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73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6427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Welcome students/directors to Pentatonic Targeting. Frame this as a practical way to help beginning improvisers make confident choices.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Have everyone try this together before asking for volunteers. Group performance reduces pressure.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Use these three listening points for quick formative feedback. Avoid giving too many corrections at once.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Use as written reflection, verbal response, or quick director-led discussion.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The objective is clarity. Students should understand that pentatonics reduce complexity while targeting creates direction.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Keep this definition simple. Avoid a long theory explanation here. The purpose is usability in rehearsal.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Use concert B-flat major pentatonic as a placeholder. Directors can substitute any key or pentatonic collection that fits their chart.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Emphasize that fewer notes is a strength. Limitation helps creativity and lowers student anxiety.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This is a major pedagogical point: note knowledge is not the same as phrase construction.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often noodle even with correct notes. This slide names the problem without shaming students.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Connect directly to Jazz Targeting: choose a destination, shape motion toward it, and leave space.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Demonstrate this on your instrument, by singing, or with the rhythm section. Keep the phrase simple.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1106424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1F2937"/>
                </a:solidFill>
              </a:defRPr>
            </a:pPr>
            <a:r>
              <a:t>Pentatonic Targeting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6072" y="987552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6B7280"/>
                </a:solidFill>
              </a:defRPr>
            </a:pPr>
            <a:r>
              <a:t>Lesson 1: What Are Pentatonics, and Why Do They Help Beginning Improvisers?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5840" y="2057400"/>
            <a:ext cx="1024128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1E40AF"/>
                </a:solidFill>
              </a:defRPr>
            </a:pPr>
            <a:r>
              <a:t>Safe notes with direction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4160520"/>
            <a:ext cx="10515600" cy="731520"/>
          </a:xfrm>
          <a:prstGeom prst="roundRect">
            <a:avLst/>
          </a:prstGeom>
          <a:solidFill>
            <a:srgbClr val="DBEAFE"/>
          </a:solidFill>
          <a:ln>
            <a:solidFill>
              <a:srgbClr val="DBEA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Essential Question: How can five notes become a musical phrase?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46520"/>
            <a:ext cx="110642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Jazz Targeting for Band Directors | Pentatonic Targeting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1106424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1F2937"/>
                </a:solidFill>
              </a:defRPr>
            </a:pPr>
            <a:r>
              <a:t>Student Task: Two-Measure Phrase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600200"/>
            <a:ext cx="10515600" cy="4297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Use only the pentatonic notes</a:t>
            </a:r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Choose one target note</a:t>
            </a:r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Create a two-measure phrase</a:t>
            </a:r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Land clearly on your target</a:t>
            </a:r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Leave space after the phrase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5303520"/>
            <a:ext cx="10515600" cy="731520"/>
          </a:xfrm>
          <a:prstGeom prst="roundRect">
            <a:avLst/>
          </a:prstGeom>
          <a:solidFill>
            <a:srgbClr val="DBEAFE"/>
          </a:solidFill>
          <a:ln>
            <a:solidFill>
              <a:srgbClr val="DBEA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Your phrase should sound like it arrived somewhere.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110642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Jazz Targeting for Band Directors | Pentatonic Targeting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1106424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1F2937"/>
                </a:solidFill>
              </a:defRPr>
            </a:pPr>
            <a:r>
              <a:t>Listen For These Three Things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600200"/>
            <a:ext cx="10515600" cy="4297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  <a:defRPr sz="3000">
                <a:solidFill>
                  <a:srgbClr val="1F2937"/>
                </a:solidFill>
              </a:defRPr>
            </a:pPr>
            <a:r>
              <a:t>1. Did the phrase stay in time?</a:t>
            </a:r>
          </a:p>
          <a:p>
            <a:pPr>
              <a:spcAft>
                <a:spcPts val="1000"/>
              </a:spcAft>
              <a:defRPr sz="3000">
                <a:solidFill>
                  <a:srgbClr val="1F2937"/>
                </a:solidFill>
              </a:defRPr>
            </a:pPr>
            <a:r>
              <a:t>2. Did the phrase have a clear shape?</a:t>
            </a:r>
          </a:p>
          <a:p>
            <a:pPr>
              <a:spcAft>
                <a:spcPts val="1000"/>
              </a:spcAft>
              <a:defRPr sz="3000">
                <a:solidFill>
                  <a:srgbClr val="1F2937"/>
                </a:solidFill>
              </a:defRPr>
            </a:pPr>
            <a:r>
              <a:t>3. Did the target note sound intentional?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642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Jazz Targeting for Band Directors | Pentatonic Targeting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1106424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1F2937"/>
                </a:solidFill>
              </a:defRPr>
            </a:pPr>
            <a:r>
              <a:t>Exit Ticket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600200"/>
            <a:ext cx="10515600" cy="4297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  <a:defRPr sz="2500">
                <a:solidFill>
                  <a:srgbClr val="1F2937"/>
                </a:solidFill>
              </a:defRPr>
            </a:pPr>
            <a:r>
              <a:t>What pentatonic notes did you use?</a:t>
            </a:r>
          </a:p>
          <a:p>
            <a:pPr>
              <a:spcAft>
                <a:spcPts val="1000"/>
              </a:spcAft>
              <a:defRPr sz="2500">
                <a:solidFill>
                  <a:srgbClr val="1F2937"/>
                </a:solidFill>
              </a:defRPr>
            </a:pPr>
            <a:r>
              <a:t>What was your target note?</a:t>
            </a:r>
          </a:p>
          <a:p>
            <a:pPr>
              <a:spcAft>
                <a:spcPts val="1000"/>
              </a:spcAft>
              <a:defRPr sz="2500">
                <a:solidFill>
                  <a:srgbClr val="1F2937"/>
                </a:solidFill>
              </a:defRPr>
            </a:pPr>
            <a:r>
              <a:t>Did your phrase sound like it arrived? Why or why not?</a:t>
            </a:r>
          </a:p>
          <a:p>
            <a:pPr>
              <a:spcAft>
                <a:spcPts val="1000"/>
              </a:spcAft>
              <a:defRPr sz="2500">
                <a:solidFill>
                  <a:srgbClr val="1F2937"/>
                </a:solidFill>
              </a:defRPr>
            </a:pPr>
            <a:r>
              <a:t>What would you change next time?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5440680"/>
            <a:ext cx="10515600" cy="731520"/>
          </a:xfrm>
          <a:prstGeom prst="roundRect">
            <a:avLst/>
          </a:prstGeom>
          <a:solidFill>
            <a:srgbClr val="DCFCE7"/>
          </a:solidFill>
          <a:ln>
            <a:solidFill>
              <a:srgbClr val="DCFC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66534"/>
                </a:solidFill>
              </a:defRPr>
            </a:pPr>
            <a:r>
              <a:t>Remember: Simple can still be musical when it has rhythm, space, and direction.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110642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Jazz Targeting for Band Directors | Pentatonic Targeting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1106424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1F2937"/>
                </a:solidFill>
              </a:defRPr>
            </a:pPr>
            <a:r>
              <a:t>Today’s Goal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600200"/>
            <a:ext cx="10515600" cy="4297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  <a:defRPr sz="2500">
                <a:solidFill>
                  <a:srgbClr val="1F2937"/>
                </a:solidFill>
              </a:defRPr>
            </a:pPr>
            <a:r>
              <a:t>Understand what a pentatonic scale is</a:t>
            </a:r>
          </a:p>
          <a:p>
            <a:pPr>
              <a:spcAft>
                <a:spcPts val="1000"/>
              </a:spcAft>
              <a:defRPr sz="2500">
                <a:solidFill>
                  <a:srgbClr val="1F2937"/>
                </a:solidFill>
              </a:defRPr>
            </a:pPr>
            <a:r>
              <a:t>Hear why pentatonics are useful for beginning improvisers</a:t>
            </a:r>
          </a:p>
          <a:p>
            <a:pPr>
              <a:spcAft>
                <a:spcPts val="1000"/>
              </a:spcAft>
              <a:defRPr sz="2500">
                <a:solidFill>
                  <a:srgbClr val="1F2937"/>
                </a:solidFill>
              </a:defRPr>
            </a:pPr>
            <a:r>
              <a:t>Learn why the scale is not the solo</a:t>
            </a:r>
          </a:p>
          <a:p>
            <a:pPr>
              <a:spcAft>
                <a:spcPts val="1000"/>
              </a:spcAft>
              <a:defRPr sz="2500">
                <a:solidFill>
                  <a:srgbClr val="1F2937"/>
                </a:solidFill>
              </a:defRPr>
            </a:pPr>
            <a:r>
              <a:t>Use five notes to create a short phrase with a target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5394960"/>
            <a:ext cx="10515600" cy="731520"/>
          </a:xfrm>
          <a:prstGeom prst="roundRect">
            <a:avLst/>
          </a:prstGeom>
          <a:solidFill>
            <a:srgbClr val="DCFCE7"/>
          </a:solidFill>
          <a:ln>
            <a:solidFill>
              <a:srgbClr val="DCFC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66534"/>
                </a:solidFill>
              </a:defRPr>
            </a:pPr>
            <a:r>
              <a:t>Today we are not trying to play more notes — we are trying to play with more direction.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110642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Jazz Targeting for Band Directors | Pentatonic Targeting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1106424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1F2937"/>
                </a:solidFill>
              </a:defRPr>
            </a:pPr>
            <a:r>
              <a:t>What Does Pentatonic Mean?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600200"/>
            <a:ext cx="10515600" cy="4297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Penta = five</a:t>
            </a:r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Tonic = tones or notes</a:t>
            </a:r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A pentatonic scale is a five-note scale</a:t>
            </a:r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It gives improvisers a smaller set of notes to work with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5257800"/>
            <a:ext cx="10515600" cy="731520"/>
          </a:xfrm>
          <a:prstGeom prst="roundRect">
            <a:avLst/>
          </a:prstGeom>
          <a:solidFill>
            <a:srgbClr val="DBEAFE"/>
          </a:solidFill>
          <a:ln>
            <a:solidFill>
              <a:srgbClr val="DBEA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Pentatonic = five-note scale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110642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Jazz Targeting for Band Directors | Pentatonic Targeting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1106424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1F2937"/>
                </a:solidFill>
              </a:defRPr>
            </a:pPr>
            <a:r>
              <a:t>Example: Major Pentatonic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143000" y="1920240"/>
            <a:ext cx="1417320" cy="1143000"/>
          </a:xfrm>
          <a:prstGeom prst="roundRect">
            <a:avLst/>
          </a:prstGeom>
          <a:solidFill>
            <a:srgbClr val="DBEAFE"/>
          </a:solidFill>
          <a:ln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400" b="1">
                <a:solidFill>
                  <a:srgbClr val="1E40AF"/>
                </a:solidFill>
              </a:defRPr>
            </a:pPr>
            <a:r>
              <a:t>B♭</a:t>
            </a:r>
          </a:p>
          <a:p>
            <a:pPr algn="ctr">
              <a:defRPr sz="1200">
                <a:solidFill>
                  <a:srgbClr val="6B7280"/>
                </a:solidFill>
              </a:defRPr>
            </a:pPr>
            <a:r>
              <a:t>scale degree 1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200400" y="1920240"/>
            <a:ext cx="1417320" cy="1143000"/>
          </a:xfrm>
          <a:prstGeom prst="roundRect">
            <a:avLst/>
          </a:prstGeom>
          <a:solidFill>
            <a:srgbClr val="DBEAFE"/>
          </a:solidFill>
          <a:ln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400" b="1">
                <a:solidFill>
                  <a:srgbClr val="1E40AF"/>
                </a:solidFill>
              </a:defRPr>
            </a:pPr>
            <a:r>
              <a:t>C</a:t>
            </a:r>
          </a:p>
          <a:p>
            <a:pPr algn="ctr">
              <a:defRPr sz="1200">
                <a:solidFill>
                  <a:srgbClr val="6B7280"/>
                </a:solidFill>
              </a:defRPr>
            </a:pPr>
            <a:r>
              <a:t>scale degree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257800" y="1920240"/>
            <a:ext cx="1417320" cy="1143000"/>
          </a:xfrm>
          <a:prstGeom prst="roundRect">
            <a:avLst/>
          </a:prstGeom>
          <a:solidFill>
            <a:srgbClr val="DBEAFE"/>
          </a:solidFill>
          <a:ln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400" b="1">
                <a:solidFill>
                  <a:srgbClr val="1E40AF"/>
                </a:solidFill>
              </a:defRPr>
            </a:pPr>
            <a:r>
              <a:t>D</a:t>
            </a:r>
          </a:p>
          <a:p>
            <a:pPr algn="ctr">
              <a:defRPr sz="1200">
                <a:solidFill>
                  <a:srgbClr val="6B7280"/>
                </a:solidFill>
              </a:defRPr>
            </a:pPr>
            <a:r>
              <a:t>scale degree 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0" y="1920240"/>
            <a:ext cx="1417320" cy="1143000"/>
          </a:xfrm>
          <a:prstGeom prst="roundRect">
            <a:avLst/>
          </a:prstGeom>
          <a:solidFill>
            <a:srgbClr val="DBEAFE"/>
          </a:solidFill>
          <a:ln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400" b="1">
                <a:solidFill>
                  <a:srgbClr val="1E40AF"/>
                </a:solidFill>
              </a:defRPr>
            </a:pPr>
            <a:r>
              <a:t>F</a:t>
            </a:r>
          </a:p>
          <a:p>
            <a:pPr algn="ctr">
              <a:defRPr sz="1200">
                <a:solidFill>
                  <a:srgbClr val="6B7280"/>
                </a:solidFill>
              </a:defRPr>
            </a:pPr>
            <a:r>
              <a:t>scale degree 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372600" y="1920240"/>
            <a:ext cx="1417320" cy="1143000"/>
          </a:xfrm>
          <a:prstGeom prst="roundRect">
            <a:avLst/>
          </a:prstGeom>
          <a:solidFill>
            <a:srgbClr val="DBEAFE"/>
          </a:solidFill>
          <a:ln>
            <a:solidFill>
              <a:srgbClr val="1E40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400" b="1">
                <a:solidFill>
                  <a:srgbClr val="1E40AF"/>
                </a:solidFill>
              </a:defRPr>
            </a:pPr>
            <a:r>
              <a:t>G</a:t>
            </a:r>
          </a:p>
          <a:p>
            <a:pPr algn="ctr">
              <a:defRPr sz="1200">
                <a:solidFill>
                  <a:srgbClr val="6B7280"/>
                </a:solidFill>
              </a:defRPr>
            </a:pPr>
            <a:r>
              <a:t>scale degree 6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4160520"/>
            <a:ext cx="10515600" cy="731520"/>
          </a:xfrm>
          <a:prstGeom prst="roundRect">
            <a:avLst/>
          </a:prstGeom>
          <a:solidFill>
            <a:srgbClr val="DBEAFE"/>
          </a:solidFill>
          <a:ln>
            <a:solidFill>
              <a:srgbClr val="DBEA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Concert B♭ Major Pentatonic: B♭ — C — D — F — 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5074920"/>
            <a:ext cx="10515600" cy="4297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1F2937"/>
                </a:solidFill>
              </a:defRPr>
            </a:pPr>
            <a:r>
              <a:t>Director note: Substitute the key or note set that matches your chart or lesson.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446520"/>
            <a:ext cx="110642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Jazz Targeting for Band Directors | Pentatonic Targeting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1106424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1F2937"/>
                </a:solidFill>
              </a:defRPr>
            </a:pPr>
            <a:r>
              <a:t>Why Pentatonics Help Beginning Improvisers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600200"/>
            <a:ext cx="8802859" cy="26827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rPr dirty="0"/>
              <a:t>They limit choices</a:t>
            </a:r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rPr dirty="0"/>
              <a:t>They reduce fear of wrong notes</a:t>
            </a:r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rPr dirty="0"/>
              <a:t>They work well over many grooves and key areas</a:t>
            </a:r>
            <a:endParaRPr lang="en-US" dirty="0"/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rPr lang="en-US" dirty="0"/>
              <a:t>They are the foundation of almost every culture’s melodies</a:t>
            </a:r>
            <a:endParaRPr dirty="0"/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rPr dirty="0"/>
              <a:t>They help students focus on rhythm, space, and phrase shape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642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Jazz Targeting for Band Directors | Pentatonic Targeting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1106424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1F2937"/>
                </a:solidFill>
              </a:defRPr>
            </a:pPr>
            <a:r>
              <a:t>The Scale Is Not the Solo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1508760"/>
            <a:ext cx="5120640" cy="3977639"/>
          </a:xfrm>
          <a:prstGeom prst="roundRect">
            <a:avLst/>
          </a:prstGeom>
          <a:solidFill>
            <a:srgbClr val="F3F4F6"/>
          </a:solidFill>
          <a:ln>
            <a:solidFill>
              <a:srgbClr val="F3F4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500" b="1">
                <a:solidFill>
                  <a:srgbClr val="1F2937"/>
                </a:solidFill>
              </a:defRPr>
            </a:pPr>
            <a:r>
              <a:t>A scale gives you:</a:t>
            </a:r>
          </a:p>
          <a:p>
            <a:pPr>
              <a:spcAft>
                <a:spcPts val="600"/>
              </a:spcAft>
              <a:defRPr sz="2200">
                <a:solidFill>
                  <a:srgbClr val="1F2937"/>
                </a:solidFill>
              </a:defRPr>
            </a:pPr>
            <a:r>
              <a:t>• Possible notes</a:t>
            </a:r>
          </a:p>
          <a:p>
            <a:pPr>
              <a:spcAft>
                <a:spcPts val="600"/>
              </a:spcAft>
              <a:defRPr sz="2200">
                <a:solidFill>
                  <a:srgbClr val="1F2937"/>
                </a:solidFill>
              </a:defRPr>
            </a:pPr>
            <a:r>
              <a:t>• A sound palette</a:t>
            </a:r>
          </a:p>
          <a:p>
            <a:pPr>
              <a:spcAft>
                <a:spcPts val="600"/>
              </a:spcAft>
              <a:defRPr sz="2200">
                <a:solidFill>
                  <a:srgbClr val="1F2937"/>
                </a:solidFill>
              </a:defRPr>
            </a:pPr>
            <a:r>
              <a:t>• A starting point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263640" y="1508760"/>
            <a:ext cx="5120640" cy="3977639"/>
          </a:xfrm>
          <a:prstGeom prst="roundRect">
            <a:avLst/>
          </a:prstGeom>
          <a:solidFill>
            <a:srgbClr val="DCFCE7"/>
          </a:solidFill>
          <a:ln>
            <a:solidFill>
              <a:srgbClr val="DCFC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500" b="1">
                <a:solidFill>
                  <a:srgbClr val="166534"/>
                </a:solidFill>
              </a:defRPr>
            </a:pPr>
            <a:r>
              <a:t>A solo needs:</a:t>
            </a:r>
          </a:p>
          <a:p>
            <a:pPr>
              <a:spcAft>
                <a:spcPts val="600"/>
              </a:spcAft>
              <a:defRPr sz="2200">
                <a:solidFill>
                  <a:srgbClr val="1F2937"/>
                </a:solidFill>
              </a:defRPr>
            </a:pPr>
            <a:r>
              <a:t>• Rhythm</a:t>
            </a:r>
          </a:p>
          <a:p>
            <a:pPr>
              <a:spcAft>
                <a:spcPts val="600"/>
              </a:spcAft>
              <a:defRPr sz="2200">
                <a:solidFill>
                  <a:srgbClr val="1F2937"/>
                </a:solidFill>
              </a:defRPr>
            </a:pPr>
            <a:r>
              <a:t>• Direction</a:t>
            </a:r>
          </a:p>
          <a:p>
            <a:pPr>
              <a:spcAft>
                <a:spcPts val="600"/>
              </a:spcAft>
              <a:defRPr sz="2200">
                <a:solidFill>
                  <a:srgbClr val="1F2937"/>
                </a:solidFill>
              </a:defRPr>
            </a:pPr>
            <a:r>
              <a:t>• Space</a:t>
            </a:r>
          </a:p>
          <a:p>
            <a:pPr>
              <a:spcAft>
                <a:spcPts val="600"/>
              </a:spcAft>
              <a:defRPr sz="2200">
                <a:solidFill>
                  <a:srgbClr val="1F2937"/>
                </a:solidFill>
              </a:defRPr>
            </a:pPr>
            <a:r>
              <a:t>• Shape</a:t>
            </a:r>
          </a:p>
          <a:p>
            <a:pPr>
              <a:spcAft>
                <a:spcPts val="600"/>
              </a:spcAft>
              <a:defRPr sz="2200">
                <a:solidFill>
                  <a:srgbClr val="1F2937"/>
                </a:solidFill>
              </a:defRPr>
            </a:pPr>
            <a:r>
              <a:t>• A target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110642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Jazz Targeting for Band Directors | Pentatonic Targeting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1106424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1F2937"/>
                </a:solidFill>
              </a:defRPr>
            </a:pPr>
            <a:r>
              <a:t>Common Student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600200"/>
            <a:ext cx="10515600" cy="4297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  <a:defRPr sz="2900">
                <a:solidFill>
                  <a:srgbClr val="1F2937"/>
                </a:solidFill>
              </a:defRPr>
            </a:pPr>
            <a:r>
              <a:t>Students learn the pentatonic scale…</a:t>
            </a:r>
          </a:p>
          <a:p>
            <a:pPr>
              <a:spcAft>
                <a:spcPts val="1000"/>
              </a:spcAft>
              <a:defRPr sz="2900">
                <a:solidFill>
                  <a:srgbClr val="1F2937"/>
                </a:solidFill>
              </a:defRPr>
            </a:pPr>
            <a:r>
              <a:t>Then they run up and down the notes…</a:t>
            </a:r>
          </a:p>
          <a:p>
            <a:pPr>
              <a:spcAft>
                <a:spcPts val="1000"/>
              </a:spcAft>
              <a:defRPr sz="2900">
                <a:solidFill>
                  <a:srgbClr val="1F2937"/>
                </a:solidFill>
              </a:defRPr>
            </a:pPr>
            <a:r>
              <a:t>But the solo may still sound like it is wandering.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5166360"/>
            <a:ext cx="10515600" cy="731520"/>
          </a:xfrm>
          <a:prstGeom prst="roundRect">
            <a:avLst/>
          </a:prstGeom>
          <a:solidFill>
            <a:srgbClr val="DBEAFE"/>
          </a:solidFill>
          <a:ln>
            <a:solidFill>
              <a:srgbClr val="DBEA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40AF"/>
                </a:solidFill>
              </a:defRPr>
            </a:pPr>
            <a:r>
              <a:t>Pentatonics limit the note choices. Targeting gives those notes direction.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110642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Jazz Targeting for Band Directors | Pentatonic Targeting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1106424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1F2937"/>
                </a:solidFill>
              </a:defRPr>
            </a:pPr>
            <a:r>
              <a:t>Targeting with Pentatonics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600200"/>
            <a:ext cx="10515600" cy="4297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Choose a pentatonic note set</a:t>
            </a:r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Pick one note as your target</a:t>
            </a:r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Create a short phrase that lands on the target</a:t>
            </a:r>
          </a:p>
          <a:p>
            <a:pPr>
              <a:spcAft>
                <a:spcPts val="1000"/>
              </a:spcAft>
              <a:defRPr sz="2700">
                <a:solidFill>
                  <a:srgbClr val="1F2937"/>
                </a:solidFill>
              </a:defRPr>
            </a:pPr>
            <a:r>
              <a:t>Leave space so the phrase can breathe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5303520"/>
            <a:ext cx="10515600" cy="731520"/>
          </a:xfrm>
          <a:prstGeom prst="roundRect">
            <a:avLst/>
          </a:prstGeom>
          <a:solidFill>
            <a:srgbClr val="DCFCE7"/>
          </a:solidFill>
          <a:ln>
            <a:solidFill>
              <a:srgbClr val="DCFCE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66534"/>
                </a:solidFill>
              </a:defRPr>
            </a:pPr>
            <a:r>
              <a:t>Don’t just play the scale. Aim the phrase.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110642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Jazz Targeting for Band Directors | Pentatonic Targeting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1106424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400" b="1">
                <a:solidFill>
                  <a:srgbClr val="1F2937"/>
                </a:solidFill>
              </a:defRPr>
            </a:pPr>
            <a:r>
              <a:t>Example Task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600200"/>
            <a:ext cx="10515600" cy="4297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  <a:defRPr sz="2600">
                <a:solidFill>
                  <a:srgbClr val="1F2937"/>
                </a:solidFill>
              </a:defRPr>
            </a:pPr>
            <a:r>
              <a:t>Note set: Concert B♭ major pentatonic</a:t>
            </a:r>
          </a:p>
          <a:p>
            <a:pPr>
              <a:spcAft>
                <a:spcPts val="1000"/>
              </a:spcAft>
              <a:defRPr sz="2600">
                <a:solidFill>
                  <a:srgbClr val="1F2937"/>
                </a:solidFill>
              </a:defRPr>
            </a:pPr>
            <a:r>
              <a:t>Notes: B♭ — C — D — F — G</a:t>
            </a:r>
          </a:p>
          <a:p>
            <a:pPr>
              <a:spcAft>
                <a:spcPts val="1000"/>
              </a:spcAft>
              <a:defRPr sz="2600">
                <a:solidFill>
                  <a:srgbClr val="1F2937"/>
                </a:solidFill>
              </a:defRPr>
            </a:pPr>
            <a:r>
              <a:t>Target note: F</a:t>
            </a:r>
          </a:p>
          <a:p>
            <a:pPr>
              <a:spcAft>
                <a:spcPts val="1000"/>
              </a:spcAft>
              <a:defRPr sz="2600">
                <a:solidFill>
                  <a:srgbClr val="1F2937"/>
                </a:solidFill>
              </a:defRPr>
            </a:pPr>
            <a:r>
              <a:t>Phrase length: 2 measures</a:t>
            </a:r>
          </a:p>
          <a:p>
            <a:pPr>
              <a:spcAft>
                <a:spcPts val="1000"/>
              </a:spcAft>
              <a:defRPr sz="2600">
                <a:solidFill>
                  <a:srgbClr val="1F2937"/>
                </a:solidFill>
              </a:defRPr>
            </a:pPr>
            <a:r>
              <a:t>Goal: Land clearly on 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642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Jazz Targeting for Band Directors | Pentatonic Targeting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811</Words>
  <Application>Microsoft Macintosh PowerPoint</Application>
  <PresentationFormat>Widescreen</PresentationFormat>
  <Paragraphs>104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Jason Klobnak</cp:lastModifiedBy>
  <cp:revision>2</cp:revision>
  <dcterms:created xsi:type="dcterms:W3CDTF">2013-01-27T09:14:16Z</dcterms:created>
  <dcterms:modified xsi:type="dcterms:W3CDTF">2026-06-18T22:49:11Z</dcterms:modified>
  <cp:category/>
</cp:coreProperties>
</file>