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93.xml"/>
  <Override ContentType="application/vnd.openxmlformats-officedocument.presentationml.slide+xml" PartName="/ppt/slides/slide80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88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9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</p:sldIdLst>
  <p:sldSz cy="10287000" cx="18288000"/>
  <p:notesSz cx="6858000" cy="9144000"/>
  <p:embeddedFontLst>
    <p:embeddedFont>
      <p:font typeface="Lato"/>
      <p:regular r:id="rId101"/>
      <p:bold r:id="rId102"/>
      <p:italic r:id="rId103"/>
      <p:boldItalic r:id="rId104"/>
    </p:embeddedFont>
    <p:embeddedFont>
      <p:font typeface="Open Sans"/>
      <p:regular r:id="rId105"/>
      <p:bold r:id="rId106"/>
      <p:italic r:id="rId107"/>
      <p:boldItalic r:id="rId10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07" Type="http://schemas.openxmlformats.org/officeDocument/2006/relationships/font" Target="fonts/OpenSans-italic.fntdata"/><Relationship Id="rId106" Type="http://schemas.openxmlformats.org/officeDocument/2006/relationships/font" Target="fonts/OpenSans-bold.fntdata"/><Relationship Id="rId105" Type="http://schemas.openxmlformats.org/officeDocument/2006/relationships/font" Target="fonts/OpenSans-regular.fntdata"/><Relationship Id="rId104" Type="http://schemas.openxmlformats.org/officeDocument/2006/relationships/font" Target="fonts/Lato-boldItalic.fntdata"/><Relationship Id="rId108" Type="http://schemas.openxmlformats.org/officeDocument/2006/relationships/font" Target="fonts/OpenSans-boldItalic.fntdata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103" Type="http://schemas.openxmlformats.org/officeDocument/2006/relationships/font" Target="fonts/Lato-italic.fntdata"/><Relationship Id="rId102" Type="http://schemas.openxmlformats.org/officeDocument/2006/relationships/font" Target="fonts/Lato-bold.fntdata"/><Relationship Id="rId101" Type="http://schemas.openxmlformats.org/officeDocument/2006/relationships/font" Target="fonts/Lato-regular.fntdata"/><Relationship Id="rId100" Type="http://schemas.openxmlformats.org/officeDocument/2006/relationships/slide" Target="slides/slide95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95" Type="http://schemas.openxmlformats.org/officeDocument/2006/relationships/slide" Target="slides/slide90.xml"/><Relationship Id="rId94" Type="http://schemas.openxmlformats.org/officeDocument/2006/relationships/slide" Target="slides/slide89.xml"/><Relationship Id="rId97" Type="http://schemas.openxmlformats.org/officeDocument/2006/relationships/slide" Target="slides/slide92.xml"/><Relationship Id="rId96" Type="http://schemas.openxmlformats.org/officeDocument/2006/relationships/slide" Target="slides/slide91.xml"/><Relationship Id="rId11" Type="http://schemas.openxmlformats.org/officeDocument/2006/relationships/slide" Target="slides/slide6.xml"/><Relationship Id="rId99" Type="http://schemas.openxmlformats.org/officeDocument/2006/relationships/slide" Target="slides/slide94.xml"/><Relationship Id="rId10" Type="http://schemas.openxmlformats.org/officeDocument/2006/relationships/slide" Target="slides/slide5.xml"/><Relationship Id="rId98" Type="http://schemas.openxmlformats.org/officeDocument/2006/relationships/slide" Target="slides/slide93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91" Type="http://schemas.openxmlformats.org/officeDocument/2006/relationships/slide" Target="slides/slide86.xml"/><Relationship Id="rId90" Type="http://schemas.openxmlformats.org/officeDocument/2006/relationships/slide" Target="slides/slide85.xml"/><Relationship Id="rId93" Type="http://schemas.openxmlformats.org/officeDocument/2006/relationships/slide" Target="slides/slide88.xml"/><Relationship Id="rId92" Type="http://schemas.openxmlformats.org/officeDocument/2006/relationships/slide" Target="slides/slide8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84" Type="http://schemas.openxmlformats.org/officeDocument/2006/relationships/slide" Target="slides/slide79.xml"/><Relationship Id="rId83" Type="http://schemas.openxmlformats.org/officeDocument/2006/relationships/slide" Target="slides/slide78.xml"/><Relationship Id="rId86" Type="http://schemas.openxmlformats.org/officeDocument/2006/relationships/slide" Target="slides/slide81.xml"/><Relationship Id="rId85" Type="http://schemas.openxmlformats.org/officeDocument/2006/relationships/slide" Target="slides/slide80.xml"/><Relationship Id="rId88" Type="http://schemas.openxmlformats.org/officeDocument/2006/relationships/slide" Target="slides/slide83.xml"/><Relationship Id="rId87" Type="http://schemas.openxmlformats.org/officeDocument/2006/relationships/slide" Target="slides/slide82.xml"/><Relationship Id="rId89" Type="http://schemas.openxmlformats.org/officeDocument/2006/relationships/slide" Target="slides/slide84.xml"/><Relationship Id="rId80" Type="http://schemas.openxmlformats.org/officeDocument/2006/relationships/slide" Target="slides/slide75.xml"/><Relationship Id="rId82" Type="http://schemas.openxmlformats.org/officeDocument/2006/relationships/slide" Target="slides/slide77.xml"/><Relationship Id="rId81" Type="http://schemas.openxmlformats.org/officeDocument/2006/relationships/slide" Target="slides/slide7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75" Type="http://schemas.openxmlformats.org/officeDocument/2006/relationships/slide" Target="slides/slide70.xml"/><Relationship Id="rId74" Type="http://schemas.openxmlformats.org/officeDocument/2006/relationships/slide" Target="slides/slide69.xml"/><Relationship Id="rId77" Type="http://schemas.openxmlformats.org/officeDocument/2006/relationships/slide" Target="slides/slide72.xml"/><Relationship Id="rId76" Type="http://schemas.openxmlformats.org/officeDocument/2006/relationships/slide" Target="slides/slide71.xml"/><Relationship Id="rId79" Type="http://schemas.openxmlformats.org/officeDocument/2006/relationships/slide" Target="slides/slide74.xml"/><Relationship Id="rId78" Type="http://schemas.openxmlformats.org/officeDocument/2006/relationships/slide" Target="slides/slide73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66" Type="http://schemas.openxmlformats.org/officeDocument/2006/relationships/slide" Target="slides/slide61.xml"/><Relationship Id="rId65" Type="http://schemas.openxmlformats.org/officeDocument/2006/relationships/slide" Target="slides/slide60.xml"/><Relationship Id="rId68" Type="http://schemas.openxmlformats.org/officeDocument/2006/relationships/slide" Target="slides/slide63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69" Type="http://schemas.openxmlformats.org/officeDocument/2006/relationships/slide" Target="slides/slide6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55" Type="http://schemas.openxmlformats.org/officeDocument/2006/relationships/slide" Target="slides/slide50.xml"/><Relationship Id="rId54" Type="http://schemas.openxmlformats.org/officeDocument/2006/relationships/slide" Target="slides/slide49.xml"/><Relationship Id="rId57" Type="http://schemas.openxmlformats.org/officeDocument/2006/relationships/slide" Target="slides/slide52.xml"/><Relationship Id="rId56" Type="http://schemas.openxmlformats.org/officeDocument/2006/relationships/slide" Target="slides/slide51.xml"/><Relationship Id="rId59" Type="http://schemas.openxmlformats.org/officeDocument/2006/relationships/slide" Target="slides/slide54.xml"/><Relationship Id="rId58" Type="http://schemas.openxmlformats.org/officeDocument/2006/relationships/slide" Target="slides/slide5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9" name="Google Shape;8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1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p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5" name="Google Shape;185;p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3" name="Google Shape;193;p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p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1" name="Google Shape;201;p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9" name="Google Shape;209;p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7" name="Google Shape;217;p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p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5" name="Google Shape;225;p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p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3" name="Google Shape;233;p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p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1" name="Google Shape;241;p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p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9" name="Google Shape;249;p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p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7" name="Google Shape;257;p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6" name="Google Shape;10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2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4" name="Google Shape;264;p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5" name="Google Shape;265;p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" name="Google Shape;272;p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3" name="Google Shape;273;p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0" name="Google Shape;280;p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1" name="Google Shape;281;p2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p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9" name="Google Shape;289;p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6" name="Google Shape;296;p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7" name="Google Shape;297;p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4" name="Google Shape;304;p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5" name="Google Shape;305;p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2" name="Google Shape;312;p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3" name="Google Shape;313;p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0" name="Google Shape;320;p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1" name="Google Shape;321;p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8" name="Google Shape;328;p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9" name="Google Shape;329;p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6" name="Google Shape;336;p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7" name="Google Shape;337;p2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2" name="Google Shape;122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3" name="Google Shape;123;p3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4" name="Google Shape;344;p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5" name="Google Shape;345;p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2" name="Google Shape;352;p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3" name="Google Shape;353;p3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0" name="Google Shape;360;p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1" name="Google Shape;361;p3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8" name="Google Shape;368;p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9" name="Google Shape;369;p3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6" name="Google Shape;376;p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7" name="Google Shape;377;p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4" name="Google Shape;384;p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5" name="Google Shape;385;p3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2" name="Google Shape;392;p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3" name="Google Shape;393;p3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0" name="Google Shape;400;p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1" name="Google Shape;401;p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8" name="Google Shape;408;p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9" name="Google Shape;409;p3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6" name="Google Shape;416;p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7" name="Google Shape;417;p3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" name="Google Shape;137;p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4" name="Google Shape;424;p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5" name="Google Shape;425;p4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2" name="Google Shape;432;p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3" name="Google Shape;433;p4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0" name="Google Shape;440;p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1" name="Google Shape;441;p4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8" name="Google Shape;448;p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9" name="Google Shape;449;p4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6" name="Google Shape;456;p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7" name="Google Shape;457;p4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4" name="Google Shape;464;p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5" name="Google Shape;465;p4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2" name="Google Shape;472;p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3" name="Google Shape;473;p4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0" name="Google Shape;480;p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1" name="Google Shape;481;p4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8" name="Google Shape;488;p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9" name="Google Shape;489;p4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6" name="Google Shape;496;p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7" name="Google Shape;497;p4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" name="Google Shape;145;p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4" name="Google Shape;504;p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5" name="Google Shape;505;p5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3d14127b3da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2" name="Google Shape;512;g3d14127b3da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3" name="Google Shape;513;g3d14127b3da_0_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3d14127b3da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0" name="Google Shape;520;g3d14127b3da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1" name="Google Shape;521;g3d14127b3da_0_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3d1fb65ad1d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8" name="Google Shape;528;g3d1fb65ad1d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9" name="Google Shape;529;g3d1fb65ad1d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3d1fb65ad1d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6" name="Google Shape;536;g3d1fb65ad1d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7" name="Google Shape;537;g3d1fb65ad1d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3d1fb65ad1d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4" name="Google Shape;544;g3d1fb65ad1d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5" name="Google Shape;545;g3d1fb65ad1d_0_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3d1fb65ad1d_0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2" name="Google Shape;552;g3d1fb65ad1d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53" name="Google Shape;553;g3d1fb65ad1d_0_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3d14127b3da_0_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0" name="Google Shape;560;g3d14127b3da_0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61" name="Google Shape;561;g3d14127b3da_0_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8" name="Google Shape;568;p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69" name="Google Shape;569;p5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6" name="Google Shape;576;p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7" name="Google Shape;577;p5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" name="Google Shape;153;p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4" name="Google Shape;584;p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85" name="Google Shape;585;p5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2" name="Google Shape;592;p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93" name="Google Shape;593;p5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0" name="Google Shape;600;p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01" name="Google Shape;601;p5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8" name="Google Shape;608;p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09" name="Google Shape;609;p5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6" name="Google Shape;616;p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17" name="Google Shape;617;p5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4" name="Google Shape;624;p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5" name="Google Shape;625;p5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2" name="Google Shape;632;p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33" name="Google Shape;633;p5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0" name="Google Shape;640;p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41" name="Google Shape;641;p6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8" name="Google Shape;648;p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49" name="Google Shape;649;p6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6" name="Google Shape;656;p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7" name="Google Shape;657;p6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" name="Google Shape;161;p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3d1912301e3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4" name="Google Shape;664;g3d1912301e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65" name="Google Shape;665;g3d1912301e3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3d1912301e3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2" name="Google Shape;672;g3d1912301e3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73" name="Google Shape;673;g3d1912301e3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3d1912301e3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0" name="Google Shape;680;g3d1912301e3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81" name="Google Shape;681;g3d1912301e3_0_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3d1912301e3_0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8" name="Google Shape;688;g3d1912301e3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89" name="Google Shape;689;g3d1912301e3_0_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3d1912301e3_0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6" name="Google Shape;696;g3d1912301e3_0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97" name="Google Shape;697;g3d1912301e3_0_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3d1912301e3_0_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4" name="Google Shape;704;g3d1912301e3_0_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05" name="Google Shape;705;g3d1912301e3_0_3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3d3902f4783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2" name="Google Shape;712;g3d3902f478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13" name="Google Shape;713;g3d3902f4783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3d3902f4783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0" name="Google Shape;720;g3d3902f4783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21" name="Google Shape;721;g3d3902f4783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3d3902f4783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8" name="Google Shape;728;g3d3902f4783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29" name="Google Shape;729;g3d3902f4783_0_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3d3902f4783_0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6" name="Google Shape;736;g3d3902f4783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37" name="Google Shape;737;g3d3902f4783_0_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9" name="Google Shape;169;p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3d44a371f6c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4" name="Google Shape;744;g3d44a371f6c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45" name="Google Shape;745;g3d44a371f6c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3d3902f4783_0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2" name="Google Shape;752;g3d3902f4783_0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53" name="Google Shape;753;g3d3902f4783_0_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3d3902f4783_0_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0" name="Google Shape;760;g3d3902f4783_0_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61" name="Google Shape;761;g3d3902f4783_0_3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3d3902f4783_0_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8" name="Google Shape;768;g3d3902f4783_0_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69" name="Google Shape;769;g3d3902f4783_0_4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3d3902f4783_0_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6" name="Google Shape;776;g3d3902f4783_0_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77" name="Google Shape;777;g3d3902f4783_0_4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3dd124595cf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4" name="Google Shape;784;g3dd124595cf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85" name="Google Shape;785;g3dd124595cf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3dd124595cf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2" name="Google Shape;792;g3dd124595cf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93" name="Google Shape;793;g3dd124595cf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3dd124595cf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0" name="Google Shape;800;g3dd124595cf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01" name="Google Shape;801;g3dd124595cf_0_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3dd124595cf_0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8" name="Google Shape;808;g3dd124595cf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09" name="Google Shape;809;g3dd124595cf_0_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g3dd124595cf_0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6" name="Google Shape;816;g3dd124595cf_0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17" name="Google Shape;817;g3dd124595cf_0_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7" name="Google Shape;177;p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g3dd124595cf_0_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4" name="Google Shape;824;g3dd124595cf_0_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25" name="Google Shape;825;g3dd124595cf_0_3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g3dd124595cf_0_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2" name="Google Shape;832;g3dd124595cf_0_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3" name="Google Shape;833;g3dd124595cf_0_4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g3dd124595cf_0_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0" name="Google Shape;840;g3dd124595cf_0_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41" name="Google Shape;841;g3dd124595cf_0_4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3dd124595cf_0_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8" name="Google Shape;848;g3dd124595cf_0_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49" name="Google Shape;849;g3dd124595cf_0_5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g3d3902f4783_0_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6" name="Google Shape;856;g3d3902f4783_0_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57" name="Google Shape;857;g3d3902f4783_0_5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6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4" name="Google Shape;864;p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5" name="Google Shape;865;p63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8" name="Google Shape;18;p2"/>
          <p:cNvGrpSpPr/>
          <p:nvPr/>
        </p:nvGrpSpPr>
        <p:grpSpPr>
          <a:xfrm>
            <a:off x="16901127" y="8949505"/>
            <a:ext cx="769430" cy="754475"/>
            <a:chOff x="0" y="0"/>
            <a:chExt cx="1025906" cy="1005967"/>
          </a:xfrm>
        </p:grpSpPr>
        <p:sp>
          <p:nvSpPr>
            <p:cNvPr id="19" name="Google Shape;19;p2"/>
            <p:cNvSpPr/>
            <p:nvPr/>
          </p:nvSpPr>
          <p:spPr>
            <a:xfrm>
              <a:off x="12700" y="12700"/>
              <a:ext cx="1000506" cy="980440"/>
            </a:xfrm>
            <a:custGeom>
              <a:rect b="b" l="l" r="r" t="t"/>
              <a:pathLst>
                <a:path extrusionOk="0" h="980440" w="1000506">
                  <a:moveTo>
                    <a:pt x="0" y="490220"/>
                  </a:moveTo>
                  <a:cubicBezTo>
                    <a:pt x="0" y="219456"/>
                    <a:pt x="224028" y="0"/>
                    <a:pt x="500253" y="0"/>
                  </a:cubicBezTo>
                  <a:cubicBezTo>
                    <a:pt x="776478" y="0"/>
                    <a:pt x="1000506" y="219456"/>
                    <a:pt x="1000506" y="490220"/>
                  </a:cubicBezTo>
                  <a:cubicBezTo>
                    <a:pt x="1000506" y="760984"/>
                    <a:pt x="776478" y="980440"/>
                    <a:pt x="500253" y="980440"/>
                  </a:cubicBezTo>
                  <a:cubicBezTo>
                    <a:pt x="224028" y="980440"/>
                    <a:pt x="0" y="760984"/>
                    <a:pt x="0" y="49022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0" y="0"/>
              <a:ext cx="1025906" cy="1005967"/>
            </a:xfrm>
            <a:custGeom>
              <a:rect b="b" l="l" r="r" t="t"/>
              <a:pathLst>
                <a:path extrusionOk="0" h="1005967" w="1025906">
                  <a:moveTo>
                    <a:pt x="0" y="502920"/>
                  </a:moveTo>
                  <a:cubicBezTo>
                    <a:pt x="0" y="224917"/>
                    <a:pt x="229870" y="0"/>
                    <a:pt x="512953" y="0"/>
                  </a:cubicBezTo>
                  <a:lnTo>
                    <a:pt x="512953" y="12700"/>
                  </a:lnTo>
                  <a:lnTo>
                    <a:pt x="512953" y="0"/>
                  </a:lnTo>
                  <a:cubicBezTo>
                    <a:pt x="796036" y="0"/>
                    <a:pt x="1025906" y="224917"/>
                    <a:pt x="1025906" y="502920"/>
                  </a:cubicBezTo>
                  <a:lnTo>
                    <a:pt x="1013206" y="502920"/>
                  </a:lnTo>
                  <a:lnTo>
                    <a:pt x="1025906" y="502920"/>
                  </a:lnTo>
                  <a:cubicBezTo>
                    <a:pt x="1025906" y="780923"/>
                    <a:pt x="796036" y="1005840"/>
                    <a:pt x="512953" y="1005840"/>
                  </a:cubicBezTo>
                  <a:lnTo>
                    <a:pt x="512953" y="993140"/>
                  </a:lnTo>
                  <a:lnTo>
                    <a:pt x="512953" y="1005840"/>
                  </a:lnTo>
                  <a:cubicBezTo>
                    <a:pt x="229870" y="1005967"/>
                    <a:pt x="0" y="781050"/>
                    <a:pt x="0" y="502920"/>
                  </a:cubicBezTo>
                  <a:lnTo>
                    <a:pt x="12700" y="502920"/>
                  </a:lnTo>
                  <a:lnTo>
                    <a:pt x="25400" y="502920"/>
                  </a:lnTo>
                  <a:lnTo>
                    <a:pt x="12700" y="502920"/>
                  </a:lnTo>
                  <a:lnTo>
                    <a:pt x="0" y="502920"/>
                  </a:lnTo>
                  <a:moveTo>
                    <a:pt x="25400" y="502920"/>
                  </a:moveTo>
                  <a:cubicBezTo>
                    <a:pt x="25400" y="509905"/>
                    <a:pt x="19685" y="515620"/>
                    <a:pt x="12700" y="515620"/>
                  </a:cubicBezTo>
                  <a:cubicBezTo>
                    <a:pt x="5715" y="515620"/>
                    <a:pt x="0" y="509905"/>
                    <a:pt x="0" y="502920"/>
                  </a:cubicBezTo>
                  <a:cubicBezTo>
                    <a:pt x="0" y="495935"/>
                    <a:pt x="5715" y="490220"/>
                    <a:pt x="12700" y="490220"/>
                  </a:cubicBezTo>
                  <a:cubicBezTo>
                    <a:pt x="19685" y="490220"/>
                    <a:pt x="25400" y="495935"/>
                    <a:pt x="25400" y="502920"/>
                  </a:cubicBezTo>
                  <a:cubicBezTo>
                    <a:pt x="25400" y="766445"/>
                    <a:pt x="243459" y="980440"/>
                    <a:pt x="512953" y="980440"/>
                  </a:cubicBezTo>
                  <a:cubicBezTo>
                    <a:pt x="782447" y="980440"/>
                    <a:pt x="1000506" y="766445"/>
                    <a:pt x="1000506" y="502920"/>
                  </a:cubicBezTo>
                  <a:cubicBezTo>
                    <a:pt x="1000506" y="239395"/>
                    <a:pt x="782447" y="25400"/>
                    <a:pt x="512953" y="25400"/>
                  </a:cubicBezTo>
                  <a:lnTo>
                    <a:pt x="512953" y="12700"/>
                  </a:lnTo>
                  <a:lnTo>
                    <a:pt x="512953" y="25400"/>
                  </a:lnTo>
                  <a:cubicBezTo>
                    <a:pt x="243459" y="25400"/>
                    <a:pt x="25400" y="239395"/>
                    <a:pt x="25400" y="50292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16809592" y="9161103"/>
            <a:ext cx="9525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4" name="Google Shape;44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1" name="Google Shape;51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3" name="Google Shape;53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2" name="Google Shape;72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6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6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6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6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6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6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6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6.png"/><Relationship Id="rId4" Type="http://schemas.openxmlformats.org/officeDocument/2006/relationships/hyperlink" Target="https://www.sap.com/index.html" TargetMode="Externa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6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6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6.png"/><Relationship Id="rId4" Type="http://schemas.openxmlformats.org/officeDocument/2006/relationships/hyperlink" Target="https://www.google.com/search?q=Session+Method&amp;oq=bdc+FULL+FORM+&amp;gs_lcrp=EgZjaHJvbWUqBwgBEAAYgAQyBggAEEUYOTIHCAEQABiABDIHCAIQABiABDIHCAMQABiABDIHCAQQABiABDIHCAUQABiABDIHCAYQABiABDIHCAcQABiABDIHCAgQABiABDIHCAkQABiABNIBCTkxOTNqMGoxNagCCLACAfEFuMiDembpoALxBbjIg3pm6aAC&amp;sourceid=chrome&amp;ie=UTF-8&amp;ved=2ahUKEwjA5cjdjJSTAxUxWHADHfHFMKgQgK4QegYIAQgAEAw" TargetMode="External"/><Relationship Id="rId5" Type="http://schemas.openxmlformats.org/officeDocument/2006/relationships/hyperlink" Target="https://www.google.com/search?q=Call+Transaction&amp;oq=bdc+FULL+FORM+&amp;gs_lcrp=EgZjaHJvbWUqBwgBEAAYgAQyBggAEEUYOTIHCAEQABiABDIHCAIQABiABDIHCAMQABiABDIHCAQQABiABDIHCAUQABiABDIHCAYQABiABDIHCAcQABiABDIHCAgQABiABDIHCAkQABiABNIBCTkxOTNqMGoxNagCCLACAfEFuMiDembpoALxBbjIg3pm6aAC&amp;sourceid=chrome&amp;ie=UTF-8&amp;ved=2ahUKEwjA5cjdjJSTAxUxWHADHfHFMKgQgK4QegYIAQgDEAE" TargetMode="Externa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6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6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6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6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6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6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6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6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6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6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6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6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6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6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6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6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6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6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6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6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6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6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6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6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6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6.pn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6.pn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6.pn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6.pn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6.pn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6.pn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6.pn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6.png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6.pn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6.png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6.png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6.png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6.png"/><Relationship Id="rId4" Type="http://schemas.openxmlformats.org/officeDocument/2006/relationships/hyperlink" Target="https://www.google.com/search?q=SAP+New+General+Ledger+%28New+GL%29&amp;oq=what+is+new+gl+in+sap&amp;gs_lcrp=EgZjaHJvbWUyCQgAEEUYORiABDIICAEQABgWGB4yCAgCEAAYFhgeMggIAxAAGBYYHjIICAQQABgWGB4yCAgFEAAYFhgeMggIBhAAGBYYHjIICAcQABgWGB4yCAgIEAAYFhgeMggICRAAGBYYHtIBCTU4MDdqMGoxNagCCLACAfEFCnNA2RCYL8fxBQpzQNkQmC_H&amp;sourceid=chrome&amp;ie=UTF-8&amp;ved=2ahUKEwjL9bTjzO6TAxW6SWwGHR3nIAcQgK4QegYIAQgAEAM" TargetMode="External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6.png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6.png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6.png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6.png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4.xml"/><Relationship Id="rId3" Type="http://schemas.openxmlformats.org/officeDocument/2006/relationships/image" Target="../media/image6.png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5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13"/>
          <p:cNvGrpSpPr/>
          <p:nvPr/>
        </p:nvGrpSpPr>
        <p:grpSpPr>
          <a:xfrm>
            <a:off x="0" y="-24737"/>
            <a:ext cx="18288000" cy="10337864"/>
            <a:chOff x="0" y="0"/>
            <a:chExt cx="24451818" cy="13783818"/>
          </a:xfrm>
        </p:grpSpPr>
        <p:sp>
          <p:nvSpPr>
            <p:cNvPr id="93" name="Google Shape;93;p13"/>
            <p:cNvSpPr/>
            <p:nvPr/>
          </p:nvSpPr>
          <p:spPr>
            <a:xfrm>
              <a:off x="33909" y="33909"/>
              <a:ext cx="24384001" cy="13716001"/>
            </a:xfrm>
            <a:custGeom>
              <a:rect b="b" l="l" r="r" t="t"/>
              <a:pathLst>
                <a:path extrusionOk="0" h="13716001" w="24384001">
                  <a:moveTo>
                    <a:pt x="0" y="0"/>
                  </a:moveTo>
                  <a:lnTo>
                    <a:pt x="24384001" y="0"/>
                  </a:lnTo>
                  <a:lnTo>
                    <a:pt x="24384001" y="13716001"/>
                  </a:lnTo>
                  <a:lnTo>
                    <a:pt x="0" y="13716001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94" name="Google Shape;94;p13"/>
            <p:cNvSpPr/>
            <p:nvPr/>
          </p:nvSpPr>
          <p:spPr>
            <a:xfrm>
              <a:off x="0" y="0"/>
              <a:ext cx="24451818" cy="13783818"/>
            </a:xfrm>
            <a:custGeom>
              <a:rect b="b" l="l" r="r" t="t"/>
              <a:pathLst>
                <a:path extrusionOk="0" h="13783818" w="24451818">
                  <a:moveTo>
                    <a:pt x="33909" y="0"/>
                  </a:moveTo>
                  <a:lnTo>
                    <a:pt x="24417910" y="0"/>
                  </a:lnTo>
                  <a:cubicBezTo>
                    <a:pt x="24436578" y="0"/>
                    <a:pt x="24451818" y="15113"/>
                    <a:pt x="24451818" y="33909"/>
                  </a:cubicBezTo>
                  <a:lnTo>
                    <a:pt x="24451818" y="13749910"/>
                  </a:lnTo>
                  <a:cubicBezTo>
                    <a:pt x="24451818" y="13768578"/>
                    <a:pt x="24436705" y="13783818"/>
                    <a:pt x="24417910" y="13783818"/>
                  </a:cubicBezTo>
                  <a:lnTo>
                    <a:pt x="33909" y="13783818"/>
                  </a:lnTo>
                  <a:cubicBezTo>
                    <a:pt x="15240" y="13783818"/>
                    <a:pt x="0" y="13768705"/>
                    <a:pt x="0" y="13749910"/>
                  </a:cubicBezTo>
                  <a:lnTo>
                    <a:pt x="0" y="33909"/>
                  </a:lnTo>
                  <a:cubicBezTo>
                    <a:pt x="0" y="15113"/>
                    <a:pt x="15113" y="0"/>
                    <a:pt x="33909" y="0"/>
                  </a:cubicBezTo>
                  <a:moveTo>
                    <a:pt x="33909" y="67691"/>
                  </a:moveTo>
                  <a:lnTo>
                    <a:pt x="33909" y="33909"/>
                  </a:lnTo>
                  <a:lnTo>
                    <a:pt x="67691" y="33909"/>
                  </a:lnTo>
                  <a:lnTo>
                    <a:pt x="67691" y="13749910"/>
                  </a:lnTo>
                  <a:lnTo>
                    <a:pt x="33909" y="13749910"/>
                  </a:lnTo>
                  <a:lnTo>
                    <a:pt x="33909" y="13716000"/>
                  </a:lnTo>
                  <a:lnTo>
                    <a:pt x="24417910" y="13716000"/>
                  </a:lnTo>
                  <a:lnTo>
                    <a:pt x="24417910" y="13749910"/>
                  </a:lnTo>
                  <a:lnTo>
                    <a:pt x="24384000" y="13749910"/>
                  </a:lnTo>
                  <a:lnTo>
                    <a:pt x="24384000" y="33909"/>
                  </a:lnTo>
                  <a:lnTo>
                    <a:pt x="24417910" y="33909"/>
                  </a:lnTo>
                  <a:lnTo>
                    <a:pt x="24417910" y="67691"/>
                  </a:lnTo>
                  <a:lnTo>
                    <a:pt x="33909" y="67691"/>
                  </a:lnTo>
                  <a:close/>
                </a:path>
              </a:pathLst>
            </a:custGeom>
            <a:solidFill>
              <a:srgbClr val="0F24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" name="Google Shape;95;p13"/>
          <p:cNvGrpSpPr/>
          <p:nvPr/>
        </p:nvGrpSpPr>
        <p:grpSpPr>
          <a:xfrm>
            <a:off x="9702574" y="3811350"/>
            <a:ext cx="8493900" cy="2659527"/>
            <a:chOff x="10010311" y="3275127"/>
            <a:chExt cx="8493900" cy="2659527"/>
          </a:xfrm>
        </p:grpSpPr>
        <p:sp>
          <p:nvSpPr>
            <p:cNvPr id="96" name="Google Shape;96;p13"/>
            <p:cNvSpPr txBox="1"/>
            <p:nvPr/>
          </p:nvSpPr>
          <p:spPr>
            <a:xfrm>
              <a:off x="10010311" y="3275127"/>
              <a:ext cx="8493900" cy="95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200"/>
                <a:buFont typeface="Arial"/>
                <a:buNone/>
              </a:pPr>
              <a:r>
                <a:rPr b="1" i="0" lang="en-US" sz="6200" u="none" cap="none" strike="noStrike">
                  <a:solidFill>
                    <a:srgbClr val="FFC000"/>
                  </a:solidFill>
                  <a:latin typeface="Open Sans"/>
                  <a:ea typeface="Open Sans"/>
                  <a:cs typeface="Open Sans"/>
                  <a:sym typeface="Open Sans"/>
                </a:rPr>
                <a:t>February 2026 batch</a:t>
              </a:r>
              <a:endParaRPr b="1" i="0" sz="62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97" name="Google Shape;97;p13"/>
            <p:cNvGrpSpPr/>
            <p:nvPr/>
          </p:nvGrpSpPr>
          <p:grpSpPr>
            <a:xfrm>
              <a:off x="10010320" y="5534696"/>
              <a:ext cx="3735772" cy="399958"/>
              <a:chOff x="9639835" y="6342541"/>
              <a:chExt cx="3735772" cy="399958"/>
            </a:xfrm>
          </p:grpSpPr>
          <p:sp>
            <p:nvSpPr>
              <p:cNvPr id="98" name="Google Shape;98;p13"/>
              <p:cNvSpPr txBox="1"/>
              <p:nvPr/>
            </p:nvSpPr>
            <p:spPr>
              <a:xfrm>
                <a:off x="10179407" y="6342541"/>
                <a:ext cx="31962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1995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b="0" i="0" lang="en-US" sz="2400" u="none" cap="none" strike="noStrike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www.zarantech.com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13"/>
              <p:cNvSpPr/>
              <p:nvPr/>
            </p:nvSpPr>
            <p:spPr>
              <a:xfrm>
                <a:off x="9639835" y="6342541"/>
                <a:ext cx="381880" cy="399958"/>
              </a:xfrm>
              <a:custGeom>
                <a:rect b="b" l="l" r="r" t="t"/>
                <a:pathLst>
                  <a:path extrusionOk="0" h="399958" w="381880">
                    <a:moveTo>
                      <a:pt x="0" y="0"/>
                    </a:moveTo>
                    <a:lnTo>
                      <a:pt x="381880" y="0"/>
                    </a:lnTo>
                    <a:lnTo>
                      <a:pt x="381880" y="399958"/>
                    </a:lnTo>
                    <a:lnTo>
                      <a:pt x="0" y="399958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3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</p:sp>
        </p:grpSp>
      </p:grpSp>
      <p:sp>
        <p:nvSpPr>
          <p:cNvPr id="100" name="Google Shape;100;p13"/>
          <p:cNvSpPr/>
          <p:nvPr/>
        </p:nvSpPr>
        <p:spPr>
          <a:xfrm>
            <a:off x="15775388" y="330356"/>
            <a:ext cx="2238872" cy="461178"/>
          </a:xfrm>
          <a:custGeom>
            <a:rect b="b" l="l" r="r" t="t"/>
            <a:pathLst>
              <a:path extrusionOk="0" h="461178" w="2238872">
                <a:moveTo>
                  <a:pt x="0" y="0"/>
                </a:moveTo>
                <a:lnTo>
                  <a:pt x="2238872" y="0"/>
                </a:lnTo>
                <a:lnTo>
                  <a:pt x="2238872" y="461178"/>
                </a:lnTo>
                <a:lnTo>
                  <a:pt x="0" y="4611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1" name="Google Shape;101;p13"/>
          <p:cNvSpPr txBox="1"/>
          <p:nvPr/>
        </p:nvSpPr>
        <p:spPr>
          <a:xfrm>
            <a:off x="9702583" y="9770575"/>
            <a:ext cx="849399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© Copyright 2026, ZaranTech LLC. All rights reserved.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of " id="102" name="Google Shape;102;p13"/>
          <p:cNvSpPr/>
          <p:nvPr/>
        </p:nvSpPr>
        <p:spPr>
          <a:xfrm>
            <a:off x="8991600" y="49911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-27815"/>
            <a:ext cx="9403410" cy="10337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2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8" name="Google Shape;188;p22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0" t="0"/>
            </a:stretch>
          </a:blipFill>
          <a:ln>
            <a:noFill/>
          </a:ln>
        </p:spPr>
      </p:sp>
      <p:sp>
        <p:nvSpPr>
          <p:cNvPr id="189" name="Google Shape;189;p22"/>
          <p:cNvSpPr txBox="1"/>
          <p:nvPr/>
        </p:nvSpPr>
        <p:spPr>
          <a:xfrm>
            <a:off x="1818700" y="1847125"/>
            <a:ext cx="13293900" cy="76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 account creation-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FS00 – Central = CoA+Cocd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FSP0 – CoA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FSS0 – Cocd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Posting  - F-02/FB50/FB01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Posting key – OB41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BKPF-BKTXT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Sort key - OB16 (cross client) concatenation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Display GL document – FB03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3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6" name="Google Shape;196;p23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0" t="0"/>
            </a:stretch>
          </a:blipFill>
          <a:ln>
            <a:noFill/>
          </a:ln>
        </p:spPr>
      </p:sp>
      <p:sp>
        <p:nvSpPr>
          <p:cNvPr id="197" name="Google Shape;197;p23"/>
          <p:cNvSpPr txBox="1"/>
          <p:nvPr/>
        </p:nvSpPr>
        <p:spPr>
          <a:xfrm>
            <a:off x="1818700" y="1847125"/>
            <a:ext cx="13293900" cy="76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 accounts tables (SE16/SE11)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SKA1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SKB1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Transaction tables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BKPF – header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BSEG – line item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Editable fields –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Header – text, reference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Line item – value date, assignment and text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OBD4, OBC4, posting key OB41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4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4" name="Google Shape;204;p24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0" t="0"/>
            </a:stretch>
          </a:blipFill>
          <a:ln>
            <a:noFill/>
          </a:ln>
        </p:spPr>
      </p:sp>
      <p:sp>
        <p:nvSpPr>
          <p:cNvPr id="205" name="Google Shape;205;p24"/>
          <p:cNvSpPr txBox="1"/>
          <p:nvPr/>
        </p:nvSpPr>
        <p:spPr>
          <a:xfrm>
            <a:off x="937750" y="1051450"/>
            <a:ext cx="13867500" cy="84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Errors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Reversals –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Single item  FB08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Mass F.80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Reversal of reversal F-02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Clearing doc reversal – FBRA Open item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Accrual reversal - FBS1, F.81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FS10N – balances report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FBL3N – Line item report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F-07 – payment with clearing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F-03 – solely clearing on GL account  (not for payment)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5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2" name="Google Shape;212;p25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0" t="0"/>
            </a:stretch>
          </a:blipFill>
          <a:ln>
            <a:noFill/>
          </a:ln>
        </p:spPr>
      </p:sp>
      <p:sp>
        <p:nvSpPr>
          <p:cNvPr id="213" name="Google Shape;213;p25"/>
          <p:cNvSpPr txBox="1"/>
          <p:nvPr/>
        </p:nvSpPr>
        <p:spPr>
          <a:xfrm>
            <a:off x="1818700" y="1847125"/>
            <a:ext cx="13293900" cy="76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item tables –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BSIS – open items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BSAS – cleared items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Standard clearing – Full amount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Partial clearing – EMI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Residual clearing – Amount is not uniform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 tolerances OBXZ (FS00- postings w/o tax allowed) or manual posting selecting ‘charge off difference’ from F-07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6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0" name="Google Shape;220;p26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0" t="0"/>
            </a:stretch>
          </a:blipFill>
          <a:ln>
            <a:noFill/>
          </a:ln>
        </p:spPr>
      </p:sp>
      <p:sp>
        <p:nvSpPr>
          <p:cNvPr id="221" name="Google Shape;221;p26"/>
          <p:cNvSpPr txBox="1"/>
          <p:nvPr/>
        </p:nvSpPr>
        <p:spPr>
          <a:xfrm>
            <a:off x="1818700" y="1847125"/>
            <a:ext cx="13293900" cy="76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Hold document - holding doc from posting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draft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SE38 - program execution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F-02 -&gt; Hold document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Sample document - Template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 ranges - OBA7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Sample document - F-01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SE16 - Document status -M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7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8" name="Google Shape;228;p27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0" t="0"/>
            </a:stretch>
          </a:blipFill>
          <a:ln>
            <a:noFill/>
          </a:ln>
        </p:spPr>
      </p:sp>
      <p:sp>
        <p:nvSpPr>
          <p:cNvPr id="229" name="Google Shape;229;p27"/>
          <p:cNvSpPr txBox="1"/>
          <p:nvPr/>
        </p:nvSpPr>
        <p:spPr>
          <a:xfrm>
            <a:off x="1818700" y="1847125"/>
            <a:ext cx="13293900" cy="76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Park document - 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F-65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SAP Business workplace - SO01/SBWP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 - FBV0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see changes - FBV5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Mass changes - 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Worklist in balances display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6" name="Google Shape;236;p28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0" t="0"/>
            </a:stretch>
          </a:blipFill>
          <a:ln>
            <a:noFill/>
          </a:ln>
        </p:spPr>
      </p:sp>
      <p:sp>
        <p:nvSpPr>
          <p:cNvPr id="237" name="Google Shape;237;p28"/>
          <p:cNvSpPr txBox="1"/>
          <p:nvPr/>
        </p:nvSpPr>
        <p:spPr>
          <a:xfrm>
            <a:off x="1818700" y="1847125"/>
            <a:ext cx="13293900" cy="76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Account assignment model - FKMT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Recurring document - 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 ranges - OBA7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Recurring document - FBD1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FBD2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 recurring docs - F.15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Execute - F.14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Batch input session - SM35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Delete reference documents - F.56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9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4" name="Google Shape;244;p29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0" t="0"/>
            </a:stretch>
          </a:blipFill>
          <a:ln>
            <a:noFill/>
          </a:ln>
        </p:spPr>
      </p:sp>
      <p:sp>
        <p:nvSpPr>
          <p:cNvPr id="245" name="Google Shape;245;p29"/>
          <p:cNvSpPr txBox="1"/>
          <p:nvPr/>
        </p:nvSpPr>
        <p:spPr>
          <a:xfrm>
            <a:off x="1818700" y="1847125"/>
            <a:ext cx="13293900" cy="76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Translation - month end 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exchange rate type 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 avg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 bank buying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 bank selling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translation ratio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Forex table - exchange rate OB08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Assign exchange rate type in document type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0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2" name="Google Shape;252;p30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0" t="0"/>
            </a:stretch>
          </a:blipFill>
          <a:ln>
            <a:noFill/>
          </a:ln>
        </p:spPr>
      </p:sp>
      <p:sp>
        <p:nvSpPr>
          <p:cNvPr id="253" name="Google Shape;253;p30"/>
          <p:cNvSpPr txBox="1"/>
          <p:nvPr/>
        </p:nvSpPr>
        <p:spPr>
          <a:xfrm>
            <a:off x="1818600" y="1847100"/>
            <a:ext cx="13293900" cy="76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Interest calc- month end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Balance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Line item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Interest calc type 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a/c balance interest calc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define reference interest rate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time-dependent terms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Enter interest values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 account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Automatic account determination - OBV2 (masking)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1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0" name="Google Shape;260;p31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0" t="0"/>
            </a:stretch>
          </a:blipFill>
          <a:ln>
            <a:noFill/>
          </a:ln>
        </p:spPr>
      </p:sp>
      <p:sp>
        <p:nvSpPr>
          <p:cNvPr id="261" name="Google Shape;261;p31"/>
          <p:cNvSpPr txBox="1"/>
          <p:nvPr/>
        </p:nvSpPr>
        <p:spPr>
          <a:xfrm>
            <a:off x="1818700" y="1847125"/>
            <a:ext cx="13293900" cy="76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Bank loan receipt - F-02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Balance interest calc - F.52 (month-end)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Principle amount*10/100*31/365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Batch input - SM35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Foreign currency revaluation - 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01.01.2026 - 2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31.01.2026 - 3 (E/R loss or gain) - notional amount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 accounts - 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4"/>
          <p:cNvGrpSpPr/>
          <p:nvPr/>
        </p:nvGrpSpPr>
        <p:grpSpPr>
          <a:xfrm>
            <a:off x="16901127" y="8949505"/>
            <a:ext cx="769430" cy="754475"/>
            <a:chOff x="0" y="0"/>
            <a:chExt cx="1025906" cy="1005967"/>
          </a:xfrm>
        </p:grpSpPr>
        <p:sp>
          <p:nvSpPr>
            <p:cNvPr id="110" name="Google Shape;110;p14"/>
            <p:cNvSpPr/>
            <p:nvPr/>
          </p:nvSpPr>
          <p:spPr>
            <a:xfrm>
              <a:off x="12700" y="12700"/>
              <a:ext cx="1000506" cy="980440"/>
            </a:xfrm>
            <a:custGeom>
              <a:rect b="b" l="l" r="r" t="t"/>
              <a:pathLst>
                <a:path extrusionOk="0" h="980440" w="1000506">
                  <a:moveTo>
                    <a:pt x="0" y="490220"/>
                  </a:moveTo>
                  <a:cubicBezTo>
                    <a:pt x="0" y="219456"/>
                    <a:pt x="224028" y="0"/>
                    <a:pt x="500253" y="0"/>
                  </a:cubicBezTo>
                  <a:cubicBezTo>
                    <a:pt x="776478" y="0"/>
                    <a:pt x="1000506" y="219456"/>
                    <a:pt x="1000506" y="490220"/>
                  </a:cubicBezTo>
                  <a:cubicBezTo>
                    <a:pt x="1000506" y="760984"/>
                    <a:pt x="776478" y="980440"/>
                    <a:pt x="500253" y="980440"/>
                  </a:cubicBezTo>
                  <a:cubicBezTo>
                    <a:pt x="224028" y="980440"/>
                    <a:pt x="0" y="760984"/>
                    <a:pt x="0" y="49022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4"/>
            <p:cNvSpPr/>
            <p:nvPr/>
          </p:nvSpPr>
          <p:spPr>
            <a:xfrm>
              <a:off x="0" y="0"/>
              <a:ext cx="1025906" cy="1005967"/>
            </a:xfrm>
            <a:custGeom>
              <a:rect b="b" l="l" r="r" t="t"/>
              <a:pathLst>
                <a:path extrusionOk="0" h="1005967" w="1025906">
                  <a:moveTo>
                    <a:pt x="0" y="502920"/>
                  </a:moveTo>
                  <a:cubicBezTo>
                    <a:pt x="0" y="224917"/>
                    <a:pt x="229870" y="0"/>
                    <a:pt x="512953" y="0"/>
                  </a:cubicBezTo>
                  <a:lnTo>
                    <a:pt x="512953" y="12700"/>
                  </a:lnTo>
                  <a:lnTo>
                    <a:pt x="512953" y="0"/>
                  </a:lnTo>
                  <a:cubicBezTo>
                    <a:pt x="796036" y="0"/>
                    <a:pt x="1025906" y="224917"/>
                    <a:pt x="1025906" y="502920"/>
                  </a:cubicBezTo>
                  <a:lnTo>
                    <a:pt x="1013206" y="502920"/>
                  </a:lnTo>
                  <a:lnTo>
                    <a:pt x="1025906" y="502920"/>
                  </a:lnTo>
                  <a:cubicBezTo>
                    <a:pt x="1025906" y="780923"/>
                    <a:pt x="796036" y="1005840"/>
                    <a:pt x="512953" y="1005840"/>
                  </a:cubicBezTo>
                  <a:lnTo>
                    <a:pt x="512953" y="993140"/>
                  </a:lnTo>
                  <a:lnTo>
                    <a:pt x="512953" y="1005840"/>
                  </a:lnTo>
                  <a:cubicBezTo>
                    <a:pt x="229870" y="1005967"/>
                    <a:pt x="0" y="781050"/>
                    <a:pt x="0" y="502920"/>
                  </a:cubicBezTo>
                  <a:lnTo>
                    <a:pt x="12700" y="502920"/>
                  </a:lnTo>
                  <a:lnTo>
                    <a:pt x="25400" y="502920"/>
                  </a:lnTo>
                  <a:lnTo>
                    <a:pt x="12700" y="502920"/>
                  </a:lnTo>
                  <a:lnTo>
                    <a:pt x="0" y="502920"/>
                  </a:lnTo>
                  <a:moveTo>
                    <a:pt x="25400" y="502920"/>
                  </a:moveTo>
                  <a:cubicBezTo>
                    <a:pt x="25400" y="509905"/>
                    <a:pt x="19685" y="515620"/>
                    <a:pt x="12700" y="515620"/>
                  </a:cubicBezTo>
                  <a:cubicBezTo>
                    <a:pt x="5715" y="515620"/>
                    <a:pt x="0" y="509905"/>
                    <a:pt x="0" y="502920"/>
                  </a:cubicBezTo>
                  <a:cubicBezTo>
                    <a:pt x="0" y="495935"/>
                    <a:pt x="5715" y="490220"/>
                    <a:pt x="12700" y="490220"/>
                  </a:cubicBezTo>
                  <a:cubicBezTo>
                    <a:pt x="19685" y="490220"/>
                    <a:pt x="25400" y="495935"/>
                    <a:pt x="25400" y="502920"/>
                  </a:cubicBezTo>
                  <a:cubicBezTo>
                    <a:pt x="25400" y="766445"/>
                    <a:pt x="243459" y="980440"/>
                    <a:pt x="512953" y="980440"/>
                  </a:cubicBezTo>
                  <a:cubicBezTo>
                    <a:pt x="782447" y="980440"/>
                    <a:pt x="1000506" y="766445"/>
                    <a:pt x="1000506" y="502920"/>
                  </a:cubicBezTo>
                  <a:cubicBezTo>
                    <a:pt x="1000506" y="239395"/>
                    <a:pt x="782447" y="25400"/>
                    <a:pt x="512953" y="25400"/>
                  </a:cubicBezTo>
                  <a:lnTo>
                    <a:pt x="512953" y="12700"/>
                  </a:lnTo>
                  <a:lnTo>
                    <a:pt x="512953" y="25400"/>
                  </a:lnTo>
                  <a:cubicBezTo>
                    <a:pt x="243459" y="25400"/>
                    <a:pt x="25400" y="239395"/>
                    <a:pt x="25400" y="50292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2" name="Google Shape;112;p14"/>
          <p:cNvSpPr txBox="1"/>
          <p:nvPr/>
        </p:nvSpPr>
        <p:spPr>
          <a:xfrm>
            <a:off x="502391" y="404547"/>
            <a:ext cx="14900900" cy="10558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7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Agenda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4"/>
          <p:cNvSpPr txBox="1"/>
          <p:nvPr/>
        </p:nvSpPr>
        <p:spPr>
          <a:xfrm>
            <a:off x="502390" y="2193839"/>
            <a:ext cx="10516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19100" lvl="0" marL="457200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Open Sans"/>
              <a:buChar char="●"/>
            </a:pPr>
            <a:r>
              <a:rPr lang="en-US" sz="3000">
                <a:latin typeface="Open Sans"/>
                <a:ea typeface="Open Sans"/>
                <a:cs typeface="Open Sans"/>
                <a:sym typeface="Open Sans"/>
              </a:rPr>
              <a:t>Product costing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4"/>
          <p:cNvSpPr/>
          <p:nvPr/>
        </p:nvSpPr>
        <p:spPr>
          <a:xfrm>
            <a:off x="10893284" y="-38176"/>
            <a:ext cx="7187978" cy="10325176"/>
          </a:xfrm>
          <a:custGeom>
            <a:rect b="b" l="l" r="r" t="t"/>
            <a:pathLst>
              <a:path extrusionOk="0" h="10325176" w="7187978">
                <a:moveTo>
                  <a:pt x="0" y="0"/>
                </a:moveTo>
                <a:lnTo>
                  <a:pt x="7187978" y="0"/>
                </a:lnTo>
                <a:lnTo>
                  <a:pt x="7187978" y="10325176"/>
                </a:lnTo>
                <a:lnTo>
                  <a:pt x="0" y="103251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5" name="Google Shape;115;p14"/>
          <p:cNvSpPr/>
          <p:nvPr/>
        </p:nvSpPr>
        <p:spPr>
          <a:xfrm>
            <a:off x="15908184" y="204938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-66" t="0"/>
            </a:stretch>
          </a:blipFill>
          <a:ln>
            <a:noFill/>
          </a:ln>
        </p:spPr>
      </p:sp>
      <p:sp>
        <p:nvSpPr>
          <p:cNvPr id="116" name="Google Shape;116;p14"/>
          <p:cNvSpPr txBox="1"/>
          <p:nvPr/>
        </p:nvSpPr>
        <p:spPr>
          <a:xfrm>
            <a:off x="323850" y="9858375"/>
            <a:ext cx="849399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© Copyright 2026, ZaranTech LLC. All rights reserved.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4"/>
          <p:cNvSpPr/>
          <p:nvPr/>
        </p:nvSpPr>
        <p:spPr>
          <a:xfrm>
            <a:off x="502391" y="1458435"/>
            <a:ext cx="2507429" cy="45719"/>
          </a:xfrm>
          <a:custGeom>
            <a:rect b="b" l="l" r="r" t="t"/>
            <a:pathLst>
              <a:path extrusionOk="0" h="37252" w="7450450">
                <a:moveTo>
                  <a:pt x="0" y="0"/>
                </a:moveTo>
                <a:lnTo>
                  <a:pt x="7450450" y="0"/>
                </a:lnTo>
                <a:lnTo>
                  <a:pt x="7450450" y="37252"/>
                </a:lnTo>
                <a:lnTo>
                  <a:pt x="0" y="372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8" name="Google Shape;118;p14"/>
          <p:cNvSpPr txBox="1"/>
          <p:nvPr>
            <p:ph idx="12" type="sldNum"/>
          </p:nvPr>
        </p:nvSpPr>
        <p:spPr>
          <a:xfrm>
            <a:off x="16809592" y="9161103"/>
            <a:ext cx="9525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2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8" name="Google Shape;268;p32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0" t="0"/>
            </a:stretch>
          </a:blipFill>
          <a:ln>
            <a:noFill/>
          </a:ln>
        </p:spPr>
      </p:sp>
      <p:sp>
        <p:nvSpPr>
          <p:cNvPr id="269" name="Google Shape;269;p32"/>
          <p:cNvSpPr txBox="1"/>
          <p:nvPr/>
        </p:nvSpPr>
        <p:spPr>
          <a:xfrm>
            <a:off x="1818700" y="1847125"/>
            <a:ext cx="13293900" cy="76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accounting principle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assign accounting principle to ledger group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Valuation method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Valuation area to valuation method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valuation area to accounting principle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Automatic account determination - OBA1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Assign exchange rate key in GL account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Forex table - OB08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Execute - FAGL_FC_VAL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Batch input - SM35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3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6" name="Google Shape;276;p33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0" t="0"/>
            </a:stretch>
          </a:blipFill>
          <a:ln>
            <a:noFill/>
          </a:ln>
        </p:spPr>
      </p:sp>
      <p:sp>
        <p:nvSpPr>
          <p:cNvPr id="277" name="Google Shape;277;p33"/>
          <p:cNvSpPr txBox="1"/>
          <p:nvPr/>
        </p:nvSpPr>
        <p:spPr>
          <a:xfrm>
            <a:off x="1818700" y="1847125"/>
            <a:ext cx="13293900" cy="76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Account payables-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Subledger - subset of the ledger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group - criteria (currency, location, payment terms, RM…)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Reconciliation/recon account - mandatory at cocd level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Account group - OBD3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no. ranges for vendor - XKN1  XX -Alphanumeric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Assign no. range interval to account group - OBAS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Tolerances - OBA3 (customer also)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 master- 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4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4" name="Google Shape;284;p34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0" t="0"/>
            </a:stretch>
          </a:blipFill>
          <a:ln>
            <a:noFill/>
          </a:ln>
        </p:spPr>
      </p:sp>
      <p:sp>
        <p:nvSpPr>
          <p:cNvPr id="285" name="Google Shape;285;p34"/>
          <p:cNvSpPr txBox="1"/>
          <p:nvPr/>
        </p:nvSpPr>
        <p:spPr>
          <a:xfrm>
            <a:off x="1818700" y="1847125"/>
            <a:ext cx="13293900" cy="76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journal entry while buying from vendor-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Purchases account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vendor account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Raw material RM account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vendor account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vendor master data - XK01 general data+cocd+pur org/FK01 cocd/MK01 pur org (Tables - LFA1 general data/LFB1 cocd /LFBK/ADRC….) XK01-XK07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Sensitive fields, confirmation FK08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5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2" name="Google Shape;292;p35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0" t="0"/>
            </a:stretch>
          </a:blipFill>
          <a:ln>
            <a:noFill/>
          </a:ln>
        </p:spPr>
      </p:sp>
      <p:sp>
        <p:nvSpPr>
          <p:cNvPr id="293" name="Google Shape;293;p35"/>
          <p:cNvSpPr txBox="1"/>
          <p:nvPr/>
        </p:nvSpPr>
        <p:spPr>
          <a:xfrm>
            <a:off x="1818700" y="1847125"/>
            <a:ext cx="13293900" cy="76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 no ranges KA, KR, KZ (15, 19, 17) OBA7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Invoice - F-43/FB60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Reports - FBL1N line item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FK10N - Balances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Transaction tables - 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BKPF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BSEG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BSIK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BSAK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6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0" name="Google Shape;300;p36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0" t="0"/>
            </a:stretch>
          </a:blipFill>
          <a:ln>
            <a:noFill/>
          </a:ln>
        </p:spPr>
      </p:sp>
      <p:sp>
        <p:nvSpPr>
          <p:cNvPr id="301" name="Google Shape;301;p36"/>
          <p:cNvSpPr txBox="1"/>
          <p:nvPr/>
        </p:nvSpPr>
        <p:spPr>
          <a:xfrm>
            <a:off x="710425" y="1847100"/>
            <a:ext cx="15459000" cy="76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Payment - F-53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Credit memo - FB65/F-41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vendor clearing - F-44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 GL - Downpayment/advance to vendor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 account as asset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 between Liability account and alternative recon for downpayment OBYR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Noted item -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3000" u="none" cap="none" strike="noStrike">
                <a:solidFill>
                  <a:srgbClr val="001D35"/>
                </a:solidFill>
                <a:latin typeface="Arial"/>
                <a:ea typeface="Arial"/>
                <a:cs typeface="Arial"/>
                <a:sym typeface="Arial"/>
              </a:rPr>
              <a:t>special G/L transactions that function as reminders for future payments, such as down payment requests, without affecting the general ledger or account balances</a:t>
            </a:r>
            <a:r>
              <a:rPr b="0" i="0" lang="en-US" sz="3000" u="none" cap="none" strike="noStrike">
                <a:solidFill>
                  <a:srgbClr val="0A0A0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7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8" name="Google Shape;308;p37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0" t="0"/>
            </a:stretch>
          </a:blipFill>
          <a:ln>
            <a:noFill/>
          </a:ln>
        </p:spPr>
      </p:sp>
      <p:sp>
        <p:nvSpPr>
          <p:cNvPr id="309" name="Google Shape;309;p37"/>
          <p:cNvSpPr txBox="1"/>
          <p:nvPr/>
        </p:nvSpPr>
        <p:spPr>
          <a:xfrm>
            <a:off x="1818700" y="1847125"/>
            <a:ext cx="13293900" cy="76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Downpayment request - F-47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Downpayment - F-48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Clearing - F-54 (Conversion of Spl GL to Normal GL)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Vendor clearing - F-44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001D35"/>
                </a:solidFill>
                <a:latin typeface="Arial"/>
                <a:ea typeface="Arial"/>
                <a:cs typeface="Arial"/>
                <a:sym typeface="Arial"/>
              </a:rPr>
              <a:t>Special GL - a non-standard Accounts Payable (AP) or Accounts Receivable (AR) posting—such as down payments, guarantees, or bills of exchange—that is recorded separately from standard vendor/customer invoices</a:t>
            </a:r>
            <a:r>
              <a:rPr b="0" i="0" lang="en-US" sz="3000" u="none" cap="none" strike="noStrike">
                <a:solidFill>
                  <a:srgbClr val="0A0A0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These transactions use a special G/L indicator to post to alternative reconciliation accounts rather than standard ones, ensuring accurate, transparent financial reporting.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8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6" name="Google Shape;316;p38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0" t="0"/>
            </a:stretch>
          </a:blipFill>
          <a:ln>
            <a:noFill/>
          </a:ln>
        </p:spPr>
      </p:sp>
      <p:sp>
        <p:nvSpPr>
          <p:cNvPr id="317" name="Google Shape;317;p38"/>
          <p:cNvSpPr txBox="1"/>
          <p:nvPr/>
        </p:nvSpPr>
        <p:spPr>
          <a:xfrm>
            <a:off x="1136675" y="1847100"/>
            <a:ext cx="13293900" cy="76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Cash discount -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 account cash discount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Payment terms - OBB8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Automatic account determination - OBXU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Instalments - OBB9 (retainage)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Tolerances - differential accepted payment amount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Automatic account determination OBXL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 account - 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9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4" name="Google Shape;324;p39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0" t="0"/>
            </a:stretch>
          </a:blipFill>
          <a:ln>
            <a:noFill/>
          </a:ln>
        </p:spPr>
      </p:sp>
      <p:sp>
        <p:nvSpPr>
          <p:cNvPr id="325" name="Google Shape;325;p39"/>
          <p:cNvSpPr txBox="1"/>
          <p:nvPr/>
        </p:nvSpPr>
        <p:spPr>
          <a:xfrm>
            <a:off x="767250" y="1221925"/>
            <a:ext cx="15686400" cy="83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 book - check lot FCHI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 payment (payment entry manually but check print by system)-F-58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Spool - SP01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 register - FCHN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F110 - payment doc is automatically generated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0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2" name="Google Shape;332;p40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0" t="0"/>
            </a:stretch>
          </a:blipFill>
          <a:ln>
            <a:noFill/>
          </a:ln>
        </p:spPr>
      </p:sp>
      <p:sp>
        <p:nvSpPr>
          <p:cNvPr id="333" name="Google Shape;333;p40"/>
          <p:cNvSpPr txBox="1"/>
          <p:nvPr/>
        </p:nvSpPr>
        <p:spPr>
          <a:xfrm>
            <a:off x="767250" y="1221925"/>
            <a:ext cx="14345400" cy="83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 payments - Cheque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House bank - FI12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Bank master data - FI01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 lot - FCHI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Payment method - FBZP (Automatic payment program APP)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Payment method in country 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Payment method in cocd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Setup payment transaction in All cocds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Setup payment transaction in Paying cocd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House bank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Bank determination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Assign payment method in vendor master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1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0" name="Google Shape;340;p41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0" t="0"/>
            </a:stretch>
          </a:blipFill>
          <a:ln>
            <a:noFill/>
          </a:ln>
        </p:spPr>
      </p:sp>
      <p:sp>
        <p:nvSpPr>
          <p:cNvPr id="341" name="Google Shape;341;p41"/>
          <p:cNvSpPr txBox="1"/>
          <p:nvPr/>
        </p:nvSpPr>
        <p:spPr>
          <a:xfrm>
            <a:off x="767250" y="1221925"/>
            <a:ext cx="14345400" cy="83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Checks T codes - 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FCHI - check lot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FCHN - check register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FCH5 - Manual check (create payment doc first and the assign)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F-58/FBZ4 - Payment document and check simultaneously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FCH1 - 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FCH2 -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FCH4 - Renumbering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FCH7 - Reprint with void (click print button)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FCH6 - Change check info/encashment date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FCHR</a:t>
            </a:r>
            <a:endParaRPr b="0" i="0" sz="36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FCHT</a:t>
            </a:r>
            <a:endParaRPr b="0" i="0" sz="36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5"/>
          <p:cNvSpPr/>
          <p:nvPr/>
        </p:nvSpPr>
        <p:spPr>
          <a:xfrm>
            <a:off x="9144000" y="583020"/>
            <a:ext cx="9448800" cy="9710538"/>
          </a:xfrm>
          <a:custGeom>
            <a:rect b="b" l="l" r="r" t="t"/>
            <a:pathLst>
              <a:path extrusionOk="0" h="12689306" w="12689306">
                <a:moveTo>
                  <a:pt x="0" y="0"/>
                </a:moveTo>
                <a:lnTo>
                  <a:pt x="12689306" y="0"/>
                </a:lnTo>
                <a:lnTo>
                  <a:pt x="12689306" y="12689306"/>
                </a:lnTo>
                <a:lnTo>
                  <a:pt x="0" y="126893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0437" l="-22368" r="-16683" t="-15071"/>
            </a:stretch>
          </a:blipFill>
          <a:ln>
            <a:noFill/>
          </a:ln>
        </p:spPr>
      </p:sp>
      <p:grpSp>
        <p:nvGrpSpPr>
          <p:cNvPr id="126" name="Google Shape;126;p15"/>
          <p:cNvGrpSpPr/>
          <p:nvPr/>
        </p:nvGrpSpPr>
        <p:grpSpPr>
          <a:xfrm>
            <a:off x="16901127" y="8949505"/>
            <a:ext cx="769430" cy="754475"/>
            <a:chOff x="0" y="0"/>
            <a:chExt cx="1025906" cy="1005967"/>
          </a:xfrm>
        </p:grpSpPr>
        <p:sp>
          <p:nvSpPr>
            <p:cNvPr id="127" name="Google Shape;127;p15"/>
            <p:cNvSpPr/>
            <p:nvPr/>
          </p:nvSpPr>
          <p:spPr>
            <a:xfrm>
              <a:off x="12700" y="12700"/>
              <a:ext cx="1000506" cy="980440"/>
            </a:xfrm>
            <a:custGeom>
              <a:rect b="b" l="l" r="r" t="t"/>
              <a:pathLst>
                <a:path extrusionOk="0" h="980440" w="1000506">
                  <a:moveTo>
                    <a:pt x="0" y="490220"/>
                  </a:moveTo>
                  <a:cubicBezTo>
                    <a:pt x="0" y="219456"/>
                    <a:pt x="224028" y="0"/>
                    <a:pt x="500253" y="0"/>
                  </a:cubicBezTo>
                  <a:cubicBezTo>
                    <a:pt x="776478" y="0"/>
                    <a:pt x="1000506" y="219456"/>
                    <a:pt x="1000506" y="490220"/>
                  </a:cubicBezTo>
                  <a:cubicBezTo>
                    <a:pt x="1000506" y="760984"/>
                    <a:pt x="776478" y="980440"/>
                    <a:pt x="500253" y="980440"/>
                  </a:cubicBezTo>
                  <a:cubicBezTo>
                    <a:pt x="224028" y="980440"/>
                    <a:pt x="0" y="760984"/>
                    <a:pt x="0" y="49022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5"/>
            <p:cNvSpPr/>
            <p:nvPr/>
          </p:nvSpPr>
          <p:spPr>
            <a:xfrm>
              <a:off x="0" y="0"/>
              <a:ext cx="1025906" cy="1005967"/>
            </a:xfrm>
            <a:custGeom>
              <a:rect b="b" l="l" r="r" t="t"/>
              <a:pathLst>
                <a:path extrusionOk="0" h="1005967" w="1025906">
                  <a:moveTo>
                    <a:pt x="0" y="502920"/>
                  </a:moveTo>
                  <a:cubicBezTo>
                    <a:pt x="0" y="224917"/>
                    <a:pt x="229870" y="0"/>
                    <a:pt x="512953" y="0"/>
                  </a:cubicBezTo>
                  <a:lnTo>
                    <a:pt x="512953" y="12700"/>
                  </a:lnTo>
                  <a:lnTo>
                    <a:pt x="512953" y="0"/>
                  </a:lnTo>
                  <a:cubicBezTo>
                    <a:pt x="796036" y="0"/>
                    <a:pt x="1025906" y="224917"/>
                    <a:pt x="1025906" y="502920"/>
                  </a:cubicBezTo>
                  <a:lnTo>
                    <a:pt x="1013206" y="502920"/>
                  </a:lnTo>
                  <a:lnTo>
                    <a:pt x="1025906" y="502920"/>
                  </a:lnTo>
                  <a:cubicBezTo>
                    <a:pt x="1025906" y="780923"/>
                    <a:pt x="796036" y="1005840"/>
                    <a:pt x="512953" y="1005840"/>
                  </a:cubicBezTo>
                  <a:lnTo>
                    <a:pt x="512953" y="993140"/>
                  </a:lnTo>
                  <a:lnTo>
                    <a:pt x="512953" y="1005840"/>
                  </a:lnTo>
                  <a:cubicBezTo>
                    <a:pt x="229870" y="1005967"/>
                    <a:pt x="0" y="781050"/>
                    <a:pt x="0" y="502920"/>
                  </a:cubicBezTo>
                  <a:lnTo>
                    <a:pt x="12700" y="502920"/>
                  </a:lnTo>
                  <a:lnTo>
                    <a:pt x="25400" y="502920"/>
                  </a:lnTo>
                  <a:lnTo>
                    <a:pt x="12700" y="502920"/>
                  </a:lnTo>
                  <a:lnTo>
                    <a:pt x="0" y="502920"/>
                  </a:lnTo>
                  <a:moveTo>
                    <a:pt x="25400" y="502920"/>
                  </a:moveTo>
                  <a:cubicBezTo>
                    <a:pt x="25400" y="509905"/>
                    <a:pt x="19685" y="515620"/>
                    <a:pt x="12700" y="515620"/>
                  </a:cubicBezTo>
                  <a:cubicBezTo>
                    <a:pt x="5715" y="515620"/>
                    <a:pt x="0" y="509905"/>
                    <a:pt x="0" y="502920"/>
                  </a:cubicBezTo>
                  <a:cubicBezTo>
                    <a:pt x="0" y="495935"/>
                    <a:pt x="5715" y="490220"/>
                    <a:pt x="12700" y="490220"/>
                  </a:cubicBezTo>
                  <a:cubicBezTo>
                    <a:pt x="19685" y="490220"/>
                    <a:pt x="25400" y="495935"/>
                    <a:pt x="25400" y="502920"/>
                  </a:cubicBezTo>
                  <a:cubicBezTo>
                    <a:pt x="25400" y="766445"/>
                    <a:pt x="243459" y="980440"/>
                    <a:pt x="512953" y="980440"/>
                  </a:cubicBezTo>
                  <a:cubicBezTo>
                    <a:pt x="782447" y="980440"/>
                    <a:pt x="1000506" y="766445"/>
                    <a:pt x="1000506" y="502920"/>
                  </a:cubicBezTo>
                  <a:cubicBezTo>
                    <a:pt x="1000506" y="239395"/>
                    <a:pt x="782447" y="25400"/>
                    <a:pt x="512953" y="25400"/>
                  </a:cubicBezTo>
                  <a:lnTo>
                    <a:pt x="512953" y="12700"/>
                  </a:lnTo>
                  <a:lnTo>
                    <a:pt x="512953" y="25400"/>
                  </a:lnTo>
                  <a:cubicBezTo>
                    <a:pt x="243459" y="25400"/>
                    <a:pt x="25400" y="239395"/>
                    <a:pt x="25400" y="50292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" name="Google Shape;129;p15"/>
          <p:cNvSpPr txBox="1"/>
          <p:nvPr/>
        </p:nvSpPr>
        <p:spPr>
          <a:xfrm>
            <a:off x="502391" y="404547"/>
            <a:ext cx="14900900" cy="10558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7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Disclaimer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5"/>
          <p:cNvSpPr txBox="1"/>
          <p:nvPr/>
        </p:nvSpPr>
        <p:spPr>
          <a:xfrm>
            <a:off x="323850" y="1460370"/>
            <a:ext cx="8254038" cy="68745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9560" lvl="1" marL="579120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This presentation, including examples, images, and references are provided for informational purposes only.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9560" lvl="1" marL="579120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Complying with all applicable copyrights laws is the responsibility of the user.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9560" lvl="1" marL="579120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Without limiting the rights under copyright, no part of this document may be  reproduced, stored or introduced into a retrieval system, or transmitted in any form or by any means.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9560" lvl="1" marL="579120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Credits shall be given to the images taken from the open-source and cannot be used for promotional activities.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5"/>
          <p:cNvSpPr/>
          <p:nvPr/>
        </p:nvSpPr>
        <p:spPr>
          <a:xfrm>
            <a:off x="15908184" y="204938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-66" t="0"/>
            </a:stretch>
          </a:blipFill>
          <a:ln>
            <a:noFill/>
          </a:ln>
        </p:spPr>
      </p:sp>
      <p:sp>
        <p:nvSpPr>
          <p:cNvPr id="132" name="Google Shape;132;p15"/>
          <p:cNvSpPr txBox="1"/>
          <p:nvPr/>
        </p:nvSpPr>
        <p:spPr>
          <a:xfrm>
            <a:off x="323850" y="9858375"/>
            <a:ext cx="849399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© Copyright 2026, ZaranTech LLC. All rights reserved.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5"/>
          <p:cNvSpPr txBox="1"/>
          <p:nvPr>
            <p:ph idx="12" type="sldNum"/>
          </p:nvPr>
        </p:nvSpPr>
        <p:spPr>
          <a:xfrm>
            <a:off x="17114219" y="9163493"/>
            <a:ext cx="34324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2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8" name="Google Shape;348;p42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0" t="0"/>
            </a:stretch>
          </a:blipFill>
          <a:ln>
            <a:noFill/>
          </a:ln>
        </p:spPr>
      </p:sp>
      <p:sp>
        <p:nvSpPr>
          <p:cNvPr id="349" name="Google Shape;349;p42"/>
          <p:cNvSpPr txBox="1"/>
          <p:nvPr/>
        </p:nvSpPr>
        <p:spPr>
          <a:xfrm>
            <a:off x="767250" y="1221925"/>
            <a:ext cx="14345400" cy="83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FCH3 - Void unused check 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4445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FCH9</a:t>
            </a:r>
            <a:r>
              <a:rPr b="0" i="0" lang="en-US" sz="3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-    </a:t>
            </a:r>
            <a:r>
              <a:rPr b="0" i="0" lang="en-US" sz="3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cancel issued checks (voided but payment document not reversed, </a:t>
            </a:r>
            <a:endParaRPr b="0" i="0" sz="3600" u="none" cap="none" strike="noStrik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444500" lvl="0" marL="4445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FCH8</a:t>
            </a:r>
            <a:r>
              <a:rPr b="0" i="0" lang="en-US" sz="3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- Cancel check payment [not just check voiding but also payment reversal] </a:t>
            </a:r>
            <a:endParaRPr b="0" i="0" sz="3600" u="none" cap="none" strike="noStrik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444500" lvl="0" marL="4445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steps system does for issued check cancellation a. Reset cleared items, b. reverse payment transaction, c. cancel check payment </a:t>
            </a:r>
            <a:endParaRPr b="0" i="0" sz="3600" u="none" cap="none" strike="noStrik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SM12 - display lock screen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3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6" name="Google Shape;356;p43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0" t="0"/>
            </a:stretch>
          </a:blipFill>
          <a:ln>
            <a:noFill/>
          </a:ln>
        </p:spPr>
      </p:sp>
      <p:sp>
        <p:nvSpPr>
          <p:cNvPr id="357" name="Google Shape;357;p43"/>
          <p:cNvSpPr txBox="1"/>
          <p:nvPr/>
        </p:nvSpPr>
        <p:spPr>
          <a:xfrm>
            <a:off x="1045400" y="1221925"/>
            <a:ext cx="15228900" cy="83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F110 scenarios - 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cash discounts (Done)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 payments /bank transfer (ZSEPA_CT) (Done)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alternative payee (Done)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payment order (Done)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Foreign currency payments - Partner bank type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Spl GL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Grouping of payments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Bank sub account/clearing acc/intermediary acc (Done)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customer is vendor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Intercompany transactions from F110 (manual and automatic)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OB09 (Unrealized foreign currency reevaluating and realized gains and losses at the time pf payments)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4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4" name="Google Shape;364;p44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0" t="0"/>
            </a:stretch>
          </a:blipFill>
          <a:ln>
            <a:noFill/>
          </a:ln>
        </p:spPr>
      </p:sp>
      <p:sp>
        <p:nvSpPr>
          <p:cNvPr id="365" name="Google Shape;365;p44"/>
          <p:cNvSpPr txBox="1"/>
          <p:nvPr/>
        </p:nvSpPr>
        <p:spPr>
          <a:xfrm>
            <a:off x="767250" y="1221925"/>
            <a:ext cx="14345400" cy="83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F110 -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Payment postings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Vendor Dr 1000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Bank Cr (10007) 1000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Vendor Dr 1000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Bank clearing/check outgoing/intermediary/sub accounts (open item mngt) 1000 (Red)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Bank statement -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Bank clearing/check outgoing 1000 (green)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Bank Cr (10007) 1000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5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2" name="Google Shape;372;p45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0" t="0"/>
            </a:stretch>
          </a:blipFill>
          <a:ln>
            <a:noFill/>
          </a:ln>
        </p:spPr>
      </p:sp>
      <p:sp>
        <p:nvSpPr>
          <p:cNvPr id="373" name="Google Shape;373;p45"/>
          <p:cNvSpPr txBox="1"/>
          <p:nvPr/>
        </p:nvSpPr>
        <p:spPr>
          <a:xfrm>
            <a:off x="767250" y="1221925"/>
            <a:ext cx="14345400" cy="83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bank transfer - 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SE38 - SAPFPAYM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Assign in OBPM4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system - interfaces AL11 path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DME - Data medium exchange 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CG3Y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CG3Z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DME administration - FDTA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Bank statement 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DMEE - DME Engine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6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0" name="Google Shape;380;p46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0" t="0"/>
            </a:stretch>
          </a:blipFill>
          <a:ln>
            <a:noFill/>
          </a:ln>
        </p:spPr>
      </p:sp>
      <p:sp>
        <p:nvSpPr>
          <p:cNvPr id="381" name="Google Shape;381;p46"/>
          <p:cNvSpPr txBox="1"/>
          <p:nvPr/>
        </p:nvSpPr>
        <p:spPr>
          <a:xfrm>
            <a:off x="767250" y="1221925"/>
            <a:ext cx="14345400" cy="83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Structures in DME file - 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FPAYH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FPAYHX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FPAYP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Posting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Foreign currency revaluation - OB09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DME file in xml Format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AL11 path display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Reorganization in F110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7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8" name="Google Shape;388;p47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0" t="0"/>
            </a:stretch>
          </a:blipFill>
          <a:ln>
            <a:noFill/>
          </a:ln>
        </p:spPr>
      </p:sp>
      <p:sp>
        <p:nvSpPr>
          <p:cNvPr id="389" name="Google Shape;389;p47"/>
          <p:cNvSpPr txBox="1"/>
          <p:nvPr/>
        </p:nvSpPr>
        <p:spPr>
          <a:xfrm>
            <a:off x="767250" y="1221925"/>
            <a:ext cx="14345400" cy="83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Tables involved in F110 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PAYR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REGU*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PYORD*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Partner bank type 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Intercompany posting -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EC01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OX16 - Mandatory, 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automatic acount determination - OBYA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Manual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Automatic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8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6" name="Google Shape;396;p48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0" t="0"/>
            </a:stretch>
          </a:blipFill>
          <a:ln>
            <a:noFill/>
          </a:ln>
        </p:spPr>
      </p:sp>
      <p:sp>
        <p:nvSpPr>
          <p:cNvPr id="397" name="Google Shape;397;p48"/>
          <p:cNvSpPr txBox="1"/>
          <p:nvPr/>
        </p:nvSpPr>
        <p:spPr>
          <a:xfrm>
            <a:off x="767250" y="1221925"/>
            <a:ext cx="14345400" cy="83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Accounts receivable 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 ledger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Account groups - OBD2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ranges - XDN1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Assign no range interval to account grp - OBAR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Tolerances - OBA3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 account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Customer master data - XD01-XD07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DA, DR, DZ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9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4" name="Google Shape;404;p49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0" t="0"/>
            </a:stretch>
          </a:blipFill>
          <a:ln>
            <a:noFill/>
          </a:ln>
        </p:spPr>
      </p:sp>
      <p:sp>
        <p:nvSpPr>
          <p:cNvPr id="405" name="Google Shape;405;p49"/>
          <p:cNvSpPr txBox="1"/>
          <p:nvPr/>
        </p:nvSpPr>
        <p:spPr>
          <a:xfrm>
            <a:off x="767250" y="474525"/>
            <a:ext cx="14345400" cy="90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Sales - F-22/FB70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Payment receipt - F-28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Credit memo - FB75/F-27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FBL5N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FD10N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Customer clearing - F-32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 GL transactions-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 account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OBXR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Request - F-37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Downpayment F-29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Conversion - F-39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Customer clearing - F-32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0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2" name="Google Shape;412;p50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0" t="0"/>
            </a:stretch>
          </a:blipFill>
          <a:ln>
            <a:noFill/>
          </a:ln>
        </p:spPr>
      </p:sp>
      <p:sp>
        <p:nvSpPr>
          <p:cNvPr id="413" name="Google Shape;413;p50"/>
          <p:cNvSpPr txBox="1"/>
          <p:nvPr/>
        </p:nvSpPr>
        <p:spPr>
          <a:xfrm>
            <a:off x="767250" y="1221925"/>
            <a:ext cx="14345400" cy="83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Customer line item interest calc: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 account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Interest calc type – OB46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 ranges for interest forms – FBN1  ‘70’ not mandatory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 interest for arrears/line item calc – OB82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Reference interest rates – OBAC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 based terms – OB81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Interest values – OB83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Account determination – OBV1  (0003 for FINT execution)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Sap script – OB84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Assign indicator in customer master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Sales posting – F-22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Execute – F.24 (arrears), FINT (line item with posting)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51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0" name="Google Shape;420;p51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0" t="0"/>
            </a:stretch>
          </a:blipFill>
          <a:ln>
            <a:noFill/>
          </a:ln>
        </p:spPr>
      </p:sp>
      <p:sp>
        <p:nvSpPr>
          <p:cNvPr id="421" name="Google Shape;421;p51"/>
          <p:cNvSpPr txBox="1"/>
          <p:nvPr/>
        </p:nvSpPr>
        <p:spPr>
          <a:xfrm>
            <a:off x="767100" y="991350"/>
            <a:ext cx="14345400" cy="83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Dunning-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Dunning area - OB61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Dunning procedure - FBMP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assign dunning procedure in customer master 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Execute - F150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customer is vendor in F110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Manually or automatically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Bad debt provision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OBXY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Transfer posting - F-21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6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0" name="Google Shape;140;p16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0" t="0"/>
            </a:stretch>
          </a:blipFill>
          <a:ln>
            <a:noFill/>
          </a:ln>
        </p:spPr>
      </p:sp>
      <p:sp>
        <p:nvSpPr>
          <p:cNvPr id="141" name="Google Shape;141;p16"/>
          <p:cNvSpPr txBox="1"/>
          <p:nvPr/>
        </p:nvSpPr>
        <p:spPr>
          <a:xfrm>
            <a:off x="1818700" y="1847125"/>
            <a:ext cx="13293900" cy="76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27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rgbClr val="4A5E56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SPRO – SAP Project reference object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rgbClr val="4A5E56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IMG – Implementation guide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Landscape-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Sandbox - &gt; Development (Dev) (010 config, 020 unit testing) - &gt; Quality  (Test) (700) -&gt; Production (Prod) (900)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Multi-client concept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Transport request- Types (can be created only in the Development system (not in Q and P)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Customizing TR -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Workbench TR – Changes will be reflected in the other client under the same system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52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8" name="Google Shape;428;p52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0" t="0"/>
            </a:stretch>
          </a:blipFill>
          <a:ln>
            <a:noFill/>
          </a:ln>
        </p:spPr>
      </p:sp>
      <p:sp>
        <p:nvSpPr>
          <p:cNvPr id="429" name="Google Shape;429;p52"/>
          <p:cNvSpPr txBox="1"/>
          <p:nvPr/>
        </p:nvSpPr>
        <p:spPr>
          <a:xfrm>
            <a:off x="767250" y="1221925"/>
            <a:ext cx="14345400" cy="83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Bank accounting-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Cash journal - FBCJ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EBS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10006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10016 - check incoming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20016 - Check outgoing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FCHU - Update check number in invoice header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OT83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FF_5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FF67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FEBAN t code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53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6" name="Google Shape;436;p53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0" t="0"/>
            </a:stretch>
          </a:blipFill>
          <a:ln>
            <a:noFill/>
          </a:ln>
        </p:spPr>
      </p:sp>
      <p:sp>
        <p:nvSpPr>
          <p:cNvPr id="437" name="Google Shape;437;p53"/>
          <p:cNvSpPr txBox="1"/>
          <p:nvPr/>
        </p:nvSpPr>
        <p:spPr>
          <a:xfrm>
            <a:off x="767250" y="1221925"/>
            <a:ext cx="14345400" cy="8304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Scenarios - 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search string OTPM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lphaUcPeriod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Bank commissions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lphaUcPeriod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Bank interest received (cost center) OTPM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lphaUcPeriod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Tax code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Sales tax-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Calculation procedure - OBYZ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assign calculation procedure to country - OBBG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Tax codes - FTXP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Assign 0% tax codes for non-taxable transactions - OBCL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54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4" name="Google Shape;444;p54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0" t="0"/>
            </a:stretch>
          </a:blipFill>
          <a:ln>
            <a:noFill/>
          </a:ln>
        </p:spPr>
      </p:sp>
      <p:sp>
        <p:nvSpPr>
          <p:cNvPr id="445" name="Google Shape;445;p54"/>
          <p:cNvSpPr txBox="1"/>
          <p:nvPr/>
        </p:nvSpPr>
        <p:spPr>
          <a:xfrm>
            <a:off x="767250" y="1221925"/>
            <a:ext cx="14345400" cy="83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 account - 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Automatic account determination - OB40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F-43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F-22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SAP Query - create a new Tcode/report by urself w/o Abaper help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zprogramming/Yprogramming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SQVI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Autolockbox - BAI/BAI2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OBAX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FLB2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Clearing - F.13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55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2" name="Google Shape;452;p55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0" t="0"/>
            </a:stretch>
          </a:blipFill>
          <a:ln>
            <a:noFill/>
          </a:ln>
        </p:spPr>
      </p:sp>
      <p:sp>
        <p:nvSpPr>
          <p:cNvPr id="453" name="Google Shape;453;p55"/>
          <p:cNvSpPr txBox="1"/>
          <p:nvPr/>
        </p:nvSpPr>
        <p:spPr>
          <a:xfrm>
            <a:off x="767250" y="1221925"/>
            <a:ext cx="14345400" cy="83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0A0A0A"/>
                </a:solidFill>
                <a:highlight>
                  <a:srgbClr val="FFFFFF"/>
                </a:highlight>
              </a:rPr>
              <a:t>Auto Lockbox in </a:t>
            </a:r>
            <a:r>
              <a:rPr lang="en-US" sz="3600" u="sng">
                <a:solidFill>
                  <a:srgbClr val="1A0DAB"/>
                </a:solidFill>
                <a:highlight>
                  <a:srgbClr val="FFFFFF"/>
                </a:highlight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SAP</a:t>
            </a:r>
            <a:r>
              <a:rPr lang="en-US" sz="3600">
                <a:solidFill>
                  <a:srgbClr val="0A0A0A"/>
                </a:solidFill>
                <a:highlight>
                  <a:srgbClr val="FFFFFF"/>
                </a:highlight>
              </a:rPr>
              <a:t> is </a:t>
            </a:r>
            <a:r>
              <a:rPr lang="en-US" sz="3600">
                <a:solidFill>
                  <a:srgbClr val="001D35"/>
                </a:solidFill>
              </a:rPr>
              <a:t>an automated Accounts Receivable (AR) process used primarily in the US and Canada to manage high volumes of incoming check payments</a:t>
            </a:r>
            <a:r>
              <a:rPr lang="en-US" sz="3600">
                <a:solidFill>
                  <a:srgbClr val="0A0A0A"/>
                </a:solidFill>
                <a:highlight>
                  <a:srgbClr val="FFFFFF"/>
                </a:highlight>
              </a:rPr>
              <a:t>. It streamlines cash application by allowing banks to collect, process, and deposit customer checks, and then send an electronic file (BAI/BAI2 format) to SAP, which automatically matches, posts, and clears customer open items.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56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0" name="Google Shape;460;p56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0" t="0"/>
            </a:stretch>
          </a:blipFill>
          <a:ln>
            <a:noFill/>
          </a:ln>
        </p:spPr>
      </p:sp>
      <p:sp>
        <p:nvSpPr>
          <p:cNvPr id="461" name="Google Shape;461;p56"/>
          <p:cNvSpPr txBox="1"/>
          <p:nvPr/>
        </p:nvSpPr>
        <p:spPr>
          <a:xfrm>
            <a:off x="767250" y="1221925"/>
            <a:ext cx="14345400" cy="83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MASS changes -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transaction data - Line item report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master data - MASS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migration - 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LSMW - Legacy system migration workbench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BDC 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57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8" name="Google Shape;468;p57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0" t="0"/>
            </a:stretch>
          </a:blipFill>
          <a:ln>
            <a:noFill/>
          </a:ln>
        </p:spPr>
      </p:sp>
      <p:sp>
        <p:nvSpPr>
          <p:cNvPr id="469" name="Google Shape;469;p57"/>
          <p:cNvSpPr txBox="1"/>
          <p:nvPr/>
        </p:nvSpPr>
        <p:spPr>
          <a:xfrm>
            <a:off x="1401825" y="553950"/>
            <a:ext cx="14545500" cy="9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LSMW Steps: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Define object attributes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Define source structures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Define source fields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Define structure relations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Define 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field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mapping and conversion rules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Define fixed values, translations, user defined routines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Specify file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Assign file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data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Display read data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Convert data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Display converted data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batch input session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Run batch input session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58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6" name="Google Shape;476;p58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0" t="0"/>
            </a:stretch>
          </a:blipFill>
          <a:ln>
            <a:noFill/>
          </a:ln>
        </p:spPr>
      </p:sp>
      <p:sp>
        <p:nvSpPr>
          <p:cNvPr id="477" name="Google Shape;477;p58"/>
          <p:cNvSpPr txBox="1"/>
          <p:nvPr/>
        </p:nvSpPr>
        <p:spPr>
          <a:xfrm>
            <a:off x="767250" y="1221925"/>
            <a:ext cx="14345400" cy="83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BDC- SHDB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Batch Data Communication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0A0A0A"/>
              </a:buClr>
              <a:buSzPts val="3600"/>
              <a:buChar char="●"/>
            </a:pPr>
            <a:r>
              <a:rPr lang="en-US" sz="3600">
                <a:solidFill>
                  <a:srgbClr val="0A0A0A"/>
                </a:solidFill>
                <a:highlight>
                  <a:srgbClr val="FFFFFF"/>
                </a:highlight>
              </a:rPr>
              <a:t>Methods:</a:t>
            </a:r>
            <a:endParaRPr sz="3600">
              <a:solidFill>
                <a:srgbClr val="0A0A0A"/>
              </a:solidFill>
              <a:highlight>
                <a:srgbClr val="FFFFFF"/>
              </a:highlight>
            </a:endParaRPr>
          </a:p>
          <a:p>
            <a:pPr indent="-457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3600"/>
              <a:buChar char="○"/>
            </a:pPr>
            <a:r>
              <a:rPr lang="en-US" sz="3600" u="sng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Session Method</a:t>
            </a:r>
            <a:r>
              <a:rPr lang="en-US" sz="3600">
                <a:solidFill>
                  <a:srgbClr val="0A0A0A"/>
                </a:solidFill>
                <a:highlight>
                  <a:srgbClr val="FFFFFF"/>
                </a:highlight>
              </a:rPr>
              <a:t> (SM35): Synchronous, creates a batch job, and handles errors explicitly</a:t>
            </a:r>
            <a:br>
              <a:rPr lang="en-US" sz="3600">
                <a:solidFill>
                  <a:srgbClr val="0A0A0A"/>
                </a:solidFill>
                <a:highlight>
                  <a:srgbClr val="FFFFFF"/>
                </a:highlight>
              </a:rPr>
            </a:br>
            <a:r>
              <a:rPr lang="en-US" sz="3600">
                <a:solidFill>
                  <a:srgbClr val="0A0A0A"/>
                </a:solidFill>
                <a:highlight>
                  <a:srgbClr val="FFFFFF"/>
                </a:highlight>
              </a:rPr>
              <a:t>.</a:t>
            </a:r>
            <a:endParaRPr sz="3600">
              <a:solidFill>
                <a:srgbClr val="0A0A0A"/>
              </a:solidFill>
              <a:highlight>
                <a:srgbClr val="FFFFFF"/>
              </a:highlight>
            </a:endParaRPr>
          </a:p>
          <a:p>
            <a:pPr indent="-457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3600"/>
              <a:buChar char="○"/>
            </a:pPr>
            <a:r>
              <a:rPr lang="en-US" sz="3600" u="sng">
                <a:solidFill>
                  <a:schemeClr val="hlink"/>
                </a:solidFill>
                <a:highlight>
                  <a:srgbClr val="FFFFFF"/>
                </a:highlight>
                <a:hlinkClick r:id="rId5"/>
              </a:rPr>
              <a:t>Call Transaction</a:t>
            </a:r>
            <a:r>
              <a:rPr lang="en-US" sz="3600">
                <a:solidFill>
                  <a:srgbClr val="0A0A0A"/>
                </a:solidFill>
                <a:highlight>
                  <a:srgbClr val="FFFFFF"/>
                </a:highlight>
              </a:rPr>
              <a:t>: Asynchronous, faster for smaller data volumes.</a:t>
            </a:r>
            <a:endParaRPr sz="3600">
              <a:solidFill>
                <a:srgbClr val="0A0A0A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Record the FB50 transaction and give the recording name to Abaper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59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4" name="Google Shape;484;p59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0" t="0"/>
            </a:stretch>
          </a:blipFill>
          <a:ln>
            <a:noFill/>
          </a:ln>
        </p:spPr>
      </p:sp>
      <p:sp>
        <p:nvSpPr>
          <p:cNvPr id="485" name="Google Shape;485;p59"/>
          <p:cNvSpPr txBox="1"/>
          <p:nvPr/>
        </p:nvSpPr>
        <p:spPr>
          <a:xfrm>
            <a:off x="767250" y="1221925"/>
            <a:ext cx="14345400" cy="83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Asset accounting-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Subledger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rules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 asset master is to be created with reference to main asset master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 asset master is created with reference to asset class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account determination is specified in asset class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account determination, we assign GL accounts based on the nature of the transaction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60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2" name="Google Shape;492;p60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0" t="0"/>
            </a:stretch>
          </a:blipFill>
          <a:ln>
            <a:noFill/>
          </a:ln>
        </p:spPr>
      </p:sp>
      <p:sp>
        <p:nvSpPr>
          <p:cNvPr id="493" name="Google Shape;493;p60"/>
          <p:cNvSpPr txBox="1"/>
          <p:nvPr/>
        </p:nvSpPr>
        <p:spPr>
          <a:xfrm>
            <a:off x="767250" y="1221925"/>
            <a:ext cx="14345400" cy="83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configuration steps-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chart of depreciation CoD (directory of depreciation areas) EC08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Depreciation area (calculate asset values for different purposes)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Assign CoD to cocd OAOB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Asset class-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Specify account determination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Screen layout rule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No. range interval AS08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Asset class (client level, categorize with similar 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characteristics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OAOA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Depreciation areas in asset class OAYZ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 accounts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Automatic account determination - AO90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61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0" name="Google Shape;500;p61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0" t="0"/>
            </a:stretch>
          </a:blipFill>
          <a:ln>
            <a:noFill/>
          </a:ln>
        </p:spPr>
      </p:sp>
      <p:sp>
        <p:nvSpPr>
          <p:cNvPr id="501" name="Google Shape;501;p61"/>
          <p:cNvSpPr txBox="1"/>
          <p:nvPr/>
        </p:nvSpPr>
        <p:spPr>
          <a:xfrm>
            <a:off x="767250" y="1221925"/>
            <a:ext cx="14345400" cy="83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11. Document type for asset postings - OBA7 (AA,AF)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12. Specify intervals and posting rules OAYR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13. Specify rounding of net book value/or depreciation OAY0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14. Screen layout for asset master data 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15. Screen layout for 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depreciation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area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16. Depreciation key (rate+method)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lphaLcPeriod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 method 0014 (general control parameters, independent of  CoA)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lphaLcPeriod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declining balance method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lphaLcPeriod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 level 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lphaLcPeriod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period control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17. Maintain depreciation key AFAMA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18. Asset master data AS01/AS11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8" name="Google Shape;148;p17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0" t="0"/>
            </a:stretch>
          </a:blipFill>
          <a:ln>
            <a:noFill/>
          </a:ln>
        </p:spPr>
      </p:sp>
      <p:sp>
        <p:nvSpPr>
          <p:cNvPr id="149" name="Google Shape;149;p17"/>
          <p:cNvSpPr txBox="1"/>
          <p:nvPr/>
        </p:nvSpPr>
        <p:spPr>
          <a:xfrm>
            <a:off x="1420850" y="1847100"/>
            <a:ext cx="13293900" cy="81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Types of messages –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Informative - Green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Warning – Highlighting Yellow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Error – Red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/N – create a new session replacing the existing session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/O – create a new session without replacing the existing session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Structure of TR –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Parent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Child(task)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Statuses of a TR-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Modifiable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Released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62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8" name="Google Shape;508;p62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0" t="0"/>
            </a:stretch>
          </a:blipFill>
          <a:ln>
            <a:noFill/>
          </a:ln>
        </p:spPr>
      </p:sp>
      <p:sp>
        <p:nvSpPr>
          <p:cNvPr id="509" name="Google Shape;509;p62"/>
          <p:cNvSpPr txBox="1"/>
          <p:nvPr/>
        </p:nvSpPr>
        <p:spPr>
          <a:xfrm>
            <a:off x="767250" y="1221925"/>
            <a:ext cx="14345400" cy="83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 chart of depreciation - OAPL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Asset purchase - F-90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Asset explorer - AW01N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Asset balances report - AR01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Depreciation - AFAB (background job - SM37) (Planned, Repeat, Restart)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Inhouse acquisition - ABZE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Display asset transaction - AB03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Master data - ANL*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Depreciation - TAB*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Manual depreciation MANU Dep key - AFAMA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Manual dep - ABMA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Unplanned depreciation - ABAA (GL accounts)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63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6" name="Google Shape;516;p63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0" t="0"/>
            </a:stretch>
          </a:blipFill>
          <a:ln>
            <a:noFill/>
          </a:ln>
        </p:spPr>
      </p:sp>
      <p:sp>
        <p:nvSpPr>
          <p:cNvPr id="517" name="Google Shape;517;p63"/>
          <p:cNvSpPr txBox="1"/>
          <p:nvPr/>
        </p:nvSpPr>
        <p:spPr>
          <a:xfrm>
            <a:off x="934250" y="991350"/>
            <a:ext cx="14345400" cy="83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Revaluation/Impairment - write up/write down (GL accounts) ABAW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Assign - AO90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do revaluation - follow below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lphaLcPeriod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OABW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lphaLcPeriod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OAYR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Run AFAB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WDV method - with scrap value and maximum amount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Asset shut down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64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4" name="Google Shape;524;p64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0" t="0"/>
            </a:stretch>
          </a:blipFill>
          <a:ln>
            <a:noFill/>
          </a:ln>
        </p:spPr>
      </p:sp>
      <p:sp>
        <p:nvSpPr>
          <p:cNvPr id="525" name="Google Shape;525;p64"/>
          <p:cNvSpPr txBox="1"/>
          <p:nvPr/>
        </p:nvSpPr>
        <p:spPr>
          <a:xfrm>
            <a:off x="767250" y="1221925"/>
            <a:ext cx="14345400" cy="83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Asset mass changes - Cost center, substitution GGB1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Assign - OA02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AR01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AR31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Validations-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 on a certain fields data - GGB0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Assign - OB28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Substitutions- GGB1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Assign - OBBH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65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2" name="Google Shape;532;p65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0" t="0"/>
            </a:stretch>
          </a:blipFill>
          <a:ln>
            <a:noFill/>
          </a:ln>
        </p:spPr>
      </p:sp>
      <p:sp>
        <p:nvSpPr>
          <p:cNvPr id="533" name="Google Shape;533;p65"/>
          <p:cNvSpPr txBox="1"/>
          <p:nvPr/>
        </p:nvSpPr>
        <p:spPr>
          <a:xfrm>
            <a:off x="767250" y="1221925"/>
            <a:ext cx="14345400" cy="83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Asset sale - retirement F-92 (with customer with revenue)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asset sale - ABAON (w/o customer with revenue)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Scrapping - ABAVN (w/o revenue)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Asset transfer - intracompany (ABUMN) &amp;  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intercompany (ABT1N)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AUC - Internal orders in CO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66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0" name="Google Shape;540;p66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0" t="0"/>
            </a:stretch>
          </a:blipFill>
          <a:ln>
            <a:noFill/>
          </a:ln>
        </p:spPr>
      </p:sp>
      <p:sp>
        <p:nvSpPr>
          <p:cNvPr id="541" name="Google Shape;541;p66"/>
          <p:cNvSpPr txBox="1"/>
          <p:nvPr/>
        </p:nvSpPr>
        <p:spPr>
          <a:xfrm>
            <a:off x="767250" y="1221925"/>
            <a:ext cx="14345400" cy="83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67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8" name="Google Shape;548;p67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0" t="0"/>
            </a:stretch>
          </a:blipFill>
          <a:ln>
            <a:noFill/>
          </a:ln>
        </p:spPr>
      </p:sp>
      <p:sp>
        <p:nvSpPr>
          <p:cNvPr id="549" name="Google Shape;549;p67"/>
          <p:cNvSpPr txBox="1"/>
          <p:nvPr/>
        </p:nvSpPr>
        <p:spPr>
          <a:xfrm>
            <a:off x="767250" y="1221925"/>
            <a:ext cx="14345400" cy="83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68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6" name="Google Shape;556;p68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0" t="0"/>
            </a:stretch>
          </a:blipFill>
          <a:ln>
            <a:noFill/>
          </a:ln>
        </p:spPr>
      </p:sp>
      <p:sp>
        <p:nvSpPr>
          <p:cNvPr id="557" name="Google Shape;557;p68"/>
          <p:cNvSpPr txBox="1"/>
          <p:nvPr/>
        </p:nvSpPr>
        <p:spPr>
          <a:xfrm>
            <a:off x="767250" y="1221925"/>
            <a:ext cx="14345400" cy="83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69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4" name="Google Shape;564;p69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0" t="0"/>
            </a:stretch>
          </a:blipFill>
          <a:ln>
            <a:noFill/>
          </a:ln>
        </p:spPr>
      </p:sp>
      <p:sp>
        <p:nvSpPr>
          <p:cNvPr id="565" name="Google Shape;565;p69"/>
          <p:cNvSpPr txBox="1"/>
          <p:nvPr/>
        </p:nvSpPr>
        <p:spPr>
          <a:xfrm>
            <a:off x="767250" y="1221925"/>
            <a:ext cx="14345400" cy="83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Attaching documents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70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2" name="Google Shape;572;p70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0" t="0"/>
            </a:stretch>
          </a:blipFill>
          <a:ln>
            <a:noFill/>
          </a:ln>
        </p:spPr>
      </p:sp>
      <p:sp>
        <p:nvSpPr>
          <p:cNvPr id="573" name="Google Shape;573;p70"/>
          <p:cNvSpPr txBox="1"/>
          <p:nvPr/>
        </p:nvSpPr>
        <p:spPr>
          <a:xfrm>
            <a:off x="767250" y="1221925"/>
            <a:ext cx="14345400" cy="83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Integration of FI with MM and SD -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MM Material mngt (Purchase dept)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MM flow (P2P cycle) - Procure to pay/purchase to pay cycle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Material requisition  - Production dept to Stores/Warehouse (WM)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Purchase requisition - Stores to Purchase dept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Enquiry - vendors 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Quotation - No accounting impact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Price comparisions -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Purchase order - ME21N NO accounting impact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Goods receipt - MIGO 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71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0" name="Google Shape;580;p71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0" t="0"/>
            </a:stretch>
          </a:blipFill>
          <a:ln>
            <a:noFill/>
          </a:ln>
        </p:spPr>
      </p:sp>
      <p:sp>
        <p:nvSpPr>
          <p:cNvPr id="581" name="Google Shape;581;p71"/>
          <p:cNvSpPr txBox="1"/>
          <p:nvPr/>
        </p:nvSpPr>
        <p:spPr>
          <a:xfrm>
            <a:off x="767250" y="1221925"/>
            <a:ext cx="14345400" cy="83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Inventory RM Dr (movement type 101, BSX Transaction type)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GR/IR clearing Cr (Red) 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(WRX Transaction type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Invoice receipt (IR/Invoice verification) - MIRO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GR/IR Clearing Dr (Red) (WRX Transaction type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Vendor Cr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Automatic clearing (F.13)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Material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consumption - MB1A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RM Consumption Dr (GBB/VBR)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RM Inventory (BSX)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Payment to vendor - Manual/Automatic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8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6" name="Google Shape;156;p18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0" t="0"/>
            </a:stretch>
          </a:blipFill>
          <a:ln>
            <a:noFill/>
          </a:ln>
        </p:spPr>
      </p:sp>
      <p:sp>
        <p:nvSpPr>
          <p:cNvPr id="157" name="Google Shape;157;p18"/>
          <p:cNvSpPr txBox="1"/>
          <p:nvPr/>
        </p:nvSpPr>
        <p:spPr>
          <a:xfrm>
            <a:off x="1420850" y="1847100"/>
            <a:ext cx="13293900" cy="81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Releasing and transport - Manual and automatic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Solomon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Transport - STMS/SCC1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 testing - FUT/TUT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 user - User acceptance testing (UAT)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 script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72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8" name="Google Shape;588;p72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0" t="0"/>
            </a:stretch>
          </a:blipFill>
          <a:ln>
            <a:noFill/>
          </a:ln>
        </p:spPr>
      </p:sp>
      <p:sp>
        <p:nvSpPr>
          <p:cNvPr id="589" name="Google Shape;589;p72"/>
          <p:cNvSpPr txBox="1"/>
          <p:nvPr/>
        </p:nvSpPr>
        <p:spPr>
          <a:xfrm>
            <a:off x="767250" y="1221925"/>
            <a:ext cx="14345400" cy="83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SD cycle (O2C Order to cash) -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 receipt-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FG Inventory Dr (BSX)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Increase/Decrease stock of FG (GBB/AUF)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Sales order - VA01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Delivery of FG - VL01N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Increase/Decrease in stock of FG Dr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Inventory FG Cr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Billing - VF01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Customer Dr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Sales Cr (ERL)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Payment from customer 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73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6" name="Google Shape;596;p73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0" t="0"/>
            </a:stretch>
          </a:blipFill>
          <a:ln>
            <a:noFill/>
          </a:ln>
        </p:spPr>
      </p:sp>
      <p:sp>
        <p:nvSpPr>
          <p:cNvPr id="597" name="Google Shape;597;p73"/>
          <p:cNvSpPr txBox="1"/>
          <p:nvPr/>
        </p:nvSpPr>
        <p:spPr>
          <a:xfrm>
            <a:off x="767250" y="1221925"/>
            <a:ext cx="14345400" cy="83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Movement type - MM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trigger the automatic posting in integration of FI with MM and SD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1 - Material receipt against PO/Production order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102 - reversal of 101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201 - issue to cost center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202 - reversal of 201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261 - issue to orders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262 - reversal of 261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521 - material receipt w/o PO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522 - reversal of 521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561- opening stocks taking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562 - reversal of 561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74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4" name="Google Shape;604;p74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0" t="0"/>
            </a:stretch>
          </a:blipFill>
          <a:ln>
            <a:noFill/>
          </a:ln>
        </p:spPr>
      </p:sp>
      <p:sp>
        <p:nvSpPr>
          <p:cNvPr id="605" name="Google Shape;605;p74"/>
          <p:cNvSpPr txBox="1"/>
          <p:nvPr/>
        </p:nvSpPr>
        <p:spPr>
          <a:xfrm>
            <a:off x="1268250" y="1982700"/>
            <a:ext cx="14345400" cy="83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601 - delivery 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602 - reversal of 601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 key/Transaction key - FI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Automatic account determination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BSX - Inventory (RM/FG) postings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WRX - GR/IR clearing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PRD - Price differences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GBB - offsetting entry for inventory postings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lphaLcPeriod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VBR - consumption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lphaLcPeriod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VNG - Scrapping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lphaLcPeriod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BSA - opening stocks taking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75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2" name="Google Shape;612;p75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0" t="0"/>
            </a:stretch>
          </a:blipFill>
          <a:ln>
            <a:noFill/>
          </a:ln>
        </p:spPr>
      </p:sp>
      <p:sp>
        <p:nvSpPr>
          <p:cNvPr id="613" name="Google Shape;613;p75"/>
          <p:cNvSpPr txBox="1"/>
          <p:nvPr/>
        </p:nvSpPr>
        <p:spPr>
          <a:xfrm>
            <a:off x="767250" y="1221925"/>
            <a:ext cx="14345400" cy="83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 AUF - Production receipt against PO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 ZOF - Production receipt w/o Production order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f. VAY - Delivery of FG where sales a/c is revenue element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g. VAX - 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Delivery of FG where sales a/c is NOT revenue element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h. AUA - Production order differences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Valuation class - OMSK Determine the GL accounts to be posted automatically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lphaLcPeriod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Raw material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lphaLcPeriod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Semi finished goods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lphaLcPeriod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Finished goods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76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0" name="Google Shape;620;p76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0" t="0"/>
            </a:stretch>
          </a:blipFill>
          <a:ln>
            <a:noFill/>
          </a:ln>
        </p:spPr>
      </p:sp>
      <p:sp>
        <p:nvSpPr>
          <p:cNvPr id="621" name="Google Shape;621;p76"/>
          <p:cNvSpPr txBox="1"/>
          <p:nvPr/>
        </p:nvSpPr>
        <p:spPr>
          <a:xfrm>
            <a:off x="767250" y="1221925"/>
            <a:ext cx="14345400" cy="83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Valuation string (posting string) - OMWN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Movement type and Transaction key are assigned to each other through this (connecting bridge between MM and FI)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Valuation area - at what level valuation of the material (Plant/Cocd)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Material type - RM (ROH)/SFG (HALB)/FG (FERT)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Rules - 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material master we assign valuation class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VC, we assign the GL accounts to be posted based on nature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GR/GI, stores person enters movement type . GL accounts r posted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automatically based on account assignment in VC in material master 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77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8" name="Google Shape;628;p77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0" t="0"/>
            </a:stretch>
          </a:blipFill>
          <a:ln>
            <a:noFill/>
          </a:ln>
        </p:spPr>
      </p:sp>
      <p:sp>
        <p:nvSpPr>
          <p:cNvPr id="629" name="Google Shape;629;p77"/>
          <p:cNvSpPr txBox="1"/>
          <p:nvPr/>
        </p:nvSpPr>
        <p:spPr>
          <a:xfrm>
            <a:off x="767250" y="1221925"/>
            <a:ext cx="14345400" cy="83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Integration of FI with MM configuration - 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Define plant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Define division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Storage location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Purchasing organization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assign plant to cocd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assign Purchasing org to cocd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material group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purchasing grp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maintain cocd for MM - OMSY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define attributes to material types 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Tolerances for PO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Tolerances for GR 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78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6" name="Google Shape;636;p78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0" t="0"/>
            </a:stretch>
          </a:blipFill>
          <a:ln>
            <a:noFill/>
          </a:ln>
        </p:spPr>
      </p:sp>
      <p:sp>
        <p:nvSpPr>
          <p:cNvPr id="637" name="Google Shape;637;p78"/>
          <p:cNvSpPr txBox="1"/>
          <p:nvPr/>
        </p:nvSpPr>
        <p:spPr>
          <a:xfrm>
            <a:off x="767250" y="1221925"/>
            <a:ext cx="14345400" cy="83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13. Plant parameters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14. Maintain default values for tax codes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15. Tolerances for IR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16. Define automatic status change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17. GL accounts 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18. Group together valuation areas OMWD (valuation grp code/valuation modifier)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19. Valuation class OMSK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20. Automatic account determination OBYC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21. No. range - OBA7 (WE, WA, RE)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22. Extend vendor master in MM - XK01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23. material master MM01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79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4" name="Google Shape;644;p79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0" t="0"/>
            </a:stretch>
          </a:blipFill>
          <a:ln>
            <a:noFill/>
          </a:ln>
        </p:spPr>
      </p:sp>
      <p:sp>
        <p:nvSpPr>
          <p:cNvPr id="645" name="Google Shape;645;p79"/>
          <p:cNvSpPr txBox="1"/>
          <p:nvPr/>
        </p:nvSpPr>
        <p:spPr>
          <a:xfrm>
            <a:off x="767250" y="1221925"/>
            <a:ext cx="14345400" cy="83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24. MM period opening - MMPV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25. Purchase order - ME21N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Unplanned delivery costs - 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 account - 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OBYC - UPF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Unplannned delivery cost posting - separate line item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PRD - 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26. Goods receipt - MIGO (MM doc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27. Tax Invoice - MIRO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28. Automatic clearing - F.13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29. RM consumption - MB1A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30. Material ledger - MB5B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80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2" name="Google Shape;652;p80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0" t="0"/>
            </a:stretch>
          </a:blipFill>
          <a:ln>
            <a:noFill/>
          </a:ln>
        </p:spPr>
      </p:sp>
      <p:sp>
        <p:nvSpPr>
          <p:cNvPr id="653" name="Google Shape;653;p80"/>
          <p:cNvSpPr txBox="1"/>
          <p:nvPr/>
        </p:nvSpPr>
        <p:spPr>
          <a:xfrm>
            <a:off x="767250" y="1221925"/>
            <a:ext cx="14345400" cy="83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Controlling -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Internal reporting (management reporting)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Cost element accounting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Cost center accounting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Internal orders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Profit center accounting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CoPA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 costing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81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0" name="Google Shape;660;p81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0" t="0"/>
            </a:stretch>
          </a:blipFill>
          <a:ln>
            <a:noFill/>
          </a:ln>
        </p:spPr>
      </p:sp>
      <p:sp>
        <p:nvSpPr>
          <p:cNvPr id="661" name="Google Shape;661;p81"/>
          <p:cNvSpPr txBox="1"/>
          <p:nvPr/>
        </p:nvSpPr>
        <p:spPr>
          <a:xfrm>
            <a:off x="767250" y="1221925"/>
            <a:ext cx="14345400" cy="83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Controlling area - OKKP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No. ranges in CO documents - KANK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versions - OKEQ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Cost element accounting - KAH1 CE group (reporting)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Primary cost elements - GL accounts (postings)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FI Manually FS00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Controlling - Manually KA01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Automatically - a. OKB2, b. OKB3, c. SM35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secondary cost elements - KA06 NOT GL accounts (no postings, reporting, assessment, settlement)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9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4" name="Google Shape;164;p19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0" t="0"/>
            </a:stretch>
          </a:blipFill>
          <a:ln>
            <a:noFill/>
          </a:ln>
        </p:spPr>
      </p:sp>
      <p:sp>
        <p:nvSpPr>
          <p:cNvPr id="165" name="Google Shape;165;p19"/>
          <p:cNvSpPr txBox="1"/>
          <p:nvPr/>
        </p:nvSpPr>
        <p:spPr>
          <a:xfrm>
            <a:off x="454675" y="758250"/>
            <a:ext cx="16538700" cy="92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Consultants – IT consulting company (configuration/development/settings)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Functional – FICO, Sales, MM (Purchasing), PM, PS, HRMS…..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Technical – Abaper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BASIS – Admin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Security - security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 users – client company (day-to-day transactions), SME (Subject matter expert) demand/requirement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Configuration – settings - Organization structure (enterprise structure)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rgbClr val="4A5E56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Define company (group) – Internal trading partner (TATA group – steel, motors, fmcg, IT) VBUND, Consolidation (reporting) – Tcode OX15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rgbClr val="4A5E56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Company code – legal entity at which level we can draw financial statements (PnL, B/S) OX02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rgbClr val="4A5E56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Assign company code to company OX16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rgbClr val="4A5E56"/>
                </a:solidFill>
                <a:latin typeface="Arial"/>
                <a:ea typeface="Arial"/>
                <a:cs typeface="Arial"/>
                <a:sym typeface="Arial"/>
              </a:rPr>
              <a:t>4.</a:t>
            </a: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Business area (location) OX03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82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8" name="Google Shape;668;p82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0" t="0"/>
            </a:stretch>
          </a:blipFill>
          <a:ln>
            <a:noFill/>
          </a:ln>
        </p:spPr>
      </p:sp>
      <p:sp>
        <p:nvSpPr>
          <p:cNvPr id="669" name="Google Shape;669;p82"/>
          <p:cNvSpPr txBox="1"/>
          <p:nvPr/>
        </p:nvSpPr>
        <p:spPr>
          <a:xfrm>
            <a:off x="767250" y="1221925"/>
            <a:ext cx="14345400" cy="83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OKKS - set controlling area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Cost center - KSH1 - CC group where it is capturing the cost, 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lowest level of cost object  in cost accounting, department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KS01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Reports-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KSB1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Reposting-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KB61 - Document wise reposting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KB11N - Amount wise/line item wise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83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6" name="Google Shape;676;p83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0" t="0"/>
            </a:stretch>
          </a:blipFill>
          <a:ln>
            <a:noFill/>
          </a:ln>
        </p:spPr>
      </p:sp>
      <p:sp>
        <p:nvSpPr>
          <p:cNvPr id="677" name="Google Shape;677;p83"/>
          <p:cNvSpPr txBox="1"/>
          <p:nvPr/>
        </p:nvSpPr>
        <p:spPr>
          <a:xfrm>
            <a:off x="767250" y="1221925"/>
            <a:ext cx="14345400" cy="83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Planning on cost center - KP06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Variance - S_ALR_87013611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Period end closing - cost center related allocations -&gt; settling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Assessment RKIU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(primary and secondary costs, receiving CC cannot track original CE)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Distribution RKIV (sender -&gt; CC)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(Transfer 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primary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costs only, Receiving CCcan track original CE)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Actual periodic reposting (sender - &gt; ANY cost object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(Primary costs only, 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Receiving CCcan track original CE)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84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84" name="Google Shape;684;p84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0" t="0"/>
            </a:stretch>
          </a:blipFill>
          <a:ln>
            <a:noFill/>
          </a:ln>
        </p:spPr>
      </p:sp>
      <p:sp>
        <p:nvSpPr>
          <p:cNvPr id="685" name="Google Shape;685;p84"/>
          <p:cNvSpPr txBox="1"/>
          <p:nvPr/>
        </p:nvSpPr>
        <p:spPr>
          <a:xfrm>
            <a:off x="767250" y="1221925"/>
            <a:ext cx="14345400" cy="83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SKF - Statistical key figure 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KK01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used for allocation of costs from one cost center to other cost center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No. range - KANK RKS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Enter SKF - KB31N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Secondary cost element - KA06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Assessment cycle - S_ALR_87005742/KSU1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KANK - RKIU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Assessment - KSU5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KANK No range in CO - RKIV, RKIB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Distribution cycle - KSV1/KSW1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Execute cycle - KCV5/KSW5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85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2" name="Google Shape;692;p85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0" t="0"/>
            </a:stretch>
          </a:blipFill>
          <a:ln>
            <a:noFill/>
          </a:ln>
        </p:spPr>
      </p:sp>
      <p:sp>
        <p:nvSpPr>
          <p:cNvPr id="693" name="Google Shape;693;p85"/>
          <p:cNvSpPr txBox="1"/>
          <p:nvPr/>
        </p:nvSpPr>
        <p:spPr>
          <a:xfrm>
            <a:off x="767250" y="1221925"/>
            <a:ext cx="14345400" cy="83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Internal orders - 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Specific purpose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 IO - Settlement, planning and reporting, Budgeting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Statistical IO - NO settlement, used for planning/rep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Group - KOH1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Order type - KOT2_FUNCAREA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Field status variant - OBC4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 account - FS00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IO master data - KO01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 Posting - F-02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Planning - KPF6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86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00" name="Google Shape;700;p86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0" t="0"/>
            </a:stretch>
          </a:blipFill>
          <a:ln>
            <a:noFill/>
          </a:ln>
        </p:spPr>
      </p:sp>
      <p:sp>
        <p:nvSpPr>
          <p:cNvPr id="701" name="Google Shape;701;p86"/>
          <p:cNvSpPr txBox="1"/>
          <p:nvPr/>
        </p:nvSpPr>
        <p:spPr>
          <a:xfrm>
            <a:off x="767250" y="1221925"/>
            <a:ext cx="14345400" cy="83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IO variance report - S_ALR_87012993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IO report - KOB1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 IO - KO01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Allocation structure - 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Settlement profile - OKO7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assign Settlement profile in order type - KOT2_FUNCAREA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Settlement execution - KO88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Settlement document - SNUM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External settlement - Receiver is GL account or FXA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87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08" name="Google Shape;708;p87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0" t="0"/>
            </a:stretch>
          </a:blipFill>
          <a:ln>
            <a:noFill/>
          </a:ln>
        </p:spPr>
      </p:sp>
      <p:sp>
        <p:nvSpPr>
          <p:cNvPr id="709" name="Google Shape;709;p87"/>
          <p:cNvSpPr txBox="1"/>
          <p:nvPr/>
        </p:nvSpPr>
        <p:spPr>
          <a:xfrm>
            <a:off x="767250" y="1221925"/>
            <a:ext cx="14345400" cy="83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Settlement profile - OKO7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Define AuC asset - AS01 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Completed asset (machinery) - AS01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Assign settlement profile to cocd - OAAZ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F-02 - Installation charges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Settlement - KO88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AIAB -&gt; AIBU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 - period wise/element wise/micro level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budget - year wise/whole order/macro level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OK11 - No ranges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tolerance for availability control 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88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6" name="Google Shape;716;p88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0" t="0"/>
            </a:stretch>
          </a:blipFill>
          <a:ln>
            <a:noFill/>
          </a:ln>
        </p:spPr>
      </p:sp>
      <p:sp>
        <p:nvSpPr>
          <p:cNvPr id="717" name="Google Shape;717;p88"/>
          <p:cNvSpPr txBox="1"/>
          <p:nvPr/>
        </p:nvSpPr>
        <p:spPr>
          <a:xfrm>
            <a:off x="767250" y="1221925"/>
            <a:ext cx="14345400" cy="83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Idocs -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</a:rPr>
              <a:t>An IDoc (Intermediate Document) in SAP is </a:t>
            </a:r>
            <a:r>
              <a:rPr lang="en-US" sz="3600">
                <a:solidFill>
                  <a:srgbClr val="001D35"/>
                </a:solidFill>
              </a:rPr>
              <a:t>a standardized data container used to exchange information asynchronously between SAP systems or between SAP and external systems</a:t>
            </a:r>
            <a:endParaRPr sz="3600">
              <a:solidFill>
                <a:srgbClr val="001D35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rgbClr val="001D35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001D35"/>
                </a:solidFill>
              </a:rPr>
              <a:t>Inbound (coming in)</a:t>
            </a:r>
            <a:endParaRPr sz="3600">
              <a:solidFill>
                <a:srgbClr val="001D35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001D35"/>
                </a:solidFill>
              </a:rPr>
              <a:t>Outbound (going out)</a:t>
            </a:r>
            <a:endParaRPr sz="3600">
              <a:solidFill>
                <a:srgbClr val="001D35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rgbClr val="001D35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001D35"/>
                </a:solidFill>
              </a:rPr>
              <a:t>Structure of an Idoc a. Control record b. Data record (segments) c. status record</a:t>
            </a:r>
            <a:endParaRPr sz="3600">
              <a:solidFill>
                <a:srgbClr val="001D35"/>
              </a:solidFill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89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24" name="Google Shape;724;p89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0" t="0"/>
            </a:stretch>
          </a:blipFill>
          <a:ln>
            <a:noFill/>
          </a:ln>
        </p:spPr>
      </p:sp>
      <p:sp>
        <p:nvSpPr>
          <p:cNvPr id="725" name="Google Shape;725;p89"/>
          <p:cNvSpPr txBox="1"/>
          <p:nvPr/>
        </p:nvSpPr>
        <p:spPr>
          <a:xfrm>
            <a:off x="767250" y="1221925"/>
            <a:ext cx="14345400" cy="83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 codes -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BD87 (Reprocessing)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WE02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WE19 - testing (copy existing and create a new Idoc)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Message types-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DEBMAS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CREMAS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 costing - 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MM, PP, FICO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Standard cost - planned values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90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32" name="Google Shape;732;p90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0" t="0"/>
            </a:stretch>
          </a:blipFill>
          <a:ln>
            <a:noFill/>
          </a:ln>
        </p:spPr>
      </p:sp>
      <p:sp>
        <p:nvSpPr>
          <p:cNvPr id="733" name="Google Shape;733;p90"/>
          <p:cNvSpPr txBox="1"/>
          <p:nvPr/>
        </p:nvSpPr>
        <p:spPr>
          <a:xfrm>
            <a:off x="767250" y="1221925"/>
            <a:ext cx="14345400" cy="83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cost elements - KA06 (41, 43)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Activity type - KL01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cost centers - KS01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Cost center group - KSH1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OH key - OKOG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OH grp - OKZ2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calculation base - KZB2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OH rate - KZZ2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Credits - KZE2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Costing sheet - KZS2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Costing variant - OKKN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Cost component structure - OKTZ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OP10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91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0" name="Google Shape;740;p91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0" t="0"/>
            </a:stretch>
          </a:blipFill>
          <a:ln>
            <a:noFill/>
          </a:ln>
        </p:spPr>
      </p:sp>
      <p:sp>
        <p:nvSpPr>
          <p:cNvPr id="741" name="Google Shape;741;p91"/>
          <p:cNvSpPr txBox="1"/>
          <p:nvPr/>
        </p:nvSpPr>
        <p:spPr>
          <a:xfrm>
            <a:off x="767250" y="1221925"/>
            <a:ext cx="14345400" cy="90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14. MRP controller - OMD0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15. scheduling margin key float - OMDC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16. Production scheduler - OPJ9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17. planning cost center - KP06 720000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18. Activity plan - KP26 72000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19. Machine downrate calculation - KSPI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20. Qty structure = BoM+Routing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BoM - Bill of materials CS01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Routing —------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21. Workcenter - CR01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22. Routing - CA01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23. Product cost estimate - CK11N 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0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2" name="Google Shape;172;p20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0" t="0"/>
            </a:stretch>
          </a:blipFill>
          <a:ln>
            <a:noFill/>
          </a:ln>
        </p:spPr>
      </p:sp>
      <p:sp>
        <p:nvSpPr>
          <p:cNvPr id="173" name="Google Shape;173;p20"/>
          <p:cNvSpPr txBox="1"/>
          <p:nvPr/>
        </p:nvSpPr>
        <p:spPr>
          <a:xfrm>
            <a:off x="483100" y="120000"/>
            <a:ext cx="17590200" cy="99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Chart of accounts – list of GL accounts OB13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rgbClr val="4A5E56"/>
                </a:solidFill>
                <a:latin typeface="Arial"/>
                <a:ea typeface="Arial"/>
                <a:cs typeface="Arial"/>
                <a:sym typeface="Arial"/>
              </a:rPr>
              <a:t>a.</a:t>
            </a: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Operating – day-to-day transactions (mandatory) 10 digit long GL account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rgbClr val="4A5E56"/>
                </a:solidFill>
                <a:latin typeface="Arial"/>
                <a:ea typeface="Arial"/>
                <a:cs typeface="Arial"/>
                <a:sym typeface="Arial"/>
              </a:rPr>
              <a:t>b.</a:t>
            </a: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Country - reporting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rgbClr val="4A5E56"/>
                </a:solidFill>
                <a:latin typeface="Arial"/>
                <a:ea typeface="Arial"/>
                <a:cs typeface="Arial"/>
                <a:sym typeface="Arial"/>
              </a:rPr>
              <a:t>c.</a:t>
            </a: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Group – consolidation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rgbClr val="4A5E56"/>
                </a:solidFill>
                <a:latin typeface="Arial"/>
                <a:ea typeface="Arial"/>
                <a:cs typeface="Arial"/>
                <a:sym typeface="Arial"/>
              </a:rPr>
              <a:t>6.</a:t>
            </a: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Assign company code to chart of accounts OB62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rgbClr val="4A5E56"/>
                </a:solidFill>
                <a:latin typeface="Arial"/>
                <a:ea typeface="Arial"/>
                <a:cs typeface="Arial"/>
                <a:sym typeface="Arial"/>
              </a:rPr>
              <a:t>7.</a:t>
            </a: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Account group – Balance sheet (asset and liabilities), PnL (Profit/Income and expenses/loss) OBD4 (Field status at account group level)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rgbClr val="4A5E56"/>
                </a:solidFill>
                <a:latin typeface="Arial"/>
                <a:ea typeface="Arial"/>
                <a:cs typeface="Arial"/>
                <a:sym typeface="Arial"/>
              </a:rPr>
              <a:t>8.</a:t>
            </a: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Retained earnings account – Operating (related to business) and non-operating PnL reserves and surplus OB53 (automatic account determination)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rgbClr val="4A5E56"/>
                </a:solidFill>
                <a:latin typeface="Arial"/>
                <a:ea typeface="Arial"/>
                <a:cs typeface="Arial"/>
                <a:sym typeface="Arial"/>
              </a:rPr>
              <a:t>9.</a:t>
            </a: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Fiscal year variant (US – Jan – dec, India – Apr – Mar, UK Apr 5, Apr6- March Apr1 to 5</a:t>
            </a:r>
            <a:r>
              <a:rPr b="0" baseline="3000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 OB29</a:t>
            </a:r>
            <a:endParaRPr b="0" baseline="3000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53 weeks – 53 periods, 1-15</a:t>
            </a:r>
            <a:r>
              <a:rPr b="0" baseline="3000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15</a:t>
            </a:r>
            <a:r>
              <a:rPr b="0" baseline="3000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30</a:t>
            </a:r>
            <a:r>
              <a:rPr b="0" baseline="3000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24 periods (year shift -&gt; year displacement)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rgbClr val="4A5E56"/>
                </a:solidFill>
                <a:latin typeface="Arial"/>
                <a:ea typeface="Arial"/>
                <a:cs typeface="Arial"/>
                <a:sym typeface="Arial"/>
              </a:rPr>
              <a:t>10.</a:t>
            </a: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Assign cocd to Fiscal year variant (FYV) OB37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rgbClr val="4A5E56"/>
                </a:solidFill>
                <a:latin typeface="Arial"/>
                <a:ea typeface="Arial"/>
                <a:cs typeface="Arial"/>
                <a:sym typeface="Arial"/>
              </a:rPr>
              <a:t>11.</a:t>
            </a: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Document types – transaction types OBA7/FBN1 (Internal , external) No TR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rgbClr val="4A5E56"/>
                </a:solidFill>
                <a:latin typeface="Arial"/>
                <a:ea typeface="Arial"/>
                <a:cs typeface="Arial"/>
                <a:sym typeface="Arial"/>
              </a:rPr>
              <a:t>12.</a:t>
            </a: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Field status variant – Mandatory, optional , display (frozen) OBC4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13.  Assign cocd to FSV OBC5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92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8" name="Google Shape;748;p92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0" t="0"/>
            </a:stretch>
          </a:blipFill>
          <a:ln>
            <a:noFill/>
          </a:ln>
        </p:spPr>
      </p:sp>
      <p:sp>
        <p:nvSpPr>
          <p:cNvPr id="749" name="Google Shape;749;p92"/>
          <p:cNvSpPr txBox="1"/>
          <p:nvPr/>
        </p:nvSpPr>
        <p:spPr>
          <a:xfrm>
            <a:off x="767250" y="1221925"/>
            <a:ext cx="14345400" cy="90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24. Marking - CK24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25. Release 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26.  MR21 - Price change document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27. Cost estimate w/o Qty structure - KKPAN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28. CK40N - Cost estimate for multiple materials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Financial statement version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93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6" name="Google Shape;756;p93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0" t="0"/>
            </a:stretch>
          </a:blipFill>
          <a:ln>
            <a:noFill/>
          </a:ln>
        </p:spPr>
      </p:sp>
      <p:sp>
        <p:nvSpPr>
          <p:cNvPr id="757" name="Google Shape;757;p93"/>
          <p:cNvSpPr txBox="1"/>
          <p:nvPr/>
        </p:nvSpPr>
        <p:spPr>
          <a:xfrm>
            <a:off x="767250" y="1221925"/>
            <a:ext cx="14345400" cy="83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Integration of FI with SD -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Insert region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Sales organization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Distribution channel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Shipping point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Assign sales organization to cocd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Assign distribution channel to sales organization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Assign division to sales organization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setup sales area (Sales org+Dist chn+div)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Assign sales org, distribution channel to plant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Assign shipping point to plant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Define and assign pricing procedure - OVKK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94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64" name="Google Shape;764;p94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0" t="0"/>
            </a:stretch>
          </a:blipFill>
          <a:ln>
            <a:noFill/>
          </a:ln>
        </p:spPr>
      </p:sp>
      <p:sp>
        <p:nvSpPr>
          <p:cNvPr id="765" name="Google Shape;765;p94"/>
          <p:cNvSpPr txBox="1"/>
          <p:nvPr/>
        </p:nvSpPr>
        <p:spPr>
          <a:xfrm>
            <a:off x="767250" y="1221925"/>
            <a:ext cx="14345400" cy="83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12. Tax determination rules - OVK1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13. GL accounts - FS00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14. Automatic account determination - VKOA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15. Setup partner determination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16. Assign shipping points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17. Customer master data - XD01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18. Finished goods master data - MM01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19. Condition types - VK11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20. Sales order - VA01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21. Goods receipt into warehouse - MB1C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22. Delivery of FG - VL01N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23. VF01 - Billing 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95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72" name="Google Shape;772;p95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0" t="0"/>
            </a:stretch>
          </a:blipFill>
          <a:ln>
            <a:noFill/>
          </a:ln>
        </p:spPr>
      </p:sp>
      <p:sp>
        <p:nvSpPr>
          <p:cNvPr id="773" name="Google Shape;773;p95"/>
          <p:cNvSpPr txBox="1"/>
          <p:nvPr/>
        </p:nvSpPr>
        <p:spPr>
          <a:xfrm>
            <a:off x="767250" y="1221925"/>
            <a:ext cx="14345400" cy="83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CoPA 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Controlling Profitability analysis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view profitability for no. of 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parameters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at a time.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cube -&gt; reporting tool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Account based and costing based + combined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operating concern - KEA0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CE1TZAU - 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CE2TZAU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CE3TZAU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CE4TZAU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96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0" name="Google Shape;780;p96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0" t="0"/>
            </a:stretch>
          </a:blipFill>
          <a:ln>
            <a:noFill/>
          </a:ln>
        </p:spPr>
      </p:sp>
      <p:sp>
        <p:nvSpPr>
          <p:cNvPr id="781" name="Google Shape;781;p96"/>
          <p:cNvSpPr txBox="1"/>
          <p:nvPr/>
        </p:nvSpPr>
        <p:spPr>
          <a:xfrm>
            <a:off x="767250" y="1221925"/>
            <a:ext cx="14345400" cy="83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KEQ3 - profitability Segments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assign CoA to op. concern - KEKK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No. ranges for actual postings - KEN1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KE4I - SD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KEI2 - MM, FI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Activate copa - KEKE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Sales order - VA01 (19074)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 Reporting - Drill down reports - KE30 report/Report painter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 - KE34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Report - KE31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Transport - KE3I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97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8" name="Google Shape;788;p97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0" t="0"/>
            </a:stretch>
          </a:blipFill>
          <a:ln>
            <a:noFill/>
          </a:ln>
        </p:spPr>
      </p:sp>
      <p:sp>
        <p:nvSpPr>
          <p:cNvPr id="789" name="Google Shape;789;p97"/>
          <p:cNvSpPr txBox="1"/>
          <p:nvPr/>
        </p:nvSpPr>
        <p:spPr>
          <a:xfrm>
            <a:off x="767250" y="1221925"/>
            <a:ext cx="14345400" cy="83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Trial balance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Copy document number range to next year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 period posting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Transfer of the balances to reserves and surplus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PCA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GL and Parallel ledger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98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6" name="Google Shape;796;p98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0" t="0"/>
            </a:stretch>
          </a:blipFill>
          <a:ln>
            <a:noFill/>
          </a:ln>
        </p:spPr>
      </p:sp>
      <p:sp>
        <p:nvSpPr>
          <p:cNvPr id="797" name="Google Shape;797;p98"/>
          <p:cNvSpPr txBox="1"/>
          <p:nvPr/>
        </p:nvSpPr>
        <p:spPr>
          <a:xfrm>
            <a:off x="767250" y="1221925"/>
            <a:ext cx="14345400" cy="83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Profit center accounting-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analysis of internal profitability for product lines, regions and functions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Profit center - internal areas of responsibility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0KE5 - Maintain controlling area settings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KE59 - Dummy profit center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1KEF - Set control parameters for actual data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Maintain plan version 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GB02 - No ranges for local documents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KE51 - Profit center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Assign to cost center - KS02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99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04" name="Google Shape;804;p99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0" t="0"/>
            </a:stretch>
          </a:blipFill>
          <a:ln>
            <a:noFill/>
          </a:ln>
        </p:spPr>
      </p:sp>
      <p:sp>
        <p:nvSpPr>
          <p:cNvPr id="805" name="Google Shape;805;p99"/>
          <p:cNvSpPr txBox="1"/>
          <p:nvPr/>
        </p:nvSpPr>
        <p:spPr>
          <a:xfrm>
            <a:off x="767250" y="1221925"/>
            <a:ext cx="14345400" cy="83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Revenue element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Maintain automatic account assignment of revenue elements - OKB9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Planning profit centers for P&amp;L - 7KE1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Planning profit centers for B/S - 7KE3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Variance - S_ALR_87013326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Variance - S_ALR_87013336 (B/S)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Transfer - 9KE0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Actual line items - KE5Z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GL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Parallel ledger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100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2" name="Google Shape;812;p100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0" t="0"/>
            </a:stretch>
          </a:blipFill>
          <a:ln>
            <a:noFill/>
          </a:ln>
        </p:spPr>
      </p:sp>
      <p:sp>
        <p:nvSpPr>
          <p:cNvPr id="813" name="Google Shape;813;p100"/>
          <p:cNvSpPr txBox="1"/>
          <p:nvPr/>
        </p:nvSpPr>
        <p:spPr>
          <a:xfrm>
            <a:off x="767250" y="1221925"/>
            <a:ext cx="14345400" cy="83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GL -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000" u="sng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SAP New General Ledger (New GL)</a:t>
            </a:r>
            <a:r>
              <a:rPr lang="en-US" sz="3000">
                <a:solidFill>
                  <a:srgbClr val="0A0A0A"/>
                </a:solidFill>
                <a:highlight>
                  <a:srgbClr val="FFFFFF"/>
                </a:highlight>
              </a:rPr>
              <a:t> is </a:t>
            </a:r>
            <a:r>
              <a:rPr lang="en-US" sz="3000">
                <a:solidFill>
                  <a:srgbClr val="001D35"/>
                </a:solidFill>
              </a:rPr>
              <a:t>an advanced accounting engine introduced in ECC 6.0, designed to merge financial and management accounting into one, enabling real-time reconciliation</a:t>
            </a:r>
            <a:r>
              <a:rPr lang="en-US" sz="3000">
                <a:solidFill>
                  <a:srgbClr val="0A0A0A"/>
                </a:solidFill>
                <a:highlight>
                  <a:srgbClr val="FFFFFF"/>
                </a:highlight>
              </a:rPr>
              <a:t>. Key concepts include parallel accounting via multiple ledgers, document splitting for segment-level reporting, and improved speed (fast close) by replacing multiple subledgers with a single, flexible table (FAGLFLEXT)</a:t>
            </a:r>
            <a:endParaRPr sz="3000">
              <a:solidFill>
                <a:srgbClr val="0A0A0A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000">
              <a:solidFill>
                <a:srgbClr val="0A0A0A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Document splitting 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1, classify GL accounts for diocument splitting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classify document types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Zero 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balance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clearing account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document splitting charateristics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Document splitting 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characteristics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controlling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101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20" name="Google Shape;820;p101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0" t="0"/>
            </a:stretch>
          </a:blipFill>
          <a:ln>
            <a:noFill/>
          </a:ln>
        </p:spPr>
      </p:sp>
      <p:sp>
        <p:nvSpPr>
          <p:cNvPr id="821" name="Google Shape;821;p101"/>
          <p:cNvSpPr txBox="1"/>
          <p:nvPr/>
        </p:nvSpPr>
        <p:spPr>
          <a:xfrm>
            <a:off x="767250" y="1221925"/>
            <a:ext cx="14345400" cy="83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segments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 Assign segments to profit centers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Parallel ledger -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FB50L/FB01L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0" name="Google Shape;180;p21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0" t="0"/>
            </a:stretch>
          </a:blipFill>
          <a:ln>
            <a:noFill/>
          </a:ln>
        </p:spPr>
      </p:sp>
      <p:sp>
        <p:nvSpPr>
          <p:cNvPr id="181" name="Google Shape;181;p21"/>
          <p:cNvSpPr txBox="1"/>
          <p:nvPr/>
        </p:nvSpPr>
        <p:spPr>
          <a:xfrm>
            <a:off x="511500" y="682000"/>
            <a:ext cx="14885400" cy="92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rgbClr val="4A5E56"/>
                </a:solidFill>
                <a:latin typeface="Arial"/>
                <a:ea typeface="Arial"/>
                <a:cs typeface="Arial"/>
                <a:sym typeface="Arial"/>
              </a:rPr>
              <a:t>14.</a:t>
            </a: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Posting period variant OBBO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rgbClr val="4A5E56"/>
                </a:solidFill>
                <a:latin typeface="Arial"/>
                <a:ea typeface="Arial"/>
                <a:cs typeface="Arial"/>
                <a:sym typeface="Arial"/>
              </a:rPr>
              <a:t>15.</a:t>
            </a: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Assign cocd to PPV OBBP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rgbClr val="4A5E56"/>
                </a:solidFill>
                <a:latin typeface="Arial"/>
                <a:ea typeface="Arial"/>
                <a:cs typeface="Arial"/>
                <a:sym typeface="Arial"/>
              </a:rPr>
              <a:t>16.</a:t>
            </a: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Open/close posting periods OB52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rgbClr val="4A5E56"/>
                </a:solidFill>
                <a:latin typeface="Arial"/>
                <a:ea typeface="Arial"/>
                <a:cs typeface="Arial"/>
                <a:sym typeface="Arial"/>
              </a:rPr>
              <a:t>17.</a:t>
            </a: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Tolerance group for users – OBA4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rgbClr val="4A5E56"/>
                </a:solidFill>
                <a:latin typeface="Arial"/>
                <a:ea typeface="Arial"/>
                <a:cs typeface="Arial"/>
                <a:sym typeface="Arial"/>
              </a:rPr>
              <a:t>18.</a:t>
            </a: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Assign tolerance to user name – OB57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rgbClr val="4A5E56"/>
                </a:solidFill>
                <a:latin typeface="Arial"/>
                <a:ea typeface="Arial"/>
                <a:cs typeface="Arial"/>
                <a:sym typeface="Arial"/>
              </a:rPr>
              <a:t>19.</a:t>
            </a: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Tolerance group for GL accounts - OBA0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4A5E56"/>
                </a:solidFill>
                <a:latin typeface="Arial"/>
                <a:ea typeface="Arial"/>
                <a:cs typeface="Arial"/>
                <a:sym typeface="Arial"/>
              </a:rPr>
              <a:t>20.</a:t>
            </a: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Global parameters OBY6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Account types-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– GL account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 – Vendors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 – Customers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– Assets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 - Materials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102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28" name="Google Shape;828;p102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0" t="0"/>
            </a:stretch>
          </a:blipFill>
          <a:ln>
            <a:noFill/>
          </a:ln>
        </p:spPr>
      </p:sp>
      <p:sp>
        <p:nvSpPr>
          <p:cNvPr id="829" name="Google Shape;829;p102"/>
          <p:cNvSpPr txBox="1"/>
          <p:nvPr/>
        </p:nvSpPr>
        <p:spPr>
          <a:xfrm>
            <a:off x="767250" y="1221925"/>
            <a:ext cx="14345400" cy="83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103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6" name="Google Shape;836;p103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0" t="0"/>
            </a:stretch>
          </a:blipFill>
          <a:ln>
            <a:noFill/>
          </a:ln>
        </p:spPr>
      </p:sp>
      <p:sp>
        <p:nvSpPr>
          <p:cNvPr id="837" name="Google Shape;837;p103"/>
          <p:cNvSpPr txBox="1"/>
          <p:nvPr/>
        </p:nvSpPr>
        <p:spPr>
          <a:xfrm>
            <a:off x="767250" y="1221925"/>
            <a:ext cx="14345400" cy="83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104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44" name="Google Shape;844;p104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0" t="0"/>
            </a:stretch>
          </a:blipFill>
          <a:ln>
            <a:noFill/>
          </a:ln>
        </p:spPr>
      </p:sp>
      <p:sp>
        <p:nvSpPr>
          <p:cNvPr id="845" name="Google Shape;845;p104"/>
          <p:cNvSpPr txBox="1"/>
          <p:nvPr/>
        </p:nvSpPr>
        <p:spPr>
          <a:xfrm>
            <a:off x="767250" y="1221925"/>
            <a:ext cx="14345400" cy="83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105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52" name="Google Shape;852;p105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0" t="0"/>
            </a:stretch>
          </a:blipFill>
          <a:ln>
            <a:noFill/>
          </a:ln>
        </p:spPr>
      </p:sp>
      <p:sp>
        <p:nvSpPr>
          <p:cNvPr id="853" name="Google Shape;853;p105"/>
          <p:cNvSpPr txBox="1"/>
          <p:nvPr/>
        </p:nvSpPr>
        <p:spPr>
          <a:xfrm>
            <a:off x="767250" y="1221925"/>
            <a:ext cx="14345400" cy="83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106"/>
          <p:cNvSpPr txBox="1"/>
          <p:nvPr>
            <p:ph idx="12" type="sldNum"/>
          </p:nvPr>
        </p:nvSpPr>
        <p:spPr>
          <a:xfrm>
            <a:off x="16809592" y="9161103"/>
            <a:ext cx="952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60" name="Google Shape;860;p106"/>
          <p:cNvSpPr/>
          <p:nvPr/>
        </p:nvSpPr>
        <p:spPr>
          <a:xfrm>
            <a:off x="15112509" y="886963"/>
            <a:ext cx="2110316" cy="516024"/>
          </a:xfrm>
          <a:custGeom>
            <a:rect b="b" l="l" r="r" t="t"/>
            <a:pathLst>
              <a:path extrusionOk="0" h="516024" w="2110316">
                <a:moveTo>
                  <a:pt x="0" y="0"/>
                </a:moveTo>
                <a:lnTo>
                  <a:pt x="2110316" y="0"/>
                </a:lnTo>
                <a:lnTo>
                  <a:pt x="2110316" y="516024"/>
                </a:lnTo>
                <a:lnTo>
                  <a:pt x="0" y="516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70" t="0"/>
            </a:stretch>
          </a:blipFill>
          <a:ln>
            <a:noFill/>
          </a:ln>
        </p:spPr>
      </p:sp>
      <p:sp>
        <p:nvSpPr>
          <p:cNvPr id="861" name="Google Shape;861;p106"/>
          <p:cNvSpPr txBox="1"/>
          <p:nvPr/>
        </p:nvSpPr>
        <p:spPr>
          <a:xfrm>
            <a:off x="767250" y="1221925"/>
            <a:ext cx="14345400" cy="83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7" name="Google Shape;867;p107"/>
          <p:cNvGrpSpPr/>
          <p:nvPr/>
        </p:nvGrpSpPr>
        <p:grpSpPr>
          <a:xfrm>
            <a:off x="91425" y="0"/>
            <a:ext cx="18338864" cy="10337864"/>
            <a:chOff x="0" y="0"/>
            <a:chExt cx="24451818" cy="13783818"/>
          </a:xfrm>
        </p:grpSpPr>
        <p:sp>
          <p:nvSpPr>
            <p:cNvPr id="868" name="Google Shape;868;p107"/>
            <p:cNvSpPr/>
            <p:nvPr/>
          </p:nvSpPr>
          <p:spPr>
            <a:xfrm>
              <a:off x="33909" y="33909"/>
              <a:ext cx="24384001" cy="13716001"/>
            </a:xfrm>
            <a:custGeom>
              <a:rect b="b" l="l" r="r" t="t"/>
              <a:pathLst>
                <a:path extrusionOk="0" h="13716001" w="24384001">
                  <a:moveTo>
                    <a:pt x="0" y="0"/>
                  </a:moveTo>
                  <a:lnTo>
                    <a:pt x="24384001" y="0"/>
                  </a:lnTo>
                  <a:lnTo>
                    <a:pt x="24384001" y="13716001"/>
                  </a:lnTo>
                  <a:lnTo>
                    <a:pt x="0" y="13716001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869" name="Google Shape;869;p107"/>
            <p:cNvSpPr/>
            <p:nvPr/>
          </p:nvSpPr>
          <p:spPr>
            <a:xfrm>
              <a:off x="0" y="0"/>
              <a:ext cx="24451818" cy="13783818"/>
            </a:xfrm>
            <a:custGeom>
              <a:rect b="b" l="l" r="r" t="t"/>
              <a:pathLst>
                <a:path extrusionOk="0" h="13783818" w="24451818">
                  <a:moveTo>
                    <a:pt x="33909" y="0"/>
                  </a:moveTo>
                  <a:lnTo>
                    <a:pt x="24417910" y="0"/>
                  </a:lnTo>
                  <a:cubicBezTo>
                    <a:pt x="24436578" y="0"/>
                    <a:pt x="24451818" y="15113"/>
                    <a:pt x="24451818" y="33909"/>
                  </a:cubicBezTo>
                  <a:lnTo>
                    <a:pt x="24451818" y="13749910"/>
                  </a:lnTo>
                  <a:cubicBezTo>
                    <a:pt x="24451818" y="13768578"/>
                    <a:pt x="24436705" y="13783818"/>
                    <a:pt x="24417910" y="13783818"/>
                  </a:cubicBezTo>
                  <a:lnTo>
                    <a:pt x="33909" y="13783818"/>
                  </a:lnTo>
                  <a:cubicBezTo>
                    <a:pt x="15240" y="13783818"/>
                    <a:pt x="0" y="13768705"/>
                    <a:pt x="0" y="13749910"/>
                  </a:cubicBezTo>
                  <a:lnTo>
                    <a:pt x="0" y="33909"/>
                  </a:lnTo>
                  <a:cubicBezTo>
                    <a:pt x="0" y="15113"/>
                    <a:pt x="15113" y="0"/>
                    <a:pt x="33909" y="0"/>
                  </a:cubicBezTo>
                  <a:moveTo>
                    <a:pt x="33909" y="67691"/>
                  </a:moveTo>
                  <a:lnTo>
                    <a:pt x="33909" y="33909"/>
                  </a:lnTo>
                  <a:lnTo>
                    <a:pt x="67691" y="33909"/>
                  </a:lnTo>
                  <a:lnTo>
                    <a:pt x="67691" y="13749910"/>
                  </a:lnTo>
                  <a:lnTo>
                    <a:pt x="33909" y="13749910"/>
                  </a:lnTo>
                  <a:lnTo>
                    <a:pt x="33909" y="13716000"/>
                  </a:lnTo>
                  <a:lnTo>
                    <a:pt x="24417910" y="13716000"/>
                  </a:lnTo>
                  <a:lnTo>
                    <a:pt x="24417910" y="13749910"/>
                  </a:lnTo>
                  <a:lnTo>
                    <a:pt x="24384000" y="13749910"/>
                  </a:lnTo>
                  <a:lnTo>
                    <a:pt x="24384000" y="33909"/>
                  </a:lnTo>
                  <a:lnTo>
                    <a:pt x="24417910" y="33909"/>
                  </a:lnTo>
                  <a:lnTo>
                    <a:pt x="24417910" y="67691"/>
                  </a:lnTo>
                  <a:lnTo>
                    <a:pt x="33909" y="67691"/>
                  </a:lnTo>
                  <a:close/>
                </a:path>
              </a:pathLst>
            </a:custGeom>
            <a:solidFill>
              <a:srgbClr val="0F24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0" name="Google Shape;870;p107"/>
          <p:cNvSpPr txBox="1"/>
          <p:nvPr/>
        </p:nvSpPr>
        <p:spPr>
          <a:xfrm>
            <a:off x="10582298" y="6464001"/>
            <a:ext cx="3196186" cy="453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www.zarantech.com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107"/>
          <p:cNvSpPr/>
          <p:nvPr/>
        </p:nvSpPr>
        <p:spPr>
          <a:xfrm>
            <a:off x="10134151" y="6485798"/>
            <a:ext cx="381880" cy="399958"/>
          </a:xfrm>
          <a:custGeom>
            <a:rect b="b" l="l" r="r" t="t"/>
            <a:pathLst>
              <a:path extrusionOk="0" h="399958" w="381880">
                <a:moveTo>
                  <a:pt x="0" y="0"/>
                </a:moveTo>
                <a:lnTo>
                  <a:pt x="381880" y="0"/>
                </a:lnTo>
                <a:lnTo>
                  <a:pt x="381880" y="399958"/>
                </a:lnTo>
                <a:lnTo>
                  <a:pt x="0" y="3999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2" name="Google Shape;872;p107"/>
          <p:cNvSpPr/>
          <p:nvPr/>
        </p:nvSpPr>
        <p:spPr>
          <a:xfrm>
            <a:off x="15775388" y="330356"/>
            <a:ext cx="2238872" cy="461178"/>
          </a:xfrm>
          <a:custGeom>
            <a:rect b="b" l="l" r="r" t="t"/>
            <a:pathLst>
              <a:path extrusionOk="0" h="461178" w="2238872">
                <a:moveTo>
                  <a:pt x="0" y="0"/>
                </a:moveTo>
                <a:lnTo>
                  <a:pt x="2238872" y="0"/>
                </a:lnTo>
                <a:lnTo>
                  <a:pt x="2238872" y="461178"/>
                </a:lnTo>
                <a:lnTo>
                  <a:pt x="0" y="4611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3" name="Google Shape;873;p107"/>
          <p:cNvSpPr txBox="1"/>
          <p:nvPr/>
        </p:nvSpPr>
        <p:spPr>
          <a:xfrm>
            <a:off x="10134151" y="3262096"/>
            <a:ext cx="6115500" cy="26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7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Thank You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3998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t/>
            </a:r>
            <a:endParaRPr b="1" i="0" sz="72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9958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For more informative Videos, Subscribe to our YouTube Channel</a:t>
            </a:r>
            <a:endParaRPr b="0" i="0" sz="14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4" name="Google Shape;874;p107"/>
          <p:cNvSpPr txBox="1"/>
          <p:nvPr/>
        </p:nvSpPr>
        <p:spPr>
          <a:xfrm>
            <a:off x="9702583" y="9770575"/>
            <a:ext cx="849399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© Copyright 2026, ZaranTech LLC. All rights reserved.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5" name="Google Shape;875;p1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-27815"/>
            <a:ext cx="9403410" cy="10337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