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d57ce6714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g26d57ce6714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08b29c7ad_0_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99" name="Google Shape;199;g3008b29c7ad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08b29c7ad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08" name="Google Shape;208;g3008b29c7ad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08b29c7ad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15" name="Google Shape;215;g3008b29c7ad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08b29c7ad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22" name="Google Shape;222;g3008b29c7ad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08b29c7ad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229" name="Google Shape;229;g3008b29c7ad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5cd890c00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g2f5cd890c00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76ab1d761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48" name="Google Shape;148;g2876ab1d761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08b29c7ad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55" name="Google Shape;155;g3008b29c7a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08b29c7ad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62" name="Google Shape;162;g3008b29c7a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08b29c7ad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69" name="Google Shape;169;g3008b29c7ad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ad0074e9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76" name="Google Shape;176;g28ad0074e9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08b29c7ad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83" name="Google Shape;183;g3008b29c7ad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08b29c7ad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HK" sz="1200"/>
              <a:t>HSI Up 20%..700, 3690 30%.. fortunately our students got the message.. not the common case</a:t>
            </a:r>
            <a:endParaRPr sz="1200"/>
          </a:p>
        </p:txBody>
      </p:sp>
      <p:sp>
        <p:nvSpPr>
          <p:cNvPr id="191" name="Google Shape;191;g3008b29c7ad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1" name="Google Shape;11;p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5" name="Google Shape;105;p1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9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9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1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2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1" name="Google Shape;111;p1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2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2750" lIns="32750" spcFirstLastPara="1" rIns="32750" wrap="square" tIns="32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indent="-374650" lvl="5" marL="27432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6pPr>
            <a:lvl7pPr indent="-374650" lvl="6" marL="32004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●"/>
              <a:defRPr/>
            </a:lvl7pPr>
            <a:lvl8pPr indent="-374650" lvl="7" marL="36576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○"/>
              <a:defRPr/>
            </a:lvl8pPr>
            <a:lvl9pPr indent="-374650" lvl="8" marL="411480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437983" y="4878958"/>
            <a:ext cx="258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32" name="Google Shape;32;p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2" name="Google Shape;62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8" name="Google Shape;68;p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8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5" name="Google Shape;75;p9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9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9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9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7" name="Google Shape;97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0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10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01" name="Google Shape;101;p10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238525" y="1186500"/>
            <a:ext cx="7350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單元一： 投資基本功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第一課： 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10分鐘內杜絕典型散戶投資錯誤！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3000">
                <a:solidFill>
                  <a:schemeClr val="lt1"/>
                </a:solidFill>
              </a:rPr>
              <a:t>散戶投資前必備的基礎心理建設</a:t>
            </a:r>
            <a:endParaRPr b="1"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02" name="Google Shape;202;p23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1064450" y="1043525"/>
            <a:ext cx="7957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原因是通脹有回落的跡象，市場預期將會減息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888" y="1557546"/>
            <a:ext cx="6072223" cy="326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23"/>
          <p:cNvCxnSpPr/>
          <p:nvPr/>
        </p:nvCxnSpPr>
        <p:spPr>
          <a:xfrm flipH="1">
            <a:off x="5260425" y="1954325"/>
            <a:ext cx="1370700" cy="447300"/>
          </a:xfrm>
          <a:prstGeom prst="straightConnector1">
            <a:avLst/>
          </a:prstGeom>
          <a:noFill/>
          <a:ln cap="flat" cmpd="sng" w="762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988250" y="308550"/>
            <a:ext cx="85353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1064450" y="1043525"/>
            <a:ext cx="7957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Nvda 2024 第二季業績公布後股價下跌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管理層預期第四季毛利率下跌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18" name="Google Shape;218;p25"/>
          <p:cNvSpPr txBox="1"/>
          <p:nvPr/>
        </p:nvSpPr>
        <p:spPr>
          <a:xfrm>
            <a:off x="988250" y="308550"/>
            <a:ext cx="8535300" cy="7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Buy on rumour, sell on fact 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1064450" y="1043525"/>
            <a:ext cx="7957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當一個潛在利好因素變成事實的時候，這個因素已經完全反映在價格上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988250" y="308550"/>
            <a:ext cx="8535300" cy="8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投資永遠存在不確定性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064450" y="1043525"/>
            <a:ext cx="79578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由於投資是買未來，未來永遠是不確定的因此所有投資也必然存在不確定因素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「Nvda 幾錢可以買入？」這類型問題看來忽視了投資的不確定性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⁠如何在控制風險的情況下，博取最大回報？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988250" y="308550"/>
            <a:ext cx="8535300" cy="8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控制風險的重要性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352" y="1273750"/>
            <a:ext cx="5463299" cy="33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45" name="Google Shape;145;p15"/>
          <p:cNvSpPr txBox="1"/>
          <p:nvPr/>
        </p:nvSpPr>
        <p:spPr>
          <a:xfrm>
            <a:off x="1128575" y="1508100"/>
            <a:ext cx="7630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今日內容純屬個人意見分享，不涉及任何投資建議。本人亦非證監會持牌人士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zh-HK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投資涉及風險，敬請小心衡量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988250" y="308550"/>
            <a:ext cx="85353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市場有效定律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988250" y="1166775"/>
            <a:ext cx="7957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股價由買賣雙方的成交決定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假設資訊完全透明，市場參與者絕對理性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⁠所有影響股價的資訊已經反映在股價上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股價永遠都100%合理，這一刻的股價已經反映所有有利好及利淡因素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你考慮的因素已經100%反映在股價上！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沒有人有任何優勢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912050" y="350600"/>
            <a:ext cx="8535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市場是否100%有效？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988250" y="1006225"/>
            <a:ext cx="7957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若果市場絕對有效的話，沒有人能夠跑贏大市, 因為沒有人有任何優勢，市場的價格亦100%合理，沒有錯價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絕對不是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但要記住，資訊現在甚為透明，市場上所有參與者都希望將自己利益最大化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⁠要對市場存在敬畏之心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⁠股價不會無緣無故的下跌，股價不會無緣無故的升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988250" y="308550"/>
            <a:ext cx="85353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市場有效定律例子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1064450" y="1043525"/>
            <a:ext cx="7957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阿里巴巴股價由高位$306下跌至$150的時候， PE𣎴足20倍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⁠典型散戶思維： 以阿里巴巴這麼好的公司， 20倍PE 10分便宜，而且阿里巴巴從來沒有這樣低的PE ！這是很好的投資機會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⁠若你明白市場有效定律，你便會想： 為什麼現在阿里巴巴估值比以往便宜？是否因為增長減慢？有新的風險？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若果真的投資阿里巴巴的話，萬一我看錯的的話怎麼辦？怎樣控制風險?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988250" y="308550"/>
            <a:ext cx="8535300" cy="3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市場有效定律例子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064450" y="1043525"/>
            <a:ext cx="7957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散戶思維：美聯儲宣佈減息，減息令到公司估值下跌，因此股價會升！大好機會來了！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若你明白市場有效定律，你便會想：減息這個因素很可能已經反映在股價上了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973" y="1231648"/>
            <a:ext cx="6925301" cy="343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1150975" y="145850"/>
            <a:ext cx="70104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“In order to be successful in investing, you have to bet against the consensus and be right”</a:t>
            </a:r>
            <a:endParaRPr b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988250" y="308550"/>
            <a:ext cx="8535300" cy="48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投資永遠是看將來，看預期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1064450" y="1043525"/>
            <a:ext cx="7957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嚴格來說，投資一間公司或者物業也好，就是要買入它將來的現金流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⁠過去的財務表現已經全部反映在價格上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110" y="2187675"/>
            <a:ext cx="4151774" cy="26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125" lIns="93125" spcFirstLastPara="1" rIns="93125" wrap="square" tIns="931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  <p:sp>
        <p:nvSpPr>
          <p:cNvPr id="194" name="Google Shape;194;p22"/>
          <p:cNvSpPr txBox="1"/>
          <p:nvPr/>
        </p:nvSpPr>
        <p:spPr>
          <a:xfrm>
            <a:off x="988250" y="308550"/>
            <a:ext cx="8535300" cy="5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500">
                <a:solidFill>
                  <a:schemeClr val="dk1"/>
                </a:solidFill>
              </a:rPr>
              <a:t>例子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sng" cap="none" strike="noStrike">
              <a:solidFill>
                <a:srgbClr val="FE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064450" y="1043525"/>
            <a:ext cx="795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zh-HK" sz="2000">
                <a:solidFill>
                  <a:schemeClr val="lt1"/>
                </a:solidFill>
              </a:rPr>
              <a:t>美股在2022年10月雖然通脹及利率仍然高企，已經見底回升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2186" y="1946700"/>
            <a:ext cx="7579612" cy="26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EC5D57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