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1"/>
  </p:normalViewPr>
  <p:slideViewPr>
    <p:cSldViewPr snapToGrid="0">
      <p:cViewPr varScale="1">
        <p:scale>
          <a:sx n="102" d="100"/>
          <a:sy n="102" d="100"/>
        </p:scale>
        <p:origin x="176"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4" name="Google Shape;164;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2" name="Google Shape;232;p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9" name="Google Shape;239;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8" name="Google Shape;248;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5" name="Google Shape;255;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 name="Google Shape;261;p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8" name="Google Shape;268;p1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7" name="Google Shape;277;p1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a:solidFill>
                  <a:srgbClr val="FF0000"/>
                </a:solidFill>
              </a:rPr>
              <a:t>Todd has a photoshopped copy of this picture that looks much better.</a:t>
            </a:r>
            <a:r>
              <a:rPr lang="en-US"/>
              <a:t> </a:t>
            </a:r>
            <a:endParaRPr/>
          </a:p>
        </p:txBody>
      </p:sp>
      <p:sp>
        <p:nvSpPr>
          <p:cNvPr id="286" name="Google Shape;286;p1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3" name="Google Shape;293;p1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a:t>
            </a:r>
            <a:r>
              <a:rPr lang="en-US" sz="1200">
                <a:solidFill>
                  <a:schemeClr val="dk1"/>
                </a:solidFill>
                <a:latin typeface="Calibri"/>
                <a:ea typeface="Calibri"/>
                <a:cs typeface="Calibri"/>
                <a:sym typeface="Calibri"/>
              </a:rPr>
              <a:t>Around the world many women and girls do not have access to sanitary napkins, clean private toilets, or hygienic ways to take care of their periods. We are bringing dignity to girls by training and equipping them with the tools they need.</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t>Only 40% of East African families have an improved latrine and many girls miss 20% of school or drop out altogether.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Now lets talk just a little about “S”, for sanitation we.  Did you know that most girls when they get to the age when their monthly cycles starts, they drop out of school because they don’t have a way to take care of themselves? We are encouraging these girls to stay pure until they are married.  And through donations and partnership with Afripads, we are providing this special kits of washable reusable pads.  1 large overnight and 3 day ones.  We also have to provide underwear as most don’t even have panties.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We teach them that this is a normal part of becoming a woman.  We ask them how many want to be mothers some day?  All the hands go up.  We tell them that this is just their bodies starting to prepare them to be mothers in the future.  It is not something to be ashamed of.  This is the way God has made their bodies.  When we tell them that each one of them is going to get a gift of a set of these pads, you should see them get excited and smile.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In addition to this, we empower them.  We tell them, these are YOURS.  These are not to be shared.  They are not your friend's, your mother, your sisters, or even you teachers.  These are yours so you can stay in school and get an education and take care of your needs.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1" name="Google Shape;301;p1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 I am deleting all the text for all the slides, when the script is finalized I will copy it back in. </a:t>
            </a:r>
            <a:br>
              <a:rPr lang="en-US"/>
            </a:br>
            <a:r>
              <a:rPr lang="en-US"/>
              <a:t>Joy said maybe this is for Todd to look at.  Great graphic.  Question is this, do we want it a bit more consistent?</a:t>
            </a:r>
            <a:br>
              <a:rPr lang="en-US"/>
            </a:br>
            <a:r>
              <a:rPr lang="en-US"/>
              <a:t>1 in 50, 1 in 3 (Red text), then 1 “out of” 3 (large black text).  Do we want all to say “in”?  </a:t>
            </a:r>
            <a:endParaRPr/>
          </a:p>
          <a:p>
            <a:pPr marL="0" lvl="0" indent="0" algn="l" rtl="0">
              <a:spcBef>
                <a:spcPts val="0"/>
              </a:spcBef>
              <a:spcAft>
                <a:spcPts val="0"/>
              </a:spcAft>
              <a:buNone/>
            </a:pPr>
            <a:endParaRPr>
              <a:latin typeface="Arial"/>
              <a:ea typeface="Arial"/>
              <a:cs typeface="Arial"/>
              <a:sym typeface="Arial"/>
            </a:endParaRPr>
          </a:p>
        </p:txBody>
      </p:sp>
      <p:sp>
        <p:nvSpPr>
          <p:cNvPr id="172" name="Google Shape;172;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9" name="Google Shape;309;p2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6" name="Google Shape;316;p2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5" name="Google Shape;325;p2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1" name="Google Shape;331;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6" name="Google Shape;336;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5" name="Google Shape;345;p2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5" name="Google Shape;355;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8" name="Google Shape;178;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5" name="Google Shape;185;p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4" name="Google Shape;194;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2" name="Google Shape;202;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0" name="Google Shape;210;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8" name="Google Shape;218;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5" name="Google Shape;95;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7" name="Google Shape;107;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3" name="Google Shape;113;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4" name="Google Shape;114;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0" name="Google Shape;120;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1" name="Google Shape;121;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2" name="Google Shape;122;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3" name="Google Shape;123;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8" name="Google Shape;138;p2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9" name="Google Shape;139;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5" name="Google Shape;145;p2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6" name="Google Shape;14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Default"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6" name="Google Shape;3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2" name="Google Shape;5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hyperlink" Target="http://www.farmstew.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farmstew.org/" TargetMode="External"/><Relationship Id="rId7"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body" idx="1"/>
          </p:nvPr>
        </p:nvSpPr>
        <p:spPr>
          <a:xfrm>
            <a:off x="423813" y="604565"/>
            <a:ext cx="8114705" cy="483858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800"/>
              <a:buNone/>
            </a:pPr>
            <a:r>
              <a:rPr lang="en-US" sz="4800" i="1" dirty="0">
                <a:solidFill>
                  <a:schemeClr val="dk1"/>
                </a:solidFill>
              </a:rPr>
              <a:t>“</a:t>
            </a:r>
            <a:r>
              <a:rPr lang="en-US" sz="4800" i="1" dirty="0"/>
              <a:t>I came that they may have life,       and may have</a:t>
            </a:r>
            <a:endParaRPr dirty="0"/>
          </a:p>
          <a:p>
            <a:pPr marL="0" lvl="0" indent="0" algn="ctr" rtl="0">
              <a:spcBef>
                <a:spcPts val="960"/>
              </a:spcBef>
              <a:spcAft>
                <a:spcPts val="0"/>
              </a:spcAft>
              <a:buClr>
                <a:schemeClr val="dk1"/>
              </a:buClr>
              <a:buSzPts val="4800"/>
              <a:buNone/>
            </a:pPr>
            <a:r>
              <a:rPr lang="en-US" sz="4800" i="1" dirty="0"/>
              <a:t> it more abundantly.”</a:t>
            </a:r>
            <a:endParaRPr dirty="0"/>
          </a:p>
          <a:p>
            <a:pPr marL="0" lvl="0" indent="0" algn="ctr" rtl="0">
              <a:spcBef>
                <a:spcPts val="960"/>
              </a:spcBef>
              <a:spcAft>
                <a:spcPts val="0"/>
              </a:spcAft>
              <a:buClr>
                <a:schemeClr val="dk1"/>
              </a:buClr>
              <a:buSzPts val="4800"/>
              <a:buNone/>
            </a:pPr>
            <a:r>
              <a:rPr lang="en-US" sz="4800" i="1" dirty="0"/>
              <a:t>John 10: 10</a:t>
            </a:r>
          </a:p>
          <a:p>
            <a:pPr marL="0" lvl="0" indent="0" algn="ctr" rtl="0">
              <a:spcBef>
                <a:spcPts val="960"/>
              </a:spcBef>
              <a:spcAft>
                <a:spcPts val="0"/>
              </a:spcAft>
              <a:buClr>
                <a:schemeClr val="dk1"/>
              </a:buClr>
              <a:buSzPts val="4800"/>
              <a:buNone/>
            </a:pPr>
            <a:r>
              <a:rPr lang="en-US" i="1" dirty="0"/>
              <a:t>    </a:t>
            </a:r>
            <a:r>
              <a:rPr lang="en-US" sz="2400" i="1" dirty="0"/>
              <a:t>That’s the vision of </a:t>
            </a:r>
            <a:endParaRPr sz="2400" dirty="0"/>
          </a:p>
        </p:txBody>
      </p:sp>
      <p:pic>
        <p:nvPicPr>
          <p:cNvPr id="5" name="Picture 4">
            <a:extLst>
              <a:ext uri="{FF2B5EF4-FFF2-40B4-BE49-F238E27FC236}">
                <a16:creationId xmlns:a16="http://schemas.microsoft.com/office/drawing/2014/main" id="{16A8C585-D30F-4E41-B008-1C6BB04B0D04}"/>
              </a:ext>
            </a:extLst>
          </p:cNvPr>
          <p:cNvPicPr>
            <a:picLocks noChangeAspect="1"/>
          </p:cNvPicPr>
          <p:nvPr/>
        </p:nvPicPr>
        <p:blipFill>
          <a:blip r:embed="rId3"/>
          <a:stretch>
            <a:fillRect/>
          </a:stretch>
        </p:blipFill>
        <p:spPr>
          <a:xfrm>
            <a:off x="1350463" y="4522712"/>
            <a:ext cx="6443074" cy="18408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pic>
        <p:nvPicPr>
          <p:cNvPr id="235" name="Google Shape;235;p35" descr="Joseph training at the camp meeting - FARM STEW 3ABN.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6" name="Google Shape;236;p35"/>
          <p:cNvSpPr/>
          <p:nvPr/>
        </p:nvSpPr>
        <p:spPr>
          <a:xfrm>
            <a:off x="0" y="5552814"/>
            <a:ext cx="9144000" cy="1015800"/>
          </a:xfrm>
          <a:prstGeom prst="rect">
            <a:avLst/>
          </a:prstGeom>
          <a:noFill/>
          <a:ln>
            <a:noFill/>
          </a:ln>
          <a:effectLst>
            <a:outerShdw blurRad="328613" dist="47625" dir="1368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FBFAF8"/>
                </a:solidFill>
                <a:latin typeface="Calibri"/>
                <a:ea typeface="Calibri"/>
                <a:cs typeface="Calibri"/>
                <a:sym typeface="Calibri"/>
              </a:rPr>
              <a:t>T</a:t>
            </a:r>
            <a:r>
              <a:rPr lang="en-US" sz="6000" b="1" cap="none">
                <a:solidFill>
                  <a:srgbClr val="FBFAF8"/>
                </a:solidFill>
                <a:latin typeface="Calibri"/>
                <a:ea typeface="Calibri"/>
                <a:cs typeface="Calibri"/>
                <a:sym typeface="Calibri"/>
              </a:rPr>
              <a:t>raining of Trainers</a:t>
            </a:r>
            <a:endParaRPr>
              <a:solidFill>
                <a:srgbClr val="FBFAF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pic>
        <p:nvPicPr>
          <p:cNvPr id="242" name="Google Shape;242;p36" descr="Wakabi girl.jpg"/>
          <p:cNvPicPr preferRelativeResize="0"/>
          <p:nvPr/>
        </p:nvPicPr>
        <p:blipFill rotWithShape="1">
          <a:blip r:embed="rId3">
            <a:alphaModFix/>
          </a:blip>
          <a:srcRect/>
          <a:stretch/>
        </p:blipFill>
        <p:spPr>
          <a:xfrm>
            <a:off x="12700" y="0"/>
            <a:ext cx="3857625" cy="6858000"/>
          </a:xfrm>
          <a:prstGeom prst="rect">
            <a:avLst/>
          </a:prstGeom>
          <a:noFill/>
          <a:ln>
            <a:noFill/>
          </a:ln>
        </p:spPr>
      </p:pic>
      <p:pic>
        <p:nvPicPr>
          <p:cNvPr id="243" name="Google Shape;243;p36" descr="Three kids eating SMILE.jpeg"/>
          <p:cNvPicPr preferRelativeResize="0"/>
          <p:nvPr/>
        </p:nvPicPr>
        <p:blipFill rotWithShape="1">
          <a:blip r:embed="rId4">
            <a:alphaModFix/>
          </a:blip>
          <a:srcRect/>
          <a:stretch/>
        </p:blipFill>
        <p:spPr>
          <a:xfrm>
            <a:off x="3822700" y="0"/>
            <a:ext cx="5359400" cy="6858000"/>
          </a:xfrm>
          <a:prstGeom prst="rect">
            <a:avLst/>
          </a:prstGeom>
          <a:noFill/>
          <a:ln>
            <a:noFill/>
          </a:ln>
        </p:spPr>
      </p:pic>
      <p:sp>
        <p:nvSpPr>
          <p:cNvPr id="244" name="Google Shape;244;p36"/>
          <p:cNvSpPr txBox="1"/>
          <p:nvPr/>
        </p:nvSpPr>
        <p:spPr>
          <a:xfrm>
            <a:off x="626530" y="4580467"/>
            <a:ext cx="8724900" cy="2308324"/>
          </a:xfrm>
          <a:prstGeom prst="rect">
            <a:avLst/>
          </a:prstGeom>
          <a:noFill/>
          <a:ln>
            <a:noFill/>
          </a:ln>
          <a:effectLst>
            <a:outerShdw blurRad="114300" dist="85725" dir="5400000" algn="bl" rotWithShape="0">
              <a:srgbClr val="000000">
                <a:alpha val="88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a:solidFill>
                  <a:srgbClr val="DF322D"/>
                </a:solidFill>
                <a:latin typeface="Calibri"/>
                <a:ea typeface="Calibri"/>
                <a:cs typeface="Calibri"/>
                <a:sym typeface="Calibri"/>
              </a:rPr>
              <a:t>    </a:t>
            </a:r>
            <a:endParaRPr/>
          </a:p>
          <a:p>
            <a:pPr marL="0" marR="0" lvl="0" indent="0" algn="l" rtl="0">
              <a:spcBef>
                <a:spcPts val="0"/>
              </a:spcBef>
              <a:spcAft>
                <a:spcPts val="0"/>
              </a:spcAft>
              <a:buNone/>
            </a:pPr>
            <a:r>
              <a:rPr lang="en-US" sz="7200" b="1">
                <a:solidFill>
                  <a:srgbClr val="DF322D"/>
                </a:solidFill>
                <a:latin typeface="Calibri"/>
                <a:ea typeface="Calibri"/>
                <a:cs typeface="Calibri"/>
                <a:sym typeface="Calibri"/>
              </a:rPr>
              <a:t> </a:t>
            </a:r>
            <a:r>
              <a:rPr lang="en-US" sz="7200" b="1">
                <a:solidFill>
                  <a:srgbClr val="FFFF00"/>
                </a:solidFill>
                <a:latin typeface="Calibri"/>
                <a:ea typeface="Calibri"/>
                <a:cs typeface="Calibri"/>
                <a:sym typeface="Calibri"/>
              </a:rPr>
              <a:t>Before         After</a:t>
            </a:r>
            <a:endParaRPr/>
          </a:p>
        </p:txBody>
      </p:sp>
      <p:cxnSp>
        <p:nvCxnSpPr>
          <p:cNvPr id="245" name="Google Shape;245;p36"/>
          <p:cNvCxnSpPr/>
          <p:nvPr/>
        </p:nvCxnSpPr>
        <p:spPr>
          <a:xfrm>
            <a:off x="3811175" y="3525"/>
            <a:ext cx="46800" cy="6858000"/>
          </a:xfrm>
          <a:prstGeom prst="straightConnector1">
            <a:avLst/>
          </a:prstGeom>
          <a:noFill/>
          <a:ln w="38100" cap="flat" cmpd="sng">
            <a:solidFill>
              <a:srgbClr val="00FF00"/>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title" idx="4294967295"/>
          </p:nvPr>
        </p:nvSpPr>
        <p:spPr>
          <a:xfrm>
            <a:off x="-1" y="157662"/>
            <a:ext cx="9144001" cy="1143000"/>
          </a:xfrm>
          <a:prstGeom prst="rect">
            <a:avLst/>
          </a:prstGeom>
          <a:noFill/>
          <a:ln>
            <a:noFill/>
          </a:ln>
        </p:spPr>
        <p:txBody>
          <a:bodyPr spcFirstLastPara="1" wrap="square" lIns="90000" tIns="46800" rIns="90000" bIns="46800" anchor="ctr" anchorCtr="0">
            <a:noAutofit/>
          </a:bodyPr>
          <a:lstStyle/>
          <a:p>
            <a:pPr marL="0" lvl="0" indent="0" algn="ctr" rtl="0">
              <a:spcBef>
                <a:spcPts val="0"/>
              </a:spcBef>
              <a:spcAft>
                <a:spcPts val="0"/>
              </a:spcAft>
              <a:buClr>
                <a:schemeClr val="dk1"/>
              </a:buClr>
              <a:buSzPts val="3959"/>
              <a:buFont typeface="Calibri"/>
              <a:buNone/>
            </a:pPr>
            <a:r>
              <a:rPr lang="en-US" sz="3959" b="1" u="sng"/>
              <a:t>FARMING:</a:t>
            </a:r>
            <a:r>
              <a:rPr lang="en-US" sz="3959" b="1"/>
              <a:t> </a:t>
            </a:r>
            <a:r>
              <a:rPr lang="en-US" sz="3600"/>
              <a:t>Faithfulness to principles revealed in God’s word &amp; observed in nature</a:t>
            </a:r>
            <a:endParaRPr sz="3600"/>
          </a:p>
        </p:txBody>
      </p:sp>
      <p:pic>
        <p:nvPicPr>
          <p:cNvPr id="251" name="Google Shape;251;p37" descr="Wonderful Garden picture BEST.png"/>
          <p:cNvPicPr preferRelativeResize="0"/>
          <p:nvPr/>
        </p:nvPicPr>
        <p:blipFill rotWithShape="1">
          <a:blip r:embed="rId3">
            <a:alphaModFix/>
          </a:blip>
          <a:srcRect/>
          <a:stretch/>
        </p:blipFill>
        <p:spPr>
          <a:xfrm>
            <a:off x="-8464" y="1460473"/>
            <a:ext cx="9152464" cy="70400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8"/>
          <p:cNvSpPr txBox="1">
            <a:spLocks noGrp="1"/>
          </p:cNvSpPr>
          <p:nvPr>
            <p:ph type="body" idx="1"/>
          </p:nvPr>
        </p:nvSpPr>
        <p:spPr>
          <a:xfrm>
            <a:off x="375920" y="108373"/>
            <a:ext cx="8907780" cy="659976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endParaRPr sz="3600" i="1"/>
          </a:p>
          <a:p>
            <a:pPr marL="0" lvl="0" indent="0" algn="l" rtl="0">
              <a:spcBef>
                <a:spcPts val="720"/>
              </a:spcBef>
              <a:spcAft>
                <a:spcPts val="0"/>
              </a:spcAft>
              <a:buClr>
                <a:schemeClr val="dk1"/>
              </a:buClr>
              <a:buSzPts val="3600"/>
              <a:buNone/>
            </a:pPr>
            <a:r>
              <a:rPr lang="en-US" sz="3600" i="1"/>
              <a:t>When </a:t>
            </a:r>
            <a:r>
              <a:rPr lang="en-US" sz="3600" b="1" i="1" u="sng"/>
              <a:t>right methods of cultivation  </a:t>
            </a:r>
            <a:r>
              <a:rPr lang="en-US" sz="3600" i="1"/>
              <a:t>are adopted, </a:t>
            </a:r>
            <a:r>
              <a:rPr lang="en-US" sz="3600" i="1">
                <a:solidFill>
                  <a:srgbClr val="FF0000"/>
                </a:solidFill>
              </a:rPr>
              <a:t>there will be  </a:t>
            </a:r>
            <a:r>
              <a:rPr lang="en-US" sz="3600" b="1" i="1" u="sng">
                <a:solidFill>
                  <a:srgbClr val="FF0000"/>
                </a:solidFill>
              </a:rPr>
              <a:t>far less poverty</a:t>
            </a:r>
            <a:r>
              <a:rPr lang="en-US" sz="3600" b="1" i="1">
                <a:solidFill>
                  <a:srgbClr val="FF0000"/>
                </a:solidFill>
              </a:rPr>
              <a:t> </a:t>
            </a:r>
            <a:r>
              <a:rPr lang="en-US" sz="3600" i="1"/>
              <a:t>than now exists. </a:t>
            </a:r>
            <a:r>
              <a:rPr lang="en-US" sz="3600" b="1" i="1" u="sng"/>
              <a:t>We intend to give the people practical lessons upon the improvement of the land</a:t>
            </a:r>
            <a:r>
              <a:rPr lang="en-US" sz="3600" i="1" u="sng"/>
              <a:t>,</a:t>
            </a:r>
            <a:r>
              <a:rPr lang="en-US" sz="3600" i="1"/>
              <a:t> and thus </a:t>
            </a:r>
            <a:r>
              <a:rPr lang="en-US" sz="3600" b="1" i="1">
                <a:solidFill>
                  <a:srgbClr val="FF0000"/>
                </a:solidFill>
              </a:rPr>
              <a:t>induce them to cultivate </a:t>
            </a:r>
            <a:r>
              <a:rPr lang="en-US" sz="3600" i="1"/>
              <a:t>their land, now lying idle. </a:t>
            </a:r>
            <a:endParaRPr/>
          </a:p>
          <a:p>
            <a:pPr marL="0" lvl="0" indent="0" algn="l" rtl="0">
              <a:spcBef>
                <a:spcPts val="720"/>
              </a:spcBef>
              <a:spcAft>
                <a:spcPts val="0"/>
              </a:spcAft>
              <a:buClr>
                <a:schemeClr val="dk1"/>
              </a:buClr>
              <a:buSzPts val="3600"/>
              <a:buNone/>
            </a:pPr>
            <a:r>
              <a:rPr lang="en-US" sz="3600" b="1" i="1" u="sng"/>
              <a:t>If</a:t>
            </a:r>
            <a:r>
              <a:rPr lang="en-US" sz="3600" i="1"/>
              <a:t> we accomplish this, </a:t>
            </a:r>
            <a:r>
              <a:rPr lang="en-US" sz="3600" i="1">
                <a:solidFill>
                  <a:srgbClr val="FF0000"/>
                </a:solidFill>
              </a:rPr>
              <a:t>we </a:t>
            </a:r>
            <a:r>
              <a:rPr lang="en-US" sz="3600" b="1" i="1" u="sng">
                <a:solidFill>
                  <a:srgbClr val="FF0000"/>
                </a:solidFill>
              </a:rPr>
              <a:t>shall have done good missionary work.</a:t>
            </a:r>
            <a:r>
              <a:rPr lang="en-US" sz="3600" b="1" i="1" u="sng"/>
              <a:t> </a:t>
            </a:r>
            <a:endParaRPr/>
          </a:p>
          <a:p>
            <a:pPr marL="0" lvl="0" indent="0" algn="l" rtl="0">
              <a:spcBef>
                <a:spcPts val="640"/>
              </a:spcBef>
              <a:spcAft>
                <a:spcPts val="0"/>
              </a:spcAft>
              <a:buClr>
                <a:schemeClr val="dk1"/>
              </a:buClr>
              <a:buSzPts val="3200"/>
              <a:buNone/>
            </a:pPr>
            <a:r>
              <a:rPr lang="en-US"/>
              <a:t>                              -Ellen G. White , Letter 42, 1895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a:spLocks noGrp="1"/>
          </p:cNvSpPr>
          <p:nvPr>
            <p:ph type="title"/>
          </p:nvPr>
        </p:nvSpPr>
        <p:spPr>
          <a:xfrm>
            <a:off x="0" y="180378"/>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b="1" u="sng"/>
              <a:t>ATTITUDE: </a:t>
            </a:r>
            <a:r>
              <a:rPr lang="en-US" sz="3240"/>
              <a:t>Choice to live God's way, to be disciplined and to have a positive outlook</a:t>
            </a:r>
            <a:br>
              <a:rPr lang="en-US" sz="3240"/>
            </a:br>
            <a:endParaRPr sz="3600"/>
          </a:p>
        </p:txBody>
      </p:sp>
      <p:pic>
        <p:nvPicPr>
          <p:cNvPr id="264" name="Google Shape;264;p39" descr="Iganga-Wagona Farmers-23-1-2017-Nakilanda-Fatuma-Garden-photo -1.jpg"/>
          <p:cNvPicPr preferRelativeResize="0"/>
          <p:nvPr/>
        </p:nvPicPr>
        <p:blipFill rotWithShape="1">
          <a:blip r:embed="rId3">
            <a:alphaModFix/>
          </a:blip>
          <a:srcRect/>
          <a:stretch/>
        </p:blipFill>
        <p:spPr>
          <a:xfrm>
            <a:off x="0" y="1111663"/>
            <a:ext cx="9144000" cy="6324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1524002" y="1123950"/>
            <a:ext cx="6476999"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307"/>
              <a:buFont typeface="Calibri"/>
              <a:buNone/>
            </a:pPr>
            <a:r>
              <a:rPr lang="en-US" sz="3307" b="1" u="sng"/>
              <a:t>REST</a:t>
            </a:r>
            <a:r>
              <a:rPr lang="en-US" sz="3307" u="sng"/>
              <a:t>:</a:t>
            </a:r>
            <a:r>
              <a:rPr lang="en-US" sz="3307"/>
              <a:t>  </a:t>
            </a:r>
            <a:r>
              <a:rPr lang="en-US" sz="3959"/>
              <a:t>Nightly and weekly for our bodies and also allowing the soil to rest</a:t>
            </a:r>
            <a:br>
              <a:rPr lang="en-US" sz="3959"/>
            </a:br>
            <a:r>
              <a:rPr lang="en-US" sz="3959"/>
              <a:t>	</a:t>
            </a:r>
            <a:endParaRPr/>
          </a:p>
        </p:txBody>
      </p:sp>
      <p:pic>
        <p:nvPicPr>
          <p:cNvPr id="271" name="Google Shape;271;p40"/>
          <p:cNvPicPr preferRelativeResize="0"/>
          <p:nvPr/>
        </p:nvPicPr>
        <p:blipFill rotWithShape="1">
          <a:blip r:embed="rId3">
            <a:alphaModFix/>
          </a:blip>
          <a:srcRect/>
          <a:stretch/>
        </p:blipFill>
        <p:spPr>
          <a:xfrm>
            <a:off x="-2" y="2247176"/>
            <a:ext cx="4532400" cy="4655153"/>
          </a:xfrm>
          <a:prstGeom prst="rect">
            <a:avLst/>
          </a:prstGeom>
          <a:noFill/>
          <a:ln>
            <a:noFill/>
          </a:ln>
        </p:spPr>
      </p:pic>
      <p:pic>
        <p:nvPicPr>
          <p:cNvPr id="272" name="Google Shape;272;p40" descr="Screen Shot 2017-02-08 at 3.55.15 PM.png"/>
          <p:cNvPicPr preferRelativeResize="0"/>
          <p:nvPr/>
        </p:nvPicPr>
        <p:blipFill rotWithShape="1">
          <a:blip r:embed="rId4">
            <a:alphaModFix/>
          </a:blip>
          <a:srcRect/>
          <a:stretch/>
        </p:blipFill>
        <p:spPr>
          <a:xfrm>
            <a:off x="3989497" y="2234697"/>
            <a:ext cx="5985639" cy="4655150"/>
          </a:xfrm>
          <a:prstGeom prst="rect">
            <a:avLst/>
          </a:prstGeom>
          <a:noFill/>
          <a:ln>
            <a:noFill/>
          </a:ln>
        </p:spPr>
      </p:pic>
      <p:cxnSp>
        <p:nvCxnSpPr>
          <p:cNvPr id="273" name="Google Shape;273;p40"/>
          <p:cNvCxnSpPr/>
          <p:nvPr/>
        </p:nvCxnSpPr>
        <p:spPr>
          <a:xfrm flipH="1">
            <a:off x="3975375" y="2242625"/>
            <a:ext cx="35100" cy="4665900"/>
          </a:xfrm>
          <a:prstGeom prst="straightConnector1">
            <a:avLst/>
          </a:prstGeom>
          <a:noFill/>
          <a:ln w="76200" cap="flat" cmpd="sng">
            <a:solidFill>
              <a:srgbClr val="00FF00"/>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322895" y="658053"/>
            <a:ext cx="8169615" cy="166914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4400" b="1" u="sng">
                <a:solidFill>
                  <a:schemeClr val="dk1"/>
                </a:solidFill>
              </a:rPr>
              <a:t>MEALS</a:t>
            </a:r>
            <a:r>
              <a:rPr lang="en-US" sz="4400" b="1">
                <a:solidFill>
                  <a:schemeClr val="dk1"/>
                </a:solidFill>
              </a:rPr>
              <a:t>: </a:t>
            </a:r>
            <a:r>
              <a:rPr lang="en-US"/>
              <a:t>Whole foods, plant-based, diet using mostly what the family can grow themselves.</a:t>
            </a:r>
            <a:br>
              <a:rPr lang="en-US"/>
            </a:br>
            <a:endParaRPr sz="4400">
              <a:solidFill>
                <a:schemeClr val="dk1"/>
              </a:solidFill>
            </a:endParaRPr>
          </a:p>
        </p:txBody>
      </p:sp>
      <p:pic>
        <p:nvPicPr>
          <p:cNvPr id="280" name="Google Shape;280;p41"/>
          <p:cNvPicPr preferRelativeResize="0">
            <a:picLocks noGrp="1"/>
          </p:cNvPicPr>
          <p:nvPr>
            <p:ph type="body" idx="1"/>
          </p:nvPr>
        </p:nvPicPr>
        <p:blipFill rotWithShape="1">
          <a:blip r:embed="rId3">
            <a:alphaModFix/>
          </a:blip>
          <a:srcRect/>
          <a:stretch/>
        </p:blipFill>
        <p:spPr>
          <a:xfrm>
            <a:off x="0" y="2532083"/>
            <a:ext cx="5259900" cy="4326000"/>
          </a:xfrm>
          <a:prstGeom prst="rect">
            <a:avLst/>
          </a:prstGeom>
          <a:noFill/>
          <a:ln>
            <a:noFill/>
          </a:ln>
        </p:spPr>
      </p:pic>
      <p:sp>
        <p:nvSpPr>
          <p:cNvPr id="281" name="Google Shape;281;p41"/>
          <p:cNvSpPr txBox="1"/>
          <p:nvPr/>
        </p:nvSpPr>
        <p:spPr>
          <a:xfrm>
            <a:off x="5383371" y="4820997"/>
            <a:ext cx="3671729"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Whole grains, and legumes, fruits, vegetables and nuts. </a:t>
            </a:r>
            <a:endParaRPr/>
          </a:p>
        </p:txBody>
      </p:sp>
      <p:pic>
        <p:nvPicPr>
          <p:cNvPr id="282" name="Google Shape;282;p41" descr="Pulse.png"/>
          <p:cNvPicPr preferRelativeResize="0"/>
          <p:nvPr/>
        </p:nvPicPr>
        <p:blipFill rotWithShape="1">
          <a:blip r:embed="rId4">
            <a:alphaModFix/>
          </a:blip>
          <a:srcRect/>
          <a:stretch/>
        </p:blipFill>
        <p:spPr>
          <a:xfrm rot="-5400000">
            <a:off x="6001072" y="1980173"/>
            <a:ext cx="2504410" cy="31772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2" descr="BEST RAINBOW.JPG"/>
          <p:cNvPicPr preferRelativeResize="0"/>
          <p:nvPr/>
        </p:nvPicPr>
        <p:blipFill rotWithShape="1">
          <a:blip r:embed="rId3">
            <a:alphaModFix/>
          </a:blip>
          <a:srcRect/>
          <a:stretch/>
        </p:blipFill>
        <p:spPr>
          <a:xfrm>
            <a:off x="0" y="1066800"/>
            <a:ext cx="9144000" cy="6858000"/>
          </a:xfrm>
          <a:prstGeom prst="rect">
            <a:avLst/>
          </a:prstGeom>
          <a:noFill/>
          <a:ln>
            <a:noFill/>
          </a:ln>
        </p:spPr>
      </p:pic>
      <p:sp>
        <p:nvSpPr>
          <p:cNvPr id="289" name="Google Shape;289;p42"/>
          <p:cNvSpPr txBox="1"/>
          <p:nvPr/>
        </p:nvSpPr>
        <p:spPr>
          <a:xfrm>
            <a:off x="118533" y="177800"/>
            <a:ext cx="9262534"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A rainbow of color gives micronutrients for healing!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3"/>
          <p:cNvSpPr txBox="1">
            <a:spLocks noGrp="1"/>
          </p:cNvSpPr>
          <p:nvPr>
            <p:ph type="title"/>
          </p:nvPr>
        </p:nvSpPr>
        <p:spPr>
          <a:xfrm>
            <a:off x="4826000" y="1334186"/>
            <a:ext cx="3986103" cy="494447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alibri"/>
              <a:buNone/>
            </a:pPr>
            <a:r>
              <a:rPr lang="en-US" sz="2800" b="1" baseline="30000">
                <a:solidFill>
                  <a:schemeClr val="dk1"/>
                </a:solidFill>
              </a:rPr>
              <a:t> ”</a:t>
            </a:r>
            <a:r>
              <a:rPr lang="en-US" sz="2800">
                <a:solidFill>
                  <a:schemeClr val="dk1"/>
                </a:solidFill>
              </a:rPr>
              <a:t>For since the creation of the world  </a:t>
            </a:r>
            <a:r>
              <a:rPr lang="en-US" sz="2800" b="1" u="sng">
                <a:solidFill>
                  <a:schemeClr val="dk1"/>
                </a:solidFill>
              </a:rPr>
              <a:t>His invisible </a:t>
            </a:r>
            <a:r>
              <a:rPr lang="en-US" sz="2800" b="1" i="1" u="sng">
                <a:solidFill>
                  <a:schemeClr val="dk1"/>
                </a:solidFill>
              </a:rPr>
              <a:t>attributes</a:t>
            </a:r>
            <a:r>
              <a:rPr lang="en-US" sz="2800">
                <a:solidFill>
                  <a:schemeClr val="dk1"/>
                </a:solidFill>
              </a:rPr>
              <a:t>  are clearly seen, being </a:t>
            </a:r>
            <a:r>
              <a:rPr lang="en-US" sz="2800" b="1" u="sng">
                <a:solidFill>
                  <a:schemeClr val="dk1"/>
                </a:solidFill>
              </a:rPr>
              <a:t>understood by the things that are made,</a:t>
            </a:r>
            <a:r>
              <a:rPr lang="en-US" sz="2800">
                <a:solidFill>
                  <a:schemeClr val="dk1"/>
                </a:solidFill>
              </a:rPr>
              <a:t> </a:t>
            </a:r>
            <a:r>
              <a:rPr lang="en-US" sz="2800" i="1">
                <a:solidFill>
                  <a:schemeClr val="dk1"/>
                </a:solidFill>
              </a:rPr>
              <a:t>even</a:t>
            </a:r>
            <a:r>
              <a:rPr lang="en-US" sz="2800">
                <a:solidFill>
                  <a:schemeClr val="dk1"/>
                </a:solidFill>
              </a:rPr>
              <a:t>   </a:t>
            </a:r>
            <a:br>
              <a:rPr lang="en-US" sz="2800">
                <a:solidFill>
                  <a:schemeClr val="dk1"/>
                </a:solidFill>
              </a:rPr>
            </a:br>
            <a:r>
              <a:rPr lang="en-US" sz="2800">
                <a:solidFill>
                  <a:schemeClr val="dk1"/>
                </a:solidFill>
              </a:rPr>
              <a:t> </a:t>
            </a:r>
            <a:r>
              <a:rPr lang="en-US" sz="2800" b="1" u="sng">
                <a:solidFill>
                  <a:schemeClr val="dk1"/>
                </a:solidFill>
              </a:rPr>
              <a:t>His eternal power and Godhead</a:t>
            </a:r>
            <a:r>
              <a:rPr lang="en-US" sz="2800">
                <a:solidFill>
                  <a:schemeClr val="dk1"/>
                </a:solidFill>
              </a:rPr>
              <a:t>”               Romans 1:20</a:t>
            </a:r>
            <a:br>
              <a:rPr lang="en-US" sz="2800">
                <a:solidFill>
                  <a:schemeClr val="dk1"/>
                </a:solidFill>
              </a:rPr>
            </a:br>
            <a:endParaRPr sz="2800">
              <a:solidFill>
                <a:schemeClr val="dk1"/>
              </a:solidFill>
            </a:endParaRPr>
          </a:p>
        </p:txBody>
      </p:sp>
      <p:sp>
        <p:nvSpPr>
          <p:cNvPr id="296" name="Google Shape;296;p43"/>
          <p:cNvSpPr txBox="1"/>
          <p:nvPr/>
        </p:nvSpPr>
        <p:spPr>
          <a:xfrm>
            <a:off x="1" y="177800"/>
            <a:ext cx="9144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“Whole foods” means eating all 3 parts of seed.</a:t>
            </a:r>
            <a:endParaRPr/>
          </a:p>
        </p:txBody>
      </p:sp>
      <p:pic>
        <p:nvPicPr>
          <p:cNvPr id="297" name="Google Shape;297;p43"/>
          <p:cNvPicPr preferRelativeResize="0"/>
          <p:nvPr/>
        </p:nvPicPr>
        <p:blipFill rotWithShape="1">
          <a:blip r:embed="rId3">
            <a:alphaModFix/>
          </a:blip>
          <a:srcRect/>
          <a:stretch/>
        </p:blipFill>
        <p:spPr>
          <a:xfrm>
            <a:off x="710185" y="1889252"/>
            <a:ext cx="3861816" cy="34046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4"/>
          <p:cNvSpPr txBox="1">
            <a:spLocks noGrp="1"/>
          </p:cNvSpPr>
          <p:nvPr>
            <p:ph type="title"/>
          </p:nvPr>
        </p:nvSpPr>
        <p:spPr>
          <a:xfrm>
            <a:off x="1113000" y="71700"/>
            <a:ext cx="6918000" cy="1559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b="1" u="sng"/>
              <a:t>SANITATION</a:t>
            </a:r>
            <a:r>
              <a:rPr lang="en-US" sz="3959" b="1"/>
              <a:t>: </a:t>
            </a:r>
            <a:r>
              <a:rPr lang="en-US" sz="3600"/>
              <a:t>In our homes, with our foods, and in personal hygiene</a:t>
            </a:r>
            <a:endParaRPr sz="3600"/>
          </a:p>
        </p:txBody>
      </p:sp>
      <p:pic>
        <p:nvPicPr>
          <p:cNvPr id="304" name="Google Shape;304;p44"/>
          <p:cNvPicPr preferRelativeResize="0"/>
          <p:nvPr/>
        </p:nvPicPr>
        <p:blipFill>
          <a:blip r:embed="rId3">
            <a:alphaModFix/>
          </a:blip>
          <a:stretch>
            <a:fillRect/>
          </a:stretch>
        </p:blipFill>
        <p:spPr>
          <a:xfrm>
            <a:off x="3687736" y="1783200"/>
            <a:ext cx="6857989" cy="3829050"/>
          </a:xfrm>
          <a:prstGeom prst="rect">
            <a:avLst/>
          </a:prstGeom>
          <a:noFill/>
          <a:ln>
            <a:noFill/>
          </a:ln>
        </p:spPr>
      </p:pic>
      <p:pic>
        <p:nvPicPr>
          <p:cNvPr id="305" name="Google Shape;305;p44"/>
          <p:cNvPicPr preferRelativeResize="0"/>
          <p:nvPr/>
        </p:nvPicPr>
        <p:blipFill>
          <a:blip r:embed="rId4">
            <a:alphaModFix/>
          </a:blip>
          <a:stretch>
            <a:fillRect/>
          </a:stretch>
        </p:blipFill>
        <p:spPr>
          <a:xfrm>
            <a:off x="47875" y="1783200"/>
            <a:ext cx="5114925" cy="382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ctrTitle"/>
          </p:nvPr>
        </p:nvSpPr>
        <p:spPr>
          <a:xfrm>
            <a:off x="685800" y="519945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5 children under 5 years old </a:t>
            </a:r>
            <a:r>
              <a:rPr lang="en-US" sz="3959" b="1">
                <a:solidFill>
                  <a:srgbClr val="FF0000"/>
                </a:solidFill>
              </a:rPr>
              <a:t>DIE </a:t>
            </a:r>
            <a:r>
              <a:rPr lang="en-US" sz="3959"/>
              <a:t>every minute in Africa</a:t>
            </a:r>
            <a:endParaRPr/>
          </a:p>
        </p:txBody>
      </p:sp>
      <p:pic>
        <p:nvPicPr>
          <p:cNvPr id="175" name="Google Shape;175;p27" descr="Map 1 in 3 Sub-Saharan Africa.png"/>
          <p:cNvPicPr preferRelativeResize="0"/>
          <p:nvPr/>
        </p:nvPicPr>
        <p:blipFill rotWithShape="1">
          <a:blip r:embed="rId3">
            <a:alphaModFix/>
          </a:blip>
          <a:srcRect/>
          <a:stretch/>
        </p:blipFill>
        <p:spPr>
          <a:xfrm>
            <a:off x="1041400" y="0"/>
            <a:ext cx="6914573" cy="52928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5" descr="Screen Shot 2018-02-23 at 12.54.46.png"/>
          <p:cNvPicPr preferRelativeResize="0"/>
          <p:nvPr/>
        </p:nvPicPr>
        <p:blipFill rotWithShape="1">
          <a:blip r:embed="rId3">
            <a:alphaModFix/>
          </a:blip>
          <a:srcRect/>
          <a:stretch/>
        </p:blipFill>
        <p:spPr>
          <a:xfrm>
            <a:off x="385716" y="1541145"/>
            <a:ext cx="8372568" cy="4676775"/>
          </a:xfrm>
          <a:prstGeom prst="rect">
            <a:avLst/>
          </a:prstGeom>
          <a:noFill/>
          <a:ln>
            <a:noFill/>
          </a:ln>
        </p:spPr>
      </p:pic>
      <p:sp>
        <p:nvSpPr>
          <p:cNvPr id="312" name="Google Shape;312;p45"/>
          <p:cNvSpPr txBox="1"/>
          <p:nvPr/>
        </p:nvSpPr>
        <p:spPr>
          <a:xfrm>
            <a:off x="1152525" y="338180"/>
            <a:ext cx="6848475"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u="sng">
                <a:solidFill>
                  <a:schemeClr val="dk1"/>
                </a:solidFill>
                <a:latin typeface="Calibri"/>
                <a:ea typeface="Calibri"/>
                <a:cs typeface="Calibri"/>
                <a:sym typeface="Calibri"/>
              </a:rPr>
              <a:t>TEMPERANCE: </a:t>
            </a:r>
            <a:r>
              <a:rPr lang="en-US" sz="3000">
                <a:solidFill>
                  <a:schemeClr val="dk1"/>
                </a:solidFill>
                <a:latin typeface="Calibri"/>
                <a:ea typeface="Calibri"/>
                <a:cs typeface="Calibri"/>
                <a:sym typeface="Calibri"/>
              </a:rPr>
              <a:t>Moderation in good things, abstaining from things that are harmful.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6"/>
          <p:cNvSpPr txBox="1">
            <a:spLocks noGrp="1"/>
          </p:cNvSpPr>
          <p:nvPr>
            <p:ph type="title"/>
          </p:nvPr>
        </p:nvSpPr>
        <p:spPr>
          <a:xfrm>
            <a:off x="754380" y="159849"/>
            <a:ext cx="7635240" cy="133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959"/>
              <a:buFont typeface="Calibri"/>
              <a:buNone/>
            </a:pPr>
            <a:r>
              <a:rPr lang="en-US" sz="3959" b="1" u="sng"/>
              <a:t>ENTERPRISE: </a:t>
            </a:r>
            <a:r>
              <a:rPr lang="en-US" sz="3600"/>
              <a:t>Providing opportunity to pursue sustainable food and income</a:t>
            </a:r>
            <a:r>
              <a:rPr lang="en-US" sz="3959"/>
              <a:t>.</a:t>
            </a:r>
            <a:endParaRPr sz="2700"/>
          </a:p>
        </p:txBody>
      </p:sp>
      <p:pic>
        <p:nvPicPr>
          <p:cNvPr id="319" name="Google Shape;319;p46" descr="Mr. Bogere and his audience.jpeg"/>
          <p:cNvPicPr preferRelativeResize="0"/>
          <p:nvPr/>
        </p:nvPicPr>
        <p:blipFill rotWithShape="1">
          <a:blip r:embed="rId3">
            <a:alphaModFix/>
          </a:blip>
          <a:srcRect/>
          <a:stretch/>
        </p:blipFill>
        <p:spPr>
          <a:xfrm>
            <a:off x="914400" y="1493349"/>
            <a:ext cx="5401429" cy="3038304"/>
          </a:xfrm>
          <a:prstGeom prst="rect">
            <a:avLst/>
          </a:prstGeom>
          <a:noFill/>
          <a:ln>
            <a:noFill/>
          </a:ln>
        </p:spPr>
      </p:pic>
      <p:pic>
        <p:nvPicPr>
          <p:cNvPr id="320" name="Google Shape;320;p46"/>
          <p:cNvPicPr preferRelativeResize="0"/>
          <p:nvPr/>
        </p:nvPicPr>
        <p:blipFill>
          <a:blip r:embed="rId4">
            <a:alphaModFix/>
          </a:blip>
          <a:stretch>
            <a:fillRect/>
          </a:stretch>
        </p:blipFill>
        <p:spPr>
          <a:xfrm>
            <a:off x="900225" y="4311950"/>
            <a:ext cx="3595575" cy="2696675"/>
          </a:xfrm>
          <a:prstGeom prst="rect">
            <a:avLst/>
          </a:prstGeom>
          <a:noFill/>
          <a:ln>
            <a:noFill/>
          </a:ln>
        </p:spPr>
      </p:pic>
      <p:pic>
        <p:nvPicPr>
          <p:cNvPr id="321" name="Google Shape;321;p46"/>
          <p:cNvPicPr preferRelativeResize="0"/>
          <p:nvPr/>
        </p:nvPicPr>
        <p:blipFill rotWithShape="1">
          <a:blip r:embed="rId5">
            <a:alphaModFix/>
          </a:blip>
          <a:srcRect/>
          <a:stretch/>
        </p:blipFill>
        <p:spPr>
          <a:xfrm>
            <a:off x="4161214" y="3226199"/>
            <a:ext cx="4629269" cy="34719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b="1" u="sng"/>
              <a:t>Water</a:t>
            </a:r>
            <a:r>
              <a:rPr lang="en-US" sz="3240" b="1" u="sng"/>
              <a:t>:</a:t>
            </a:r>
            <a:r>
              <a:rPr lang="en-US" sz="3240" b="1"/>
              <a:t>  </a:t>
            </a:r>
            <a:r>
              <a:rPr lang="en-US" sz="3000"/>
              <a:t>“The Habit of hand washing could save more lives than any single vaccine or medical intervention.” </a:t>
            </a:r>
            <a:r>
              <a:rPr lang="en-US" sz="2400"/>
              <a:t>World Health Organization</a:t>
            </a:r>
            <a:r>
              <a:rPr lang="en-US" sz="3000"/>
              <a:t> </a:t>
            </a:r>
            <a:endParaRPr sz="3000"/>
          </a:p>
        </p:txBody>
      </p:sp>
      <p:pic>
        <p:nvPicPr>
          <p:cNvPr id="328" name="Google Shape;328;p47" descr=" A Tippy Tap and Girl FARM STEW.jpeg"/>
          <p:cNvPicPr preferRelativeResize="0"/>
          <p:nvPr/>
        </p:nvPicPr>
        <p:blipFill rotWithShape="1">
          <a:blip r:embed="rId3">
            <a:alphaModFix/>
          </a:blip>
          <a:srcRect/>
          <a:stretch/>
        </p:blipFill>
        <p:spPr>
          <a:xfrm>
            <a:off x="0" y="1652954"/>
            <a:ext cx="9144000" cy="52050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8" descr="African Teams Map.png"/>
          <p:cNvPicPr preferRelativeResize="0"/>
          <p:nvPr/>
        </p:nvPicPr>
        <p:blipFill rotWithShape="1">
          <a:blip r:embed="rId3">
            <a:alphaModFix/>
          </a:blip>
          <a:srcRect/>
          <a:stretch/>
        </p:blipFill>
        <p:spPr>
          <a:xfrm>
            <a:off x="1761066" y="-505558"/>
            <a:ext cx="5672667" cy="73635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9" descr="Screen Shot 2019-01-08 at 22.24.02.png"/>
          <p:cNvPicPr preferRelativeResize="0"/>
          <p:nvPr/>
        </p:nvPicPr>
        <p:blipFill rotWithShape="1">
          <a:blip r:embed="rId3">
            <a:alphaModFix/>
          </a:blip>
          <a:srcRect/>
          <a:stretch/>
        </p:blipFill>
        <p:spPr>
          <a:xfrm>
            <a:off x="3945467" y="3976046"/>
            <a:ext cx="4746596" cy="2572229"/>
          </a:xfrm>
          <a:prstGeom prst="rect">
            <a:avLst/>
          </a:prstGeom>
          <a:noFill/>
          <a:ln>
            <a:noFill/>
          </a:ln>
        </p:spPr>
      </p:pic>
      <p:sp>
        <p:nvSpPr>
          <p:cNvPr id="339" name="Google Shape;339;p49"/>
          <p:cNvSpPr txBox="1"/>
          <p:nvPr/>
        </p:nvSpPr>
        <p:spPr>
          <a:xfrm>
            <a:off x="171552" y="4070621"/>
            <a:ext cx="3773915"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On </a:t>
            </a:r>
            <a:r>
              <a:rPr lang="en-US" sz="3600" b="1">
                <a:solidFill>
                  <a:srgbClr val="FF0000"/>
                </a:solidFill>
                <a:latin typeface="Calibri"/>
                <a:ea typeface="Calibri"/>
                <a:cs typeface="Calibri"/>
                <a:sym typeface="Calibri"/>
              </a:rPr>
              <a:t>YouTube </a:t>
            </a:r>
            <a:r>
              <a:rPr lang="en-US" sz="2000" b="1">
                <a:solidFill>
                  <a:schemeClr val="dk1"/>
                </a:solidFill>
                <a:latin typeface="Calibri"/>
                <a:ea typeface="Calibri"/>
                <a:cs typeface="Calibri"/>
                <a:sym typeface="Calibri"/>
              </a:rPr>
              <a:t>search for</a:t>
            </a:r>
            <a:endParaRPr/>
          </a:p>
          <a:p>
            <a:pPr marL="0" marR="0" lvl="0" indent="0" algn="ctr" rtl="0">
              <a:spcBef>
                <a:spcPts val="0"/>
              </a:spcBef>
              <a:spcAft>
                <a:spcPts val="0"/>
              </a:spcAft>
              <a:buNone/>
            </a:pPr>
            <a:r>
              <a:rPr lang="en-US" sz="3600" b="1">
                <a:solidFill>
                  <a:srgbClr val="FF0000"/>
                </a:solidFill>
                <a:latin typeface="Calibri"/>
                <a:ea typeface="Calibri"/>
                <a:cs typeface="Calibri"/>
                <a:sym typeface="Calibri"/>
              </a:rPr>
              <a:t> “FARM STEW”</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and see the recent </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rgbClr val="FF0000"/>
                </a:solidFill>
                <a:latin typeface="Calibri"/>
                <a:ea typeface="Calibri"/>
                <a:cs typeface="Calibri"/>
                <a:sym typeface="Calibri"/>
              </a:rPr>
              <a:t>3ABN show! </a:t>
            </a:r>
            <a:endParaRPr>
              <a:solidFill>
                <a:srgbClr val="FF0000"/>
              </a:solidFill>
            </a:endParaRPr>
          </a:p>
        </p:txBody>
      </p:sp>
      <p:sp>
        <p:nvSpPr>
          <p:cNvPr id="340" name="Google Shape;340;p49"/>
          <p:cNvSpPr txBox="1"/>
          <p:nvPr/>
        </p:nvSpPr>
        <p:spPr>
          <a:xfrm>
            <a:off x="4918148" y="785554"/>
            <a:ext cx="3773915"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dirty="0"/>
              <a:t>Check us out online: </a:t>
            </a:r>
            <a:endParaRPr sz="3000" dirty="0"/>
          </a:p>
          <a:p>
            <a:pPr marL="0" marR="0" lvl="0" indent="0" algn="l" rtl="0">
              <a:spcBef>
                <a:spcPts val="0"/>
              </a:spcBef>
              <a:spcAft>
                <a:spcPts val="0"/>
              </a:spcAft>
              <a:buNone/>
            </a:pPr>
            <a:r>
              <a:rPr lang="en-US" sz="3200" u="sng" dirty="0">
                <a:solidFill>
                  <a:schemeClr val="dk1"/>
                </a:solidFill>
                <a:latin typeface="Calibri"/>
                <a:ea typeface="Calibri"/>
                <a:cs typeface="Calibri"/>
                <a:sym typeface="Calibri"/>
                <a:hlinkClick r:id="rId4"/>
              </a:rPr>
              <a:t>www.farmstew.org</a:t>
            </a: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3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3000" dirty="0">
                <a:solidFill>
                  <a:schemeClr val="dk1"/>
                </a:solidFill>
                <a:latin typeface="Calibri"/>
                <a:ea typeface="Calibri"/>
                <a:cs typeface="Calibri"/>
                <a:sym typeface="Calibri"/>
              </a:rPr>
              <a:t>On Facebook at: </a:t>
            </a:r>
            <a:endParaRPr sz="3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3000" dirty="0">
                <a:solidFill>
                  <a:schemeClr val="dk1"/>
                </a:solidFill>
                <a:latin typeface="Calibri"/>
                <a:ea typeface="Calibri"/>
                <a:cs typeface="Calibri"/>
                <a:sym typeface="Calibri"/>
              </a:rPr>
              <a:t> </a:t>
            </a:r>
            <a:r>
              <a:rPr lang="en-US" sz="3000" dirty="0">
                <a:solidFill>
                  <a:srgbClr val="FF0000"/>
                </a:solidFill>
                <a:latin typeface="Calibri"/>
                <a:ea typeface="Calibri"/>
                <a:cs typeface="Calibri"/>
                <a:sym typeface="Calibri"/>
              </a:rPr>
              <a:t>FARM STEW</a:t>
            </a:r>
            <a:r>
              <a:rPr lang="en-US" sz="3000" dirty="0">
                <a:solidFill>
                  <a:schemeClr val="dk1"/>
                </a:solidFill>
                <a:latin typeface="Calibri"/>
                <a:ea typeface="Calibri"/>
                <a:cs typeface="Calibri"/>
                <a:sym typeface="Calibri"/>
              </a:rPr>
              <a:t> and </a:t>
            </a:r>
            <a:endParaRPr sz="3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rgbClr val="FF0000"/>
                </a:solidFill>
                <a:latin typeface="Calibri"/>
                <a:ea typeface="Calibri"/>
                <a:cs typeface="Calibri"/>
                <a:sym typeface="Calibri"/>
              </a:rPr>
              <a:t>FARM STEW International</a:t>
            </a:r>
            <a:endParaRPr sz="2400" dirty="0"/>
          </a:p>
        </p:txBody>
      </p:sp>
      <p:pic>
        <p:nvPicPr>
          <p:cNvPr id="341" name="Google Shape;341;p49"/>
          <p:cNvPicPr preferRelativeResize="0"/>
          <p:nvPr/>
        </p:nvPicPr>
        <p:blipFill rotWithShape="1">
          <a:blip r:embed="rId5">
            <a:alphaModFix/>
          </a:blip>
          <a:srcRect/>
          <a:stretch/>
        </p:blipFill>
        <p:spPr>
          <a:xfrm>
            <a:off x="416560" y="935367"/>
            <a:ext cx="4208006" cy="25626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0"/>
          <p:cNvSpPr txBox="1">
            <a:spLocks noGrp="1"/>
          </p:cNvSpPr>
          <p:nvPr>
            <p:ph type="title"/>
          </p:nvPr>
        </p:nvSpPr>
        <p:spPr>
          <a:xfrm>
            <a:off x="457200" y="-1418"/>
            <a:ext cx="4586709"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b="1" u="sng"/>
              <a:t>What can you do? </a:t>
            </a:r>
            <a:endParaRPr/>
          </a:p>
        </p:txBody>
      </p:sp>
      <p:sp>
        <p:nvSpPr>
          <p:cNvPr id="348" name="Google Shape;348;p50"/>
          <p:cNvSpPr txBox="1">
            <a:spLocks noGrp="1"/>
          </p:cNvSpPr>
          <p:nvPr>
            <p:ph type="body" idx="1"/>
          </p:nvPr>
        </p:nvSpPr>
        <p:spPr>
          <a:xfrm>
            <a:off x="213360" y="1172062"/>
            <a:ext cx="8778240" cy="55233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977"/>
              <a:buNone/>
            </a:pPr>
            <a:endParaRPr sz="3977" b="1" u="sng"/>
          </a:p>
          <a:p>
            <a:pPr marL="0" lvl="0" indent="0" algn="l" rtl="0">
              <a:lnSpc>
                <a:spcPct val="90000"/>
              </a:lnSpc>
              <a:spcBef>
                <a:spcPts val="0"/>
              </a:spcBef>
              <a:spcAft>
                <a:spcPts val="0"/>
              </a:spcAft>
              <a:buClr>
                <a:schemeClr val="dk1"/>
              </a:buClr>
              <a:buSzPts val="3977"/>
              <a:buNone/>
            </a:pPr>
            <a:r>
              <a:rPr lang="en-US" sz="3977" b="1" u="sng"/>
              <a:t>Pray:</a:t>
            </a:r>
            <a:r>
              <a:rPr lang="en-US" sz="3977"/>
              <a:t> </a:t>
            </a:r>
            <a:r>
              <a:rPr lang="en-US" sz="3700"/>
              <a:t>We are totally dependent on God!</a:t>
            </a:r>
            <a:endParaRPr/>
          </a:p>
          <a:p>
            <a:pPr marL="0" lvl="0" indent="0" algn="l" rtl="0">
              <a:lnSpc>
                <a:spcPct val="90000"/>
              </a:lnSpc>
              <a:spcBef>
                <a:spcPts val="795"/>
              </a:spcBef>
              <a:spcAft>
                <a:spcPts val="0"/>
              </a:spcAft>
              <a:buClr>
                <a:schemeClr val="dk1"/>
              </a:buClr>
              <a:buSzPts val="3977"/>
              <a:buNone/>
            </a:pPr>
            <a:r>
              <a:rPr lang="en-US" sz="3977" b="1" u="sng"/>
              <a:t>Donate:</a:t>
            </a:r>
            <a:r>
              <a:rPr lang="en-US" sz="3977"/>
              <a:t> </a:t>
            </a:r>
            <a:r>
              <a:rPr lang="en-US" sz="3977" u="sng">
                <a:solidFill>
                  <a:schemeClr val="hlink"/>
                </a:solidFill>
                <a:hlinkClick r:id="rId3"/>
              </a:rPr>
              <a:t>www.farmstew.org</a:t>
            </a:r>
            <a:endParaRPr sz="3977"/>
          </a:p>
          <a:p>
            <a:pPr marL="0" lvl="0" indent="0" algn="l" rtl="0">
              <a:lnSpc>
                <a:spcPct val="90000"/>
              </a:lnSpc>
              <a:spcBef>
                <a:spcPts val="740"/>
              </a:spcBef>
              <a:spcAft>
                <a:spcPts val="0"/>
              </a:spcAft>
              <a:buClr>
                <a:srgbClr val="FF0000"/>
              </a:buClr>
              <a:buSzPts val="3700"/>
              <a:buNone/>
            </a:pPr>
            <a:r>
              <a:rPr lang="en-US" sz="3000" b="1">
                <a:solidFill>
                  <a:srgbClr val="FF0000"/>
                </a:solidFill>
              </a:rPr>
              <a:t>	$15 for Pads for Girls or a Garden for a Family</a:t>
            </a:r>
            <a:endParaRPr sz="3000"/>
          </a:p>
          <a:p>
            <a:pPr marL="0" lvl="0" indent="0" algn="l" rtl="0">
              <a:lnSpc>
                <a:spcPct val="90000"/>
              </a:lnSpc>
              <a:spcBef>
                <a:spcPts val="740"/>
              </a:spcBef>
              <a:spcAft>
                <a:spcPts val="0"/>
              </a:spcAft>
              <a:buClr>
                <a:srgbClr val="FF0000"/>
              </a:buClr>
              <a:buSzPts val="3700"/>
              <a:buNone/>
            </a:pPr>
            <a:r>
              <a:rPr lang="en-US" sz="3000" b="1">
                <a:solidFill>
                  <a:srgbClr val="FF0000"/>
                </a:solidFill>
              </a:rPr>
              <a:t>	$37 for dollars you can sponsor an all day,  </a:t>
            </a:r>
            <a:endParaRPr sz="3000" b="1">
              <a:solidFill>
                <a:srgbClr val="FF0000"/>
              </a:solidFill>
            </a:endParaRPr>
          </a:p>
          <a:p>
            <a:pPr marL="0" lvl="0" indent="0" algn="l" rtl="0">
              <a:lnSpc>
                <a:spcPct val="90000"/>
              </a:lnSpc>
              <a:spcBef>
                <a:spcPts val="740"/>
              </a:spcBef>
              <a:spcAft>
                <a:spcPts val="0"/>
              </a:spcAft>
              <a:buClr>
                <a:srgbClr val="FF0000"/>
              </a:buClr>
              <a:buSzPts val="3700"/>
              <a:buNone/>
            </a:pPr>
            <a:r>
              <a:rPr lang="en-US" sz="3000" b="1">
                <a:solidFill>
                  <a:srgbClr val="FF0000"/>
                </a:solidFill>
              </a:rPr>
              <a:t>                      hands-on class in Africa.</a:t>
            </a:r>
            <a:endParaRPr sz="3000"/>
          </a:p>
          <a:p>
            <a:pPr marL="0" lvl="0" indent="0" algn="l" rtl="0">
              <a:lnSpc>
                <a:spcPct val="90000"/>
              </a:lnSpc>
              <a:spcBef>
                <a:spcPts val="795"/>
              </a:spcBef>
              <a:spcAft>
                <a:spcPts val="0"/>
              </a:spcAft>
              <a:buClr>
                <a:schemeClr val="dk1"/>
              </a:buClr>
              <a:buSzPts val="3977"/>
              <a:buNone/>
            </a:pPr>
            <a:r>
              <a:rPr lang="en-US" sz="3977" b="1" u="sng"/>
              <a:t>Share</a:t>
            </a:r>
            <a:r>
              <a:rPr lang="en-US" sz="3977"/>
              <a:t>: the “Recipe” with 5 friends!</a:t>
            </a:r>
            <a:endParaRPr/>
          </a:p>
          <a:p>
            <a:pPr marL="0" lvl="0" indent="0" algn="l" rtl="0">
              <a:lnSpc>
                <a:spcPct val="90000"/>
              </a:lnSpc>
              <a:spcBef>
                <a:spcPts val="795"/>
              </a:spcBef>
              <a:spcAft>
                <a:spcPts val="0"/>
              </a:spcAft>
              <a:buClr>
                <a:schemeClr val="dk1"/>
              </a:buClr>
              <a:buSzPts val="3977"/>
              <a:buNone/>
            </a:pPr>
            <a:r>
              <a:rPr lang="en-US" sz="3977" b="1" u="sng"/>
              <a:t>Fundraise:</a:t>
            </a:r>
            <a:r>
              <a:rPr lang="en-US" sz="3977" b="1"/>
              <a:t> </a:t>
            </a:r>
            <a:r>
              <a:rPr lang="en-US" sz="3977" u="sng">
                <a:solidFill>
                  <a:schemeClr val="hlink"/>
                </a:solidFill>
                <a:hlinkClick r:id="rId3"/>
              </a:rPr>
              <a:t>give.farmstew.org</a:t>
            </a:r>
            <a:endParaRPr sz="3977"/>
          </a:p>
        </p:txBody>
      </p:sp>
      <p:pic>
        <p:nvPicPr>
          <p:cNvPr id="349" name="Google Shape;349;p50" descr="FARM STEW_36_Pray.png"/>
          <p:cNvPicPr preferRelativeResize="0"/>
          <p:nvPr/>
        </p:nvPicPr>
        <p:blipFill rotWithShape="1">
          <a:blip r:embed="rId4">
            <a:alphaModFix/>
          </a:blip>
          <a:srcRect/>
          <a:stretch/>
        </p:blipFill>
        <p:spPr>
          <a:xfrm>
            <a:off x="7926512" y="1534632"/>
            <a:ext cx="892369" cy="893225"/>
          </a:xfrm>
          <a:prstGeom prst="rect">
            <a:avLst/>
          </a:prstGeom>
          <a:noFill/>
          <a:ln>
            <a:noFill/>
          </a:ln>
        </p:spPr>
      </p:pic>
      <p:pic>
        <p:nvPicPr>
          <p:cNvPr id="350" name="Google Shape;350;p50" descr="FARM STEW_37_Donate.png"/>
          <p:cNvPicPr preferRelativeResize="0"/>
          <p:nvPr/>
        </p:nvPicPr>
        <p:blipFill rotWithShape="1">
          <a:blip r:embed="rId5">
            <a:alphaModFix/>
          </a:blip>
          <a:srcRect/>
          <a:stretch/>
        </p:blipFill>
        <p:spPr>
          <a:xfrm>
            <a:off x="6321453" y="2274458"/>
            <a:ext cx="907118" cy="907989"/>
          </a:xfrm>
          <a:prstGeom prst="rect">
            <a:avLst/>
          </a:prstGeom>
          <a:noFill/>
          <a:ln>
            <a:noFill/>
          </a:ln>
        </p:spPr>
      </p:pic>
      <p:pic>
        <p:nvPicPr>
          <p:cNvPr id="351" name="Google Shape;351;p50" descr="FARM-STEW_44_Generosity.png"/>
          <p:cNvPicPr preferRelativeResize="0"/>
          <p:nvPr/>
        </p:nvPicPr>
        <p:blipFill rotWithShape="1">
          <a:blip r:embed="rId6">
            <a:alphaModFix/>
          </a:blip>
          <a:srcRect/>
          <a:stretch/>
        </p:blipFill>
        <p:spPr>
          <a:xfrm rot="-2858067">
            <a:off x="6644961" y="4804289"/>
            <a:ext cx="1567651" cy="1567651"/>
          </a:xfrm>
          <a:prstGeom prst="rect">
            <a:avLst/>
          </a:prstGeom>
          <a:noFill/>
          <a:ln>
            <a:noFill/>
          </a:ln>
        </p:spPr>
      </p:pic>
      <p:pic>
        <p:nvPicPr>
          <p:cNvPr id="8" name="Picture 7">
            <a:extLst>
              <a:ext uri="{FF2B5EF4-FFF2-40B4-BE49-F238E27FC236}">
                <a16:creationId xmlns:a16="http://schemas.microsoft.com/office/drawing/2014/main" id="{9C35491E-F85D-6449-9700-2F06BDB465DA}"/>
              </a:ext>
            </a:extLst>
          </p:cNvPr>
          <p:cNvPicPr>
            <a:picLocks noChangeAspect="1"/>
          </p:cNvPicPr>
          <p:nvPr/>
        </p:nvPicPr>
        <p:blipFill>
          <a:blip r:embed="rId7"/>
          <a:stretch>
            <a:fillRect/>
          </a:stretch>
        </p:blipFill>
        <p:spPr>
          <a:xfrm>
            <a:off x="5164086" y="241502"/>
            <a:ext cx="3522714" cy="10064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1"/>
          <p:cNvSpPr txBox="1">
            <a:spLocks noGrp="1"/>
          </p:cNvSpPr>
          <p:nvPr>
            <p:ph type="body" idx="1"/>
          </p:nvPr>
        </p:nvSpPr>
        <p:spPr>
          <a:xfrm>
            <a:off x="3948714" y="585868"/>
            <a:ext cx="4565505" cy="39969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332"/>
              <a:buNone/>
            </a:pPr>
            <a:r>
              <a:rPr lang="en-US" sz="3332" dirty="0"/>
              <a:t>Though your resources </a:t>
            </a:r>
            <a:r>
              <a:rPr lang="en-US" sz="3332" b="1" dirty="0"/>
              <a:t>may not be sufficient to feed thousands, </a:t>
            </a:r>
            <a:r>
              <a:rPr lang="en-US" sz="3332" b="1" dirty="0">
                <a:solidFill>
                  <a:srgbClr val="FF0000"/>
                </a:solidFill>
              </a:rPr>
              <a:t>they may suffice to feed one.  </a:t>
            </a:r>
            <a:r>
              <a:rPr lang="en-US" sz="3332" dirty="0"/>
              <a:t>In the hand of Christ they may feed many.</a:t>
            </a:r>
            <a:r>
              <a:rPr lang="en-US" dirty="0"/>
              <a:t> </a:t>
            </a:r>
          </a:p>
          <a:p>
            <a:pPr marL="0" lvl="0" indent="0" algn="l" rtl="0">
              <a:lnSpc>
                <a:spcPct val="80000"/>
              </a:lnSpc>
              <a:spcBef>
                <a:spcPts val="0"/>
              </a:spcBef>
              <a:spcAft>
                <a:spcPts val="0"/>
              </a:spcAft>
              <a:buClr>
                <a:schemeClr val="dk1"/>
              </a:buClr>
              <a:buSzPts val="3332"/>
              <a:buNone/>
            </a:pPr>
            <a:r>
              <a:rPr lang="en-US" sz="3332" dirty="0"/>
              <a:t>Like the disciples</a:t>
            </a:r>
            <a:r>
              <a:rPr lang="en-US" sz="3332" b="1" dirty="0"/>
              <a:t>, </a:t>
            </a:r>
            <a:r>
              <a:rPr lang="en-US" sz="3332" b="1" dirty="0">
                <a:solidFill>
                  <a:srgbClr val="FF0000"/>
                </a:solidFill>
              </a:rPr>
              <a:t>give what you have. </a:t>
            </a:r>
            <a:r>
              <a:rPr lang="en-US" sz="3332" b="1" u="sng" dirty="0">
                <a:solidFill>
                  <a:srgbClr val="FF0000"/>
                </a:solidFill>
              </a:rPr>
              <a:t>Christ will multiply the gift</a:t>
            </a:r>
            <a:r>
              <a:rPr lang="en-US" sz="3332" b="1" dirty="0">
                <a:solidFill>
                  <a:srgbClr val="FF6600"/>
                </a:solidFill>
              </a:rPr>
              <a:t>. </a:t>
            </a:r>
          </a:p>
          <a:p>
            <a:pPr marL="0" lvl="0" indent="0" algn="l" rtl="0">
              <a:lnSpc>
                <a:spcPct val="80000"/>
              </a:lnSpc>
              <a:spcBef>
                <a:spcPts val="0"/>
              </a:spcBef>
              <a:spcAft>
                <a:spcPts val="0"/>
              </a:spcAft>
              <a:buClr>
                <a:schemeClr val="dk1"/>
              </a:buClr>
              <a:buSzPts val="3332"/>
              <a:buNone/>
            </a:pPr>
            <a:r>
              <a:rPr lang="en-US" sz="2015" dirty="0"/>
              <a:t>Ellen G. White, Ministry of Healing p. 35</a:t>
            </a:r>
            <a:endParaRPr dirty="0"/>
          </a:p>
          <a:p>
            <a:pPr marL="0" lvl="0" indent="0" algn="l" rtl="0">
              <a:lnSpc>
                <a:spcPct val="80000"/>
              </a:lnSpc>
              <a:spcBef>
                <a:spcPts val="403"/>
              </a:spcBef>
              <a:spcAft>
                <a:spcPts val="0"/>
              </a:spcAft>
              <a:buClr>
                <a:schemeClr val="dk1"/>
              </a:buClr>
              <a:buSzPts val="2015"/>
              <a:buNone/>
            </a:pPr>
            <a:endParaRPr sz="2015" dirty="0"/>
          </a:p>
        </p:txBody>
      </p:sp>
      <p:pic>
        <p:nvPicPr>
          <p:cNvPr id="359" name="Google Shape;359;p51"/>
          <p:cNvPicPr preferRelativeResize="0"/>
          <p:nvPr/>
        </p:nvPicPr>
        <p:blipFill rotWithShape="1">
          <a:blip r:embed="rId3">
            <a:alphaModFix/>
          </a:blip>
          <a:srcRect/>
          <a:stretch/>
        </p:blipFill>
        <p:spPr>
          <a:xfrm>
            <a:off x="275573" y="920685"/>
            <a:ext cx="3453009" cy="4891392"/>
          </a:xfrm>
          <a:prstGeom prst="rect">
            <a:avLst/>
          </a:prstGeom>
          <a:noFill/>
          <a:ln>
            <a:noFill/>
          </a:ln>
        </p:spPr>
      </p:pic>
      <p:pic>
        <p:nvPicPr>
          <p:cNvPr id="3" name="Picture 2">
            <a:extLst>
              <a:ext uri="{FF2B5EF4-FFF2-40B4-BE49-F238E27FC236}">
                <a16:creationId xmlns:a16="http://schemas.microsoft.com/office/drawing/2014/main" id="{9B25BA62-C3F5-CD4B-B1A7-CAC700248889}"/>
              </a:ext>
            </a:extLst>
          </p:cNvPr>
          <p:cNvPicPr>
            <a:picLocks noChangeAspect="1"/>
          </p:cNvPicPr>
          <p:nvPr/>
        </p:nvPicPr>
        <p:blipFill>
          <a:blip r:embed="rId4"/>
          <a:stretch>
            <a:fillRect/>
          </a:stretch>
        </p:blipFill>
        <p:spPr>
          <a:xfrm>
            <a:off x="3804549" y="4710234"/>
            <a:ext cx="4853836" cy="13868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p:nvPr/>
        </p:nvSpPr>
        <p:spPr>
          <a:xfrm>
            <a:off x="338667" y="10"/>
            <a:ext cx="5723400" cy="7171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chemeClr val="dk1"/>
                </a:solidFill>
                <a:latin typeface="Calibri"/>
                <a:ea typeface="Calibri"/>
                <a:cs typeface="Calibri"/>
                <a:sym typeface="Calibri"/>
              </a:rPr>
              <a:t>Why should we care?</a:t>
            </a:r>
            <a:endParaRPr/>
          </a:p>
          <a:p>
            <a:pPr marL="0" marR="0" lvl="0" indent="0" algn="ctr"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3600" b="1" i="0" u="none" strike="noStrike" cap="none">
                <a:solidFill>
                  <a:srgbClr val="000000"/>
                </a:solidFill>
                <a:latin typeface="Calibri"/>
                <a:ea typeface="Calibri"/>
                <a:cs typeface="Calibri"/>
                <a:sym typeface="Calibri"/>
              </a:rPr>
              <a:t>“The heart of our Redeemer sympathizes with </a:t>
            </a:r>
            <a:r>
              <a:rPr lang="en-US" sz="3600" b="1" i="0" u="sng" strike="noStrike" cap="none">
                <a:solidFill>
                  <a:srgbClr val="FF0000"/>
                </a:solidFill>
                <a:latin typeface="Calibri"/>
                <a:ea typeface="Calibri"/>
                <a:cs typeface="Calibri"/>
                <a:sym typeface="Calibri"/>
              </a:rPr>
              <a:t>the poorest and lowliest of His earthly children. He tells us that they are His representatives on earth</a:t>
            </a:r>
            <a:r>
              <a:rPr lang="en-US" sz="3600" b="1" i="0" u="none" strike="noStrike" cap="none">
                <a:solidFill>
                  <a:srgbClr val="FF0000"/>
                </a:solidFill>
                <a:latin typeface="Calibri"/>
                <a:ea typeface="Calibri"/>
                <a:cs typeface="Calibri"/>
                <a:sym typeface="Calibri"/>
              </a:rPr>
              <a:t>. </a:t>
            </a:r>
            <a:endParaRPr sz="3600"/>
          </a:p>
          <a:p>
            <a:pPr marL="0" marR="0" lvl="0" indent="0" algn="l" rtl="0">
              <a:spcBef>
                <a:spcPts val="0"/>
              </a:spcBef>
              <a:spcAft>
                <a:spcPts val="0"/>
              </a:spcAft>
              <a:buNone/>
            </a:pPr>
            <a:r>
              <a:rPr lang="en-US" sz="3600" b="1">
                <a:solidFill>
                  <a:schemeClr val="dk1"/>
                </a:solidFill>
                <a:latin typeface="Calibri"/>
                <a:ea typeface="Calibri"/>
                <a:cs typeface="Calibri"/>
                <a:sym typeface="Calibri"/>
              </a:rPr>
              <a:t>He has placed them among us to awaken in our hearts the love that He feels </a:t>
            </a:r>
            <a:r>
              <a:rPr lang="en-US" sz="3600">
                <a:solidFill>
                  <a:schemeClr val="dk1"/>
                </a:solidFill>
                <a:latin typeface="Calibri"/>
                <a:ea typeface="Calibri"/>
                <a:cs typeface="Calibri"/>
                <a:sym typeface="Calibri"/>
              </a:rPr>
              <a:t>toward the suffering and oppressed.</a:t>
            </a:r>
            <a:r>
              <a:rPr lang="en-US" sz="24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Ellen White, Patriarchs and Prophets 535.3</a:t>
            </a:r>
            <a:endParaRPr sz="1800"/>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81" name="Google Shape;181;p28" descr="Malnourished 9 year old boy in red  with Phionah.jpg"/>
          <p:cNvPicPr preferRelativeResize="0"/>
          <p:nvPr/>
        </p:nvPicPr>
        <p:blipFill rotWithShape="1">
          <a:blip r:embed="rId3">
            <a:alphaModFix/>
          </a:blip>
          <a:srcRect/>
          <a:stretch/>
        </p:blipFill>
        <p:spPr>
          <a:xfrm rot="5400000">
            <a:off x="5716410" y="1703212"/>
            <a:ext cx="4797778" cy="35983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What did Jesus say?</a:t>
            </a:r>
            <a:endParaRPr/>
          </a:p>
        </p:txBody>
      </p:sp>
      <p:pic>
        <p:nvPicPr>
          <p:cNvPr id="188" name="Google Shape;188;p29" descr="goat.jpeg"/>
          <p:cNvPicPr preferRelativeResize="0"/>
          <p:nvPr/>
        </p:nvPicPr>
        <p:blipFill rotWithShape="1">
          <a:blip r:embed="rId3">
            <a:alphaModFix/>
          </a:blip>
          <a:srcRect/>
          <a:stretch/>
        </p:blipFill>
        <p:spPr>
          <a:xfrm>
            <a:off x="404531" y="1468964"/>
            <a:ext cx="3244467" cy="3824396"/>
          </a:xfrm>
          <a:prstGeom prst="rect">
            <a:avLst/>
          </a:prstGeom>
          <a:noFill/>
          <a:ln>
            <a:noFill/>
          </a:ln>
        </p:spPr>
      </p:pic>
      <p:pic>
        <p:nvPicPr>
          <p:cNvPr id="189" name="Google Shape;189;p29" descr="sheep.jpg"/>
          <p:cNvPicPr preferRelativeResize="0"/>
          <p:nvPr/>
        </p:nvPicPr>
        <p:blipFill rotWithShape="1">
          <a:blip r:embed="rId4">
            <a:alphaModFix/>
          </a:blip>
          <a:srcRect/>
          <a:stretch/>
        </p:blipFill>
        <p:spPr>
          <a:xfrm>
            <a:off x="3897425" y="1371179"/>
            <a:ext cx="4999796" cy="4158327"/>
          </a:xfrm>
          <a:prstGeom prst="rect">
            <a:avLst/>
          </a:prstGeom>
          <a:noFill/>
          <a:ln>
            <a:noFill/>
          </a:ln>
        </p:spPr>
      </p:pic>
      <p:sp>
        <p:nvSpPr>
          <p:cNvPr id="190" name="Google Shape;190;p29"/>
          <p:cNvSpPr txBox="1"/>
          <p:nvPr/>
        </p:nvSpPr>
        <p:spPr>
          <a:xfrm>
            <a:off x="2872857" y="5923787"/>
            <a:ext cx="5110660"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Hint: Matthew 25: 37-40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186267" y="20643"/>
            <a:ext cx="8500533"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How to help the poor without hurting…</a:t>
            </a:r>
            <a:endParaRPr sz="3959"/>
          </a:p>
        </p:txBody>
      </p:sp>
      <p:sp>
        <p:nvSpPr>
          <p:cNvPr id="197" name="Google Shape;197;p30"/>
          <p:cNvSpPr txBox="1">
            <a:spLocks noGrp="1"/>
          </p:cNvSpPr>
          <p:nvPr>
            <p:ph type="body" idx="1"/>
          </p:nvPr>
        </p:nvSpPr>
        <p:spPr>
          <a:xfrm>
            <a:off x="457200" y="1214441"/>
            <a:ext cx="3810000" cy="576209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2720"/>
              <a:buNone/>
            </a:pPr>
            <a:r>
              <a:rPr lang="en-US" sz="2720" b="1">
                <a:solidFill>
                  <a:srgbClr val="FF0000"/>
                </a:solidFill>
              </a:rPr>
              <a:t>“You may give to the poor, and injure them</a:t>
            </a:r>
            <a:r>
              <a:rPr lang="en-US" sz="2720">
                <a:solidFill>
                  <a:srgbClr val="FF0000"/>
                </a:solidFill>
              </a:rPr>
              <a:t>,</a:t>
            </a:r>
            <a:r>
              <a:rPr lang="en-US" sz="2720"/>
              <a:t> because you teach them to be dependent.</a:t>
            </a:r>
            <a:endParaRPr/>
          </a:p>
          <a:p>
            <a:pPr marL="0" lvl="0" indent="0" algn="ctr" rtl="0">
              <a:lnSpc>
                <a:spcPct val="90000"/>
              </a:lnSpc>
              <a:spcBef>
                <a:spcPts val="544"/>
              </a:spcBef>
              <a:spcAft>
                <a:spcPts val="0"/>
              </a:spcAft>
              <a:buClr>
                <a:schemeClr val="dk1"/>
              </a:buClr>
              <a:buSzPts val="2720"/>
              <a:buNone/>
            </a:pPr>
            <a:endParaRPr sz="2720"/>
          </a:p>
          <a:p>
            <a:pPr marL="0" lvl="0" indent="0" algn="ctr" rtl="0">
              <a:lnSpc>
                <a:spcPct val="90000"/>
              </a:lnSpc>
              <a:spcBef>
                <a:spcPts val="646"/>
              </a:spcBef>
              <a:spcAft>
                <a:spcPts val="0"/>
              </a:spcAft>
              <a:buClr>
                <a:schemeClr val="dk1"/>
              </a:buClr>
              <a:buSzPts val="2720"/>
              <a:buNone/>
            </a:pPr>
            <a:r>
              <a:rPr lang="en-US" sz="2720" b="1"/>
              <a:t> </a:t>
            </a:r>
            <a:r>
              <a:rPr lang="en-US" sz="2720" b="1" u="sng"/>
              <a:t>Instead</a:t>
            </a:r>
            <a:r>
              <a:rPr lang="en-US" sz="3230">
                <a:solidFill>
                  <a:srgbClr val="FF0000"/>
                </a:solidFill>
              </a:rPr>
              <a:t>,</a:t>
            </a:r>
            <a:r>
              <a:rPr lang="en-US" sz="3230" b="1" u="sng">
                <a:solidFill>
                  <a:srgbClr val="FF0000"/>
                </a:solidFill>
              </a:rPr>
              <a:t> teach them to support themselves</a:t>
            </a:r>
            <a:r>
              <a:rPr lang="en-US" sz="2720" b="1" u="sng"/>
              <a:t>. This will be</a:t>
            </a:r>
            <a:r>
              <a:rPr lang="en-US" sz="3230" b="1" u="sng">
                <a:solidFill>
                  <a:srgbClr val="FF0000"/>
                </a:solidFill>
              </a:rPr>
              <a:t> true help</a:t>
            </a:r>
            <a:r>
              <a:rPr lang="en-US" sz="2720"/>
              <a:t>. The needy must be </a:t>
            </a:r>
            <a:r>
              <a:rPr lang="en-US" sz="2720" b="1" u="sng"/>
              <a:t>placed in positions where they can help themselves.</a:t>
            </a:r>
            <a:r>
              <a:rPr lang="en-US" sz="2720"/>
              <a:t>”</a:t>
            </a:r>
            <a:endParaRPr/>
          </a:p>
          <a:p>
            <a:pPr marL="0" lvl="0" indent="0" algn="l" rtl="0">
              <a:lnSpc>
                <a:spcPct val="90000"/>
              </a:lnSpc>
              <a:spcBef>
                <a:spcPts val="544"/>
              </a:spcBef>
              <a:spcAft>
                <a:spcPts val="0"/>
              </a:spcAft>
              <a:buClr>
                <a:schemeClr val="dk1"/>
              </a:buClr>
              <a:buSzPts val="2720"/>
              <a:buNone/>
            </a:pPr>
            <a:r>
              <a:rPr lang="en-US" sz="2720"/>
              <a:t>      </a:t>
            </a:r>
            <a:r>
              <a:rPr lang="en-US" sz="1360"/>
              <a:t>  Ellen G. White , Welfare Ministry 199.5</a:t>
            </a:r>
            <a:endParaRPr/>
          </a:p>
          <a:p>
            <a:pPr marL="342900" lvl="0" indent="-170180" algn="l" rtl="0">
              <a:lnSpc>
                <a:spcPct val="90000"/>
              </a:lnSpc>
              <a:spcBef>
                <a:spcPts val="544"/>
              </a:spcBef>
              <a:spcAft>
                <a:spcPts val="0"/>
              </a:spcAft>
              <a:buClr>
                <a:schemeClr val="dk1"/>
              </a:buClr>
              <a:buSzPts val="2720"/>
              <a:buNone/>
            </a:pPr>
            <a:endParaRPr sz="2720"/>
          </a:p>
        </p:txBody>
      </p:sp>
      <p:pic>
        <p:nvPicPr>
          <p:cNvPr id="198" name="Google Shape;198;p30" descr="hut with perfect soya BEST for 3ABN.png"/>
          <p:cNvPicPr preferRelativeResize="0"/>
          <p:nvPr/>
        </p:nvPicPr>
        <p:blipFill rotWithShape="1">
          <a:blip r:embed="rId3">
            <a:alphaModFix/>
          </a:blip>
          <a:srcRect/>
          <a:stretch/>
        </p:blipFill>
        <p:spPr>
          <a:xfrm>
            <a:off x="4497315" y="982133"/>
            <a:ext cx="4646685"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1" descr="Screen Shot 2017-07-20 at 5.21.58 AM.png"/>
          <p:cNvPicPr preferRelativeResize="0"/>
          <p:nvPr/>
        </p:nvPicPr>
        <p:blipFill rotWithShape="1">
          <a:blip r:embed="rId3">
            <a:alphaModFix/>
          </a:blip>
          <a:srcRect/>
          <a:stretch/>
        </p:blipFill>
        <p:spPr>
          <a:xfrm>
            <a:off x="0" y="4857947"/>
            <a:ext cx="9144000" cy="1898855"/>
          </a:xfrm>
          <a:prstGeom prst="rect">
            <a:avLst/>
          </a:prstGeom>
          <a:noFill/>
          <a:ln>
            <a:noFill/>
          </a:ln>
        </p:spPr>
      </p:pic>
      <p:pic>
        <p:nvPicPr>
          <p:cNvPr id="205" name="Google Shape;205;p31" descr="Screen Shot 2017-07-20 at 5.21.36 AM.png"/>
          <p:cNvPicPr preferRelativeResize="0"/>
          <p:nvPr/>
        </p:nvPicPr>
        <p:blipFill rotWithShape="1">
          <a:blip r:embed="rId4">
            <a:alphaModFix/>
          </a:blip>
          <a:srcRect/>
          <a:stretch/>
        </p:blipFill>
        <p:spPr>
          <a:xfrm>
            <a:off x="0" y="2946016"/>
            <a:ext cx="9144000" cy="1798528"/>
          </a:xfrm>
          <a:prstGeom prst="rect">
            <a:avLst/>
          </a:prstGeom>
          <a:noFill/>
          <a:ln>
            <a:noFill/>
          </a:ln>
        </p:spPr>
      </p:pic>
      <p:pic>
        <p:nvPicPr>
          <p:cNvPr id="5" name="Picture 4">
            <a:extLst>
              <a:ext uri="{FF2B5EF4-FFF2-40B4-BE49-F238E27FC236}">
                <a16:creationId xmlns:a16="http://schemas.microsoft.com/office/drawing/2014/main" id="{3FCDC367-86D8-6642-98BE-EB573A19F291}"/>
              </a:ext>
            </a:extLst>
          </p:cNvPr>
          <p:cNvPicPr>
            <a:picLocks noChangeAspect="1"/>
          </p:cNvPicPr>
          <p:nvPr/>
        </p:nvPicPr>
        <p:blipFill>
          <a:blip r:embed="rId5"/>
          <a:stretch>
            <a:fillRect/>
          </a:stretch>
        </p:blipFill>
        <p:spPr>
          <a:xfrm>
            <a:off x="933973" y="351178"/>
            <a:ext cx="7276053" cy="207887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2"/>
          <p:cNvPicPr preferRelativeResize="0"/>
          <p:nvPr/>
        </p:nvPicPr>
        <p:blipFill rotWithShape="1">
          <a:blip r:embed="rId3">
            <a:alphaModFix/>
          </a:blip>
          <a:srcRect/>
          <a:stretch/>
        </p:blipFill>
        <p:spPr>
          <a:xfrm>
            <a:off x="1079700" y="824125"/>
            <a:ext cx="6541475" cy="6033875"/>
          </a:xfrm>
          <a:prstGeom prst="rect">
            <a:avLst/>
          </a:prstGeom>
          <a:noFill/>
          <a:ln>
            <a:noFill/>
          </a:ln>
        </p:spPr>
      </p:pic>
      <p:sp>
        <p:nvSpPr>
          <p:cNvPr id="213" name="Google Shape;213;p32"/>
          <p:cNvSpPr txBox="1"/>
          <p:nvPr/>
        </p:nvSpPr>
        <p:spPr>
          <a:xfrm>
            <a:off x="269366" y="177800"/>
            <a:ext cx="887463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Answers for abundant life are in the Bible. </a:t>
            </a:r>
            <a:endParaRPr sz="3600">
              <a:solidFill>
                <a:schemeClr val="dk1"/>
              </a:solidFill>
              <a:latin typeface="Calibri"/>
              <a:ea typeface="Calibri"/>
              <a:cs typeface="Calibri"/>
              <a:sym typeface="Calibri"/>
            </a:endParaRPr>
          </a:p>
        </p:txBody>
      </p:sp>
      <p:pic>
        <p:nvPicPr>
          <p:cNvPr id="214" name="Google Shape;214;p32"/>
          <p:cNvPicPr preferRelativeResize="0"/>
          <p:nvPr/>
        </p:nvPicPr>
        <p:blipFill rotWithShape="1">
          <a:blip r:embed="rId3">
            <a:alphaModFix/>
          </a:blip>
          <a:srcRect/>
          <a:stretch/>
        </p:blipFill>
        <p:spPr>
          <a:xfrm>
            <a:off x="1079700" y="824125"/>
            <a:ext cx="6541475" cy="6033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3"/>
          <p:cNvPicPr preferRelativeResize="0"/>
          <p:nvPr/>
        </p:nvPicPr>
        <p:blipFill rotWithShape="1">
          <a:blip r:embed="rId3">
            <a:alphaModFix/>
          </a:blip>
          <a:srcRect/>
          <a:stretch/>
        </p:blipFill>
        <p:spPr>
          <a:xfrm>
            <a:off x="-228600" y="0"/>
            <a:ext cx="9898890" cy="8102600"/>
          </a:xfrm>
          <a:prstGeom prst="rect">
            <a:avLst/>
          </a:prstGeom>
          <a:noFill/>
          <a:ln>
            <a:noFill/>
          </a:ln>
        </p:spPr>
      </p:pic>
      <p:pic>
        <p:nvPicPr>
          <p:cNvPr id="221" name="Google Shape;221;p33"/>
          <p:cNvPicPr preferRelativeResize="0"/>
          <p:nvPr/>
        </p:nvPicPr>
        <p:blipFill rotWithShape="1">
          <a:blip r:embed="rId4">
            <a:alphaModFix/>
          </a:blip>
          <a:srcRect/>
          <a:stretch/>
        </p:blipFill>
        <p:spPr>
          <a:xfrm>
            <a:off x="7118948" y="221700"/>
            <a:ext cx="2025052" cy="27803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4" descr="Best of mom with many kids.jpg"/>
          <p:cNvPicPr preferRelativeResize="0"/>
          <p:nvPr/>
        </p:nvPicPr>
        <p:blipFill rotWithShape="1">
          <a:blip r:embed="rId3">
            <a:alphaModFix/>
          </a:blip>
          <a:srcRect/>
          <a:stretch/>
        </p:blipFill>
        <p:spPr>
          <a:xfrm>
            <a:off x="4040495" y="-307904"/>
            <a:ext cx="5118447" cy="7497196"/>
          </a:xfrm>
          <a:prstGeom prst="rect">
            <a:avLst/>
          </a:prstGeom>
          <a:noFill/>
          <a:ln>
            <a:noFill/>
          </a:ln>
        </p:spPr>
      </p:pic>
      <p:sp>
        <p:nvSpPr>
          <p:cNvPr id="227" name="Google Shape;227;p34"/>
          <p:cNvSpPr txBox="1"/>
          <p:nvPr/>
        </p:nvSpPr>
        <p:spPr>
          <a:xfrm>
            <a:off x="93380" y="2532021"/>
            <a:ext cx="4040494" cy="37856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dirty="0">
                <a:solidFill>
                  <a:schemeClr val="dk1"/>
                </a:solidFill>
                <a:latin typeface="Calibri"/>
                <a:ea typeface="Calibri"/>
                <a:cs typeface="Calibri"/>
                <a:sym typeface="Calibri"/>
              </a:rPr>
              <a:t>Parents are taught to care for their children and themselves!</a:t>
            </a:r>
            <a:endParaRPr dirty="0"/>
          </a:p>
        </p:txBody>
      </p:sp>
      <p:pic>
        <p:nvPicPr>
          <p:cNvPr id="228" name="Google Shape;228;p34"/>
          <p:cNvPicPr preferRelativeResize="0"/>
          <p:nvPr/>
        </p:nvPicPr>
        <p:blipFill rotWithShape="1">
          <a:blip r:embed="rId4">
            <a:alphaModFix/>
          </a:blip>
          <a:srcRect/>
          <a:stretch/>
        </p:blipFill>
        <p:spPr>
          <a:xfrm>
            <a:off x="692728" y="540327"/>
            <a:ext cx="2841798" cy="181840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868</Words>
  <Application>Microsoft Macintosh PowerPoint</Application>
  <PresentationFormat>On-screen Show (4:3)</PresentationFormat>
  <Paragraphs>91</Paragraphs>
  <Slides>26</Slides>
  <Notes>26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26</vt:i4>
      </vt:variant>
    </vt:vector>
  </HeadingPairs>
  <TitlesOfParts>
    <vt:vector size="30" baseType="lpstr">
      <vt:lpstr>Arial</vt:lpstr>
      <vt:lpstr>Calibri</vt:lpstr>
      <vt:lpstr>Office Theme</vt:lpstr>
      <vt:lpstr>Custom Design</vt:lpstr>
      <vt:lpstr>PowerPoint Presentation</vt:lpstr>
      <vt:lpstr>5 children under 5 years old DIE every minute in Africa</vt:lpstr>
      <vt:lpstr>PowerPoint Presentation</vt:lpstr>
      <vt:lpstr>What did Jesus say?</vt:lpstr>
      <vt:lpstr>How to help the poor without hurting…</vt:lpstr>
      <vt:lpstr>PowerPoint Presentation</vt:lpstr>
      <vt:lpstr>PowerPoint Presentation</vt:lpstr>
      <vt:lpstr>PowerPoint Presentation</vt:lpstr>
      <vt:lpstr>PowerPoint Presentation</vt:lpstr>
      <vt:lpstr>PowerPoint Presentation</vt:lpstr>
      <vt:lpstr>PowerPoint Presentation</vt:lpstr>
      <vt:lpstr>FARMING: Faithfulness to principles revealed in God’s word &amp; observed in nature</vt:lpstr>
      <vt:lpstr>PowerPoint Presentation</vt:lpstr>
      <vt:lpstr>ATTITUDE: Choice to live God's way, to be disciplined and to have a positive outlook </vt:lpstr>
      <vt:lpstr>REST:  Nightly and weekly for our bodies and also allowing the soil to rest  </vt:lpstr>
      <vt:lpstr>MEALS: Whole foods, plant-based, diet using mostly what the family can grow themselves. </vt:lpstr>
      <vt:lpstr>PowerPoint Presentation</vt:lpstr>
      <vt:lpstr> ”For since the creation of the world  His invisible attributes  are clearly seen, being understood by the things that are made, even     His eternal power and Godhead”               Romans 1:20 </vt:lpstr>
      <vt:lpstr>SANITATION: In our homes, with our foods, and in personal hygiene</vt:lpstr>
      <vt:lpstr>PowerPoint Presentation</vt:lpstr>
      <vt:lpstr>ENTERPRISE: Providing opportunity to pursue sustainable food and income.</vt:lpstr>
      <vt:lpstr>Water:  “The Habit of hand washing could save more lives than any single vaccine or medical intervention.” World Health Organization </vt:lpstr>
      <vt:lpstr>PowerPoint Presentation</vt:lpstr>
      <vt:lpstr>PowerPoint Presentation</vt:lpstr>
      <vt:lpstr>What can you 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Joy Kauffman</cp:lastModifiedBy>
  <cp:revision>2</cp:revision>
  <dcterms:modified xsi:type="dcterms:W3CDTF">2019-07-23T19:46:58Z</dcterms:modified>
</cp:coreProperties>
</file>