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5" d="100"/>
          <a:sy n="75" d="100"/>
        </p:scale>
        <p:origin x="1812"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637B01-95AD-473D-9E62-6C4112F58A24}" type="datetimeFigureOut">
              <a:rPr lang="en-US" smtClean="0"/>
              <a:t>7/11/2025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1A9205-3DE9-4DED-AAA8-195913A04C04}" type="slidenum">
              <a:rPr lang="en-US" smtClean="0"/>
              <a:t>‹#›</a:t>
            </a:fld>
            <a:endParaRPr lang="en-US"/>
          </a:p>
        </p:txBody>
      </p:sp>
    </p:spTree>
    <p:extLst>
      <p:ext uri="{BB962C8B-B14F-4D97-AF65-F5344CB8AC3E}">
        <p14:creationId xmlns:p14="http://schemas.microsoft.com/office/powerpoint/2010/main" val="2880271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1913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062876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90913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3760573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89B89D-E91D-440C-B278-D550A30E3E30}" type="datetimeFigureOut">
              <a:rPr lang="en-US"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466000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89B89D-E91D-440C-B278-D550A30E3E30}" type="datetimeFigureOut">
              <a:rPr lang="en-US" smtClean="0"/>
              <a:t>7/11/2025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210812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241534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608717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957766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789B89D-E91D-440C-B278-D550A30E3E30}" type="datetimeFigureOut">
              <a:rPr lang="en-US"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337961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789B89D-E91D-440C-B278-D550A30E3E30}" type="datetimeFigureOut">
              <a:rPr lang="en-US"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338862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6233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53548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412103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122146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232155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5524145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3867904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Introduction">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0E9CD025-EB32-0D45-88E8-6B9BA9843458}"/>
              </a:ext>
            </a:extLst>
          </p:cNvPr>
          <p:cNvSpPr>
            <a:spLocks noGrp="1"/>
          </p:cNvSpPr>
          <p:nvPr>
            <p:ph type="pic" sz="quarter" idx="10"/>
          </p:nvPr>
        </p:nvSpPr>
        <p:spPr>
          <a:xfrm>
            <a:off x="1690424" y="1913505"/>
            <a:ext cx="2309546" cy="2309546"/>
          </a:xfrm>
          <a:prstGeom prst="ellipse">
            <a:avLst/>
          </a:prstGeom>
          <a:blipFill>
            <a:blip r:embed="rId2"/>
            <a:srcRect/>
            <a:stretch>
              <a:fillRect/>
            </a:stretch>
          </a:blipFill>
        </p:spPr>
        <p:txBody>
          <a:bodyPr/>
          <a:lstStyle>
            <a:lvl1pPr>
              <a:defRPr sz="1500"/>
            </a:lvl1pPr>
          </a:lstStyle>
          <a:p>
            <a:endParaRPr lang="en-UA"/>
          </a:p>
        </p:txBody>
      </p:sp>
    </p:spTree>
    <p:extLst>
      <p:ext uri="{BB962C8B-B14F-4D97-AF65-F5344CB8AC3E}">
        <p14:creationId xmlns:p14="http://schemas.microsoft.com/office/powerpoint/2010/main" val="3573616564"/>
      </p:ext>
    </p:extLst>
  </p:cSld>
  <p:clrMapOvr>
    <a:masterClrMapping/>
  </p:clrMapOvr>
  <p:transition spd="med" advClick="0"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789B89D-E91D-440C-B278-D550A30E3E30}" type="datetimeFigureOut">
              <a:rPr lang="en-US" smtClean="0"/>
              <a:t>7/11/2025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6D1442E-333E-4625-9803-546ACFB0A328}" type="slidenum">
              <a:rPr lang="en-US" smtClean="0"/>
              <a:t>‹#›</a:t>
            </a:fld>
            <a:endParaRPr lang="en-US"/>
          </a:p>
        </p:txBody>
      </p:sp>
    </p:spTree>
    <p:extLst>
      <p:ext uri="{BB962C8B-B14F-4D97-AF65-F5344CB8AC3E}">
        <p14:creationId xmlns:p14="http://schemas.microsoft.com/office/powerpoint/2010/main" val="2989878841"/>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9.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notesSlide" Target="../notesSlides/notesSlide1.xml"/><Relationship Id="rId4"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0BCE5D0-B423-4962-A7D4-F4C7EE50D50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95152658"/>
      </p:ext>
    </p:extLst>
  </p:cSld>
  <p:clrMapOvr>
    <a:masterClrMapping/>
  </p:clrMapOvr>
  <p:transition spd="slow" advClick="0" advTm="2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FC9E82D-8ABA-4872-BFBE-076D82C5F5F7}"/>
              </a:ext>
            </a:extLst>
          </p:cNvPr>
          <p:cNvPicPr>
            <a:picLocks noChangeAspect="1"/>
          </p:cNvPicPr>
          <p:nvPr/>
        </p:nvPicPr>
        <p:blipFill>
          <a:blip r:embed="rId6"/>
          <a:stretch>
            <a:fillRect/>
          </a:stretch>
        </p:blipFill>
        <p:spPr>
          <a:xfrm>
            <a:off x="226673" y="1372086"/>
            <a:ext cx="6413417" cy="4275611"/>
          </a:xfrm>
          <a:prstGeom prst="rect">
            <a:avLst/>
          </a:prstGeom>
        </p:spPr>
        <p:style>
          <a:lnRef idx="0">
            <a:schemeClr val="dk1"/>
          </a:lnRef>
          <a:fillRef idx="3">
            <a:schemeClr val="dk1"/>
          </a:fillRef>
          <a:effectRef idx="3">
            <a:schemeClr val="dk1"/>
          </a:effectRef>
          <a:fontRef idx="minor">
            <a:schemeClr val="lt1"/>
          </a:fontRef>
        </p:style>
      </p:pic>
      <p:sp>
        <p:nvSpPr>
          <p:cNvPr id="4" name="Rectangle: Rounded Corners 3">
            <a:extLst>
              <a:ext uri="{FF2B5EF4-FFF2-40B4-BE49-F238E27FC236}">
                <a16:creationId xmlns:a16="http://schemas.microsoft.com/office/drawing/2014/main" id="{FA1A7EC8-19B4-4375-80F6-888809B99ED0}"/>
              </a:ext>
            </a:extLst>
          </p:cNvPr>
          <p:cNvSpPr/>
          <p:nvPr/>
        </p:nvSpPr>
        <p:spPr>
          <a:xfrm>
            <a:off x="7452223" y="1535536"/>
            <a:ext cx="3897096" cy="3740332"/>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43" name="Change your…"/>
          <p:cNvSpPr/>
          <p:nvPr/>
        </p:nvSpPr>
        <p:spPr>
          <a:xfrm>
            <a:off x="844740" y="328398"/>
            <a:ext cx="5190223"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algn="ctr" defTabSz="577850">
              <a:lnSpc>
                <a:spcPct val="90000"/>
              </a:lnSpc>
              <a:defRPr sz="8000" b="1">
                <a:solidFill>
                  <a:srgbClr val="FFFFFF"/>
                </a:solidFill>
              </a:defRPr>
            </a:pPr>
            <a:r>
              <a:rPr lang="en-US" sz="4000" dirty="0">
                <a:latin typeface="Calibri" panose="020F0502020204030204" pitchFamily="34" charset="0"/>
                <a:ea typeface="Calibri" panose="020F0502020204030204" pitchFamily="34" charset="0"/>
                <a:cs typeface="Calibri" panose="020F0502020204030204" pitchFamily="34" charset="0"/>
              </a:rPr>
              <a:t>Overview Of This Course</a:t>
            </a:r>
            <a:endParaRPr sz="4000" dirty="0">
              <a:latin typeface="Calibri" panose="020F0502020204030204" pitchFamily="34" charset="0"/>
              <a:ea typeface="Calibri" panose="020F0502020204030204" pitchFamily="34" charset="0"/>
              <a:cs typeface="Calibri" panose="020F0502020204030204" pitchFamily="34" charset="0"/>
            </a:endParaRPr>
          </a:p>
        </p:txBody>
      </p:sp>
      <p:sp>
        <p:nvSpPr>
          <p:cNvPr id="44" name="Lorem ipsum, or lipsum as it is sometimes known, is dummy text used in laying out print, graphic or web designs. The passage is attributed to an unknown typesetter in the 15th century who is thought to have scrambled parts of Cicero's De Finibus Bonorum "/>
          <p:cNvSpPr/>
          <p:nvPr/>
        </p:nvSpPr>
        <p:spPr>
          <a:xfrm>
            <a:off x="7539929" y="1703722"/>
            <a:ext cx="3713248" cy="923330"/>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This Course &amp; PMBOK Guide Will be Enough?</a:t>
            </a:r>
          </a:p>
        </p:txBody>
      </p:sp>
      <p:sp>
        <p:nvSpPr>
          <p:cNvPr id="19"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33AE432B-34F3-44FE-AF6E-D48C33E950C7}"/>
              </a:ext>
            </a:extLst>
          </p:cNvPr>
          <p:cNvSpPr/>
          <p:nvPr/>
        </p:nvSpPr>
        <p:spPr>
          <a:xfrm>
            <a:off x="7375966" y="2986239"/>
            <a:ext cx="4041174" cy="923330"/>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Why PMBOK </a:t>
            </a:r>
          </a:p>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Changes?</a:t>
            </a:r>
          </a:p>
        </p:txBody>
      </p:sp>
      <p:sp>
        <p:nvSpPr>
          <p:cNvPr id="12"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B83F9A58-E1F2-43A5-B9FC-71C3F3227270}"/>
              </a:ext>
            </a:extLst>
          </p:cNvPr>
          <p:cNvSpPr/>
          <p:nvPr/>
        </p:nvSpPr>
        <p:spPr>
          <a:xfrm>
            <a:off x="6869715" y="4216588"/>
            <a:ext cx="5053676" cy="923330"/>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What’s New </a:t>
            </a:r>
          </a:p>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in PMBOK 7?</a:t>
            </a:r>
          </a:p>
        </p:txBody>
      </p:sp>
      <p:pic>
        <p:nvPicPr>
          <p:cNvPr id="3" name="3 Overview of This Course">
            <a:hlinkClick r:id="" action="ppaction://media"/>
            <a:extLst>
              <a:ext uri="{FF2B5EF4-FFF2-40B4-BE49-F238E27FC236}">
                <a16:creationId xmlns:a16="http://schemas.microsoft.com/office/drawing/2014/main" id="{67A5BB73-FE8D-47C9-ACF3-4CE7A6CD661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3378200" y="7442200"/>
            <a:ext cx="609600" cy="609600"/>
          </a:xfrm>
          <a:prstGeom prst="rect">
            <a:avLst/>
          </a:prstGeom>
        </p:spPr>
      </p:pic>
      <p:grpSp>
        <p:nvGrpSpPr>
          <p:cNvPr id="8" name="Group 7">
            <a:extLst>
              <a:ext uri="{FF2B5EF4-FFF2-40B4-BE49-F238E27FC236}">
                <a16:creationId xmlns:a16="http://schemas.microsoft.com/office/drawing/2014/main" id="{255BAF70-D3DD-4E19-874B-4C974911D69F}"/>
              </a:ext>
            </a:extLst>
          </p:cNvPr>
          <p:cNvGrpSpPr/>
          <p:nvPr/>
        </p:nvGrpSpPr>
        <p:grpSpPr>
          <a:xfrm>
            <a:off x="-1230924" y="-1261403"/>
            <a:ext cx="14653847" cy="9170964"/>
            <a:chOff x="-1230924" y="-1261403"/>
            <a:chExt cx="14653847" cy="9170964"/>
          </a:xfrm>
          <a:solidFill>
            <a:schemeClr val="tx1">
              <a:alpha val="7000"/>
            </a:schemeClr>
          </a:solidFill>
        </p:grpSpPr>
        <p:sp>
          <p:nvSpPr>
            <p:cNvPr id="9" name="Circle: Hollow 8">
              <a:extLst>
                <a:ext uri="{FF2B5EF4-FFF2-40B4-BE49-F238E27FC236}">
                  <a16:creationId xmlns:a16="http://schemas.microsoft.com/office/drawing/2014/main" id="{91ADB35C-357C-4C38-9C5F-CE3E13F16A2A}"/>
                </a:ext>
              </a:extLst>
            </p:cNvPr>
            <p:cNvSpPr/>
            <p:nvPr/>
          </p:nvSpPr>
          <p:spPr>
            <a:xfrm>
              <a:off x="-1230924" y="4141177"/>
              <a:ext cx="3768384" cy="3768384"/>
            </a:xfrm>
            <a:prstGeom prst="donut">
              <a:avLst>
                <a:gd name="adj" fmla="val 20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Circle: Hollow 9">
              <a:extLst>
                <a:ext uri="{FF2B5EF4-FFF2-40B4-BE49-F238E27FC236}">
                  <a16:creationId xmlns:a16="http://schemas.microsoft.com/office/drawing/2014/main" id="{ECD373BB-8ADD-4802-BD53-9A6125A512E3}"/>
                </a:ext>
              </a:extLst>
            </p:cNvPr>
            <p:cNvSpPr/>
            <p:nvPr/>
          </p:nvSpPr>
          <p:spPr>
            <a:xfrm>
              <a:off x="9654539" y="-1261403"/>
              <a:ext cx="3768384" cy="3768384"/>
            </a:xfrm>
            <a:prstGeom prst="donut">
              <a:avLst>
                <a:gd name="adj" fmla="val 20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Oval 10">
              <a:extLst>
                <a:ext uri="{FF2B5EF4-FFF2-40B4-BE49-F238E27FC236}">
                  <a16:creationId xmlns:a16="http://schemas.microsoft.com/office/drawing/2014/main" id="{6FC3B302-D0AA-4D02-A05C-AA388E2D7B30}"/>
                </a:ext>
              </a:extLst>
            </p:cNvPr>
            <p:cNvSpPr/>
            <p:nvPr/>
          </p:nvSpPr>
          <p:spPr>
            <a:xfrm>
              <a:off x="9039866" y="4602512"/>
              <a:ext cx="1229345" cy="1229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3" name="Oval 12">
              <a:extLst>
                <a:ext uri="{FF2B5EF4-FFF2-40B4-BE49-F238E27FC236}">
                  <a16:creationId xmlns:a16="http://schemas.microsoft.com/office/drawing/2014/main" id="{C85C8906-AC26-430C-8B79-FD678F853C32}"/>
                </a:ext>
              </a:extLst>
            </p:cNvPr>
            <p:cNvSpPr/>
            <p:nvPr/>
          </p:nvSpPr>
          <p:spPr>
            <a:xfrm>
              <a:off x="10309570" y="3416322"/>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 name="Oval 13">
              <a:extLst>
                <a:ext uri="{FF2B5EF4-FFF2-40B4-BE49-F238E27FC236}">
                  <a16:creationId xmlns:a16="http://schemas.microsoft.com/office/drawing/2014/main" id="{D9C15383-104F-4968-B3DA-10E149E602BF}"/>
                </a:ext>
              </a:extLst>
            </p:cNvPr>
            <p:cNvSpPr/>
            <p:nvPr/>
          </p:nvSpPr>
          <p:spPr>
            <a:xfrm>
              <a:off x="11045484" y="473711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5" name="Oval 14">
              <a:extLst>
                <a:ext uri="{FF2B5EF4-FFF2-40B4-BE49-F238E27FC236}">
                  <a16:creationId xmlns:a16="http://schemas.microsoft.com/office/drawing/2014/main" id="{F4941343-C959-4C90-BD28-AA8FC032B3BB}"/>
                </a:ext>
              </a:extLst>
            </p:cNvPr>
            <p:cNvSpPr/>
            <p:nvPr/>
          </p:nvSpPr>
          <p:spPr>
            <a:xfrm>
              <a:off x="11247120" y="6025369"/>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 name="Oval 15">
              <a:extLst>
                <a:ext uri="{FF2B5EF4-FFF2-40B4-BE49-F238E27FC236}">
                  <a16:creationId xmlns:a16="http://schemas.microsoft.com/office/drawing/2014/main" id="{F77D1F92-5649-49FE-B4C2-F08928F0A137}"/>
                </a:ext>
              </a:extLst>
            </p:cNvPr>
            <p:cNvSpPr/>
            <p:nvPr/>
          </p:nvSpPr>
          <p:spPr>
            <a:xfrm>
              <a:off x="10603524" y="562103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7" name="Oval 16">
              <a:extLst>
                <a:ext uri="{FF2B5EF4-FFF2-40B4-BE49-F238E27FC236}">
                  <a16:creationId xmlns:a16="http://schemas.microsoft.com/office/drawing/2014/main" id="{6038CF3F-AB90-4F7C-8791-6D73488CB5F3}"/>
                </a:ext>
              </a:extLst>
            </p:cNvPr>
            <p:cNvSpPr/>
            <p:nvPr/>
          </p:nvSpPr>
          <p:spPr>
            <a:xfrm>
              <a:off x="653268" y="622789"/>
              <a:ext cx="1229345" cy="1229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8" name="Oval 17">
              <a:extLst>
                <a:ext uri="{FF2B5EF4-FFF2-40B4-BE49-F238E27FC236}">
                  <a16:creationId xmlns:a16="http://schemas.microsoft.com/office/drawing/2014/main" id="{52C1426C-F7A3-480F-8B57-D65A902F3691}"/>
                </a:ext>
              </a:extLst>
            </p:cNvPr>
            <p:cNvSpPr/>
            <p:nvPr/>
          </p:nvSpPr>
          <p:spPr>
            <a:xfrm>
              <a:off x="3113537" y="990837"/>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0" name="Oval 19">
              <a:extLst>
                <a:ext uri="{FF2B5EF4-FFF2-40B4-BE49-F238E27FC236}">
                  <a16:creationId xmlns:a16="http://schemas.microsoft.com/office/drawing/2014/main" id="{93766FAE-23CD-4FE6-9F67-F12824A7819C}"/>
                </a:ext>
              </a:extLst>
            </p:cNvPr>
            <p:cNvSpPr/>
            <p:nvPr/>
          </p:nvSpPr>
          <p:spPr>
            <a:xfrm>
              <a:off x="2465364" y="239777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1" name="Oval 20">
              <a:extLst>
                <a:ext uri="{FF2B5EF4-FFF2-40B4-BE49-F238E27FC236}">
                  <a16:creationId xmlns:a16="http://schemas.microsoft.com/office/drawing/2014/main" id="{FD97677C-9071-40FB-A826-1FF3BC412083}"/>
                </a:ext>
              </a:extLst>
            </p:cNvPr>
            <p:cNvSpPr/>
            <p:nvPr/>
          </p:nvSpPr>
          <p:spPr>
            <a:xfrm>
              <a:off x="7576387" y="963504"/>
              <a:ext cx="698933" cy="6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2" name="Oval 21">
              <a:extLst>
                <a:ext uri="{FF2B5EF4-FFF2-40B4-BE49-F238E27FC236}">
                  <a16:creationId xmlns:a16="http://schemas.microsoft.com/office/drawing/2014/main" id="{F3C0A81E-D260-4BF5-97AA-A5134A3C109F}"/>
                </a:ext>
              </a:extLst>
            </p:cNvPr>
            <p:cNvSpPr/>
            <p:nvPr/>
          </p:nvSpPr>
          <p:spPr>
            <a:xfrm>
              <a:off x="4627445" y="4922101"/>
              <a:ext cx="698933" cy="6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3" name="Oval 22">
              <a:extLst>
                <a:ext uri="{FF2B5EF4-FFF2-40B4-BE49-F238E27FC236}">
                  <a16:creationId xmlns:a16="http://schemas.microsoft.com/office/drawing/2014/main" id="{CA8F960F-5468-45BF-AEF4-08F330011F9E}"/>
                </a:ext>
              </a:extLst>
            </p:cNvPr>
            <p:cNvSpPr/>
            <p:nvPr/>
          </p:nvSpPr>
          <p:spPr>
            <a:xfrm>
              <a:off x="7416363" y="4602513"/>
              <a:ext cx="464338" cy="464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4" name="Oval 23">
              <a:extLst>
                <a:ext uri="{FF2B5EF4-FFF2-40B4-BE49-F238E27FC236}">
                  <a16:creationId xmlns:a16="http://schemas.microsoft.com/office/drawing/2014/main" id="{FB9A922F-BDE7-4CD9-AEC6-104BF025E0BD}"/>
                </a:ext>
              </a:extLst>
            </p:cNvPr>
            <p:cNvSpPr/>
            <p:nvPr/>
          </p:nvSpPr>
          <p:spPr>
            <a:xfrm>
              <a:off x="5543676" y="1804538"/>
              <a:ext cx="464338" cy="464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spTree>
    <p:custDataLst>
      <p:tags r:id="rId1"/>
    </p:custDataLst>
  </p:cSld>
  <p:clrMapOvr>
    <a:masterClrMapping/>
  </p:clrMapOvr>
  <p:transition spd="slow" advClick="0" advTm="2832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483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SLIDE_UID" val="{65C50C07-DFC7-44B8-8B17-190F17220F4B}:25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112</TotalTime>
  <Words>23</Words>
  <Application>Microsoft Office PowerPoint</Application>
  <PresentationFormat>Widescreen</PresentationFormat>
  <Paragraphs>6</Paragraphs>
  <Slides>2</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Century Gothic</vt:lpstr>
      <vt:lpstr>Wingdings 3</vt:lpstr>
      <vt:lpstr>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User-PC</dc:creator>
  <cp:lastModifiedBy>User-PC</cp:lastModifiedBy>
  <cp:revision>9</cp:revision>
  <dcterms:created xsi:type="dcterms:W3CDTF">2025-07-10T07:44:23Z</dcterms:created>
  <dcterms:modified xsi:type="dcterms:W3CDTF">2025-07-11T15:35:31Z</dcterms:modified>
</cp:coreProperties>
</file>