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22.xml"/>
  <Override ContentType="application/vnd.openxmlformats-officedocument.presentationml.notesSlide+xml" PartName="/ppt/notesSlides/notesSlide311.xml"/>
  <Override ContentType="application/vnd.openxmlformats-officedocument.presentationml.notesSlide+xml" PartName="/ppt/notesSlides/notesSlide397.xml"/>
  <Override ContentType="application/vnd.openxmlformats-officedocument.presentationml.notesSlide+xml" PartName="/ppt/notesSlides/notesSlide125.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06.xml"/>
  <Override ContentType="application/vnd.openxmlformats-officedocument.presentationml.notesSlide+xml" PartName="/ppt/notesSlides/notesSlide230.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303.xml"/>
  <Override ContentType="application/vnd.openxmlformats-officedocument.presentationml.notesSlide+xml" PartName="/ppt/notesSlides/notesSlide389.xml"/>
  <Override ContentType="application/vnd.openxmlformats-officedocument.presentationml.notesSlide+xml" PartName="/ppt/notesSlides/notesSlide400.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390.xml"/>
  <Override ContentType="application/vnd.openxmlformats-officedocument.presentationml.notesSlide+xml" PartName="/ppt/notesSlides/notesSlide407.xml"/>
  <Override ContentType="application/vnd.openxmlformats-officedocument.presentationml.notesSlide+xml" PartName="/ppt/notesSlides/notesSlide196.xml"/>
  <Override ContentType="application/vnd.openxmlformats-officedocument.presentationml.notesSlide+xml" PartName="/ppt/notesSlides/notesSlide423.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293.xml"/>
  <Override ContentType="application/vnd.openxmlformats-officedocument.presentationml.notesSlide+xml" PartName="/ppt/notesSlides/notesSlide277.xml"/>
  <Override ContentType="application/vnd.openxmlformats-officedocument.presentationml.notesSlide+xml" PartName="/ppt/notesSlides/notesSlide455.xml"/>
  <Override ContentType="application/vnd.openxmlformats-officedocument.presentationml.notesSlide+xml" PartName="/ppt/notesSlides/notesSlide87.xml"/>
  <Override ContentType="application/vnd.openxmlformats-officedocument.presentationml.notesSlide+xml" PartName="/ppt/notesSlides/notesSlide141.xml"/>
  <Override ContentType="application/vnd.openxmlformats-officedocument.presentationml.notesSlide+xml" PartName="/ppt/notesSlides/notesSlide326.xml"/>
  <Override ContentType="application/vnd.openxmlformats-officedocument.presentationml.notesSlide+xml" PartName="/ppt/notesSlides/notesSlide110.xml"/>
  <Override ContentType="application/vnd.openxmlformats-officedocument.presentationml.notesSlide+xml" PartName="/ppt/notesSlides/notesSlide374.xml"/>
  <Override ContentType="application/vnd.openxmlformats-officedocument.presentationml.notesSlide+xml" PartName="/ppt/notesSlides/notesSlide229.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261.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358.xml"/>
  <Override ContentType="application/vnd.openxmlformats-officedocument.presentationml.notesSlide+xml" PartName="/ppt/notesSlides/notesSlide342.xml"/>
  <Override ContentType="application/vnd.openxmlformats-officedocument.presentationml.notesSlide+xml" PartName="/ppt/notesSlides/notesSlide270.xml"/>
  <Override ContentType="application/vnd.openxmlformats-officedocument.presentationml.notesSlide+xml" PartName="/ppt/notesSlides/notesSlide447.xml"/>
  <Override ContentType="application/vnd.openxmlformats-officedocument.presentationml.notesSlide+xml" PartName="/ppt/notesSlides/notesSlide439.xml"/>
  <Override ContentType="application/vnd.openxmlformats-officedocument.presentationml.notesSlide+xml" PartName="/ppt/notesSlides/notesSlide253.xml"/>
  <Override ContentType="application/vnd.openxmlformats-officedocument.presentationml.notesSlide+xml" PartName="/ppt/notesSlides/notesSlide48.xml"/>
  <Override ContentType="application/vnd.openxmlformats-officedocument.presentationml.notesSlide+xml" PartName="/ppt/notesSlides/notesSlide238.xml"/>
  <Override ContentType="application/vnd.openxmlformats-officedocument.presentationml.notesSlide+xml" PartName="/ppt/notesSlides/notesSlide157.xml"/>
  <Override ContentType="application/vnd.openxmlformats-officedocument.presentationml.notesSlide+xml" PartName="/ppt/notesSlides/notesSlide101.xml"/>
  <Override ContentType="application/vnd.openxmlformats-officedocument.presentationml.notesSlide+xml" PartName="/ppt/notesSlides/notesSlide432.xml"/>
  <Override ContentType="application/vnd.openxmlformats-officedocument.presentationml.notesSlide+xml" PartName="/ppt/notesSlides/notesSlide95.xml"/>
  <Override ContentType="application/vnd.openxmlformats-officedocument.presentationml.notesSlide+xml" PartName="/ppt/notesSlides/notesSlide351.xml"/>
  <Override ContentType="application/vnd.openxmlformats-officedocument.presentationml.notesSlide+xml" PartName="/ppt/notesSlides/notesSlide319.xml"/>
  <Override ContentType="application/vnd.openxmlformats-officedocument.presentationml.notesSlide+xml" PartName="/ppt/notesSlides/notesSlide334.xml"/>
  <Override ContentType="application/vnd.openxmlformats-officedocument.presentationml.notesSlide+xml" PartName="/ppt/notesSlides/notesSlide349.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366.xml"/>
  <Override ContentType="application/vnd.openxmlformats-officedocument.presentationml.notesSlide+xml" PartName="/ppt/notesSlides/notesSlide71.xml"/>
  <Override ContentType="application/vnd.openxmlformats-officedocument.presentationml.notesSlide+xml" PartName="/ppt/notesSlides/notesSlide285.xml"/>
  <Override ContentType="application/vnd.openxmlformats-officedocument.presentationml.notesSlide+xml" PartName="/ppt/notesSlides/notesSlide415.xml"/>
  <Override ContentType="application/vnd.openxmlformats-officedocument.presentationml.notesSlide+xml" PartName="/ppt/notesSlides/notesSlide268.xml"/>
  <Override ContentType="application/vnd.openxmlformats-officedocument.presentationml.notesSlide+xml" PartName="/ppt/notesSlides/notesSlide302.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388.xml"/>
  <Override ContentType="application/vnd.openxmlformats-officedocument.presentationml.notesSlide+xml" PartName="/ppt/notesSlides/notesSlide223.xml"/>
  <Override ContentType="application/vnd.openxmlformats-officedocument.presentationml.notesSlide+xml" PartName="/ppt/notesSlides/notesSlide408.xml"/>
  <Override ContentType="application/vnd.openxmlformats-officedocument.presentationml.notesSlide+xml" PartName="/ppt/notesSlides/notesSlide17.xml"/>
  <Override ContentType="application/vnd.openxmlformats-officedocument.presentationml.notesSlide+xml" PartName="/ppt/notesSlides/notesSlide231.xml"/>
  <Override ContentType="application/vnd.openxmlformats-officedocument.presentationml.notesSlide+xml" PartName="/ppt/notesSlides/notesSlide94.xml"/>
  <Override ContentType="application/vnd.openxmlformats-officedocument.presentationml.notesSlide+xml" PartName="/ppt/notesSlides/notesSlide134.xml"/>
  <Override ContentType="application/vnd.openxmlformats-officedocument.presentationml.notesSlide+xml" PartName="/ppt/notesSlides/notesSlide320.xml"/>
  <Override ContentType="application/vnd.openxmlformats-officedocument.presentationml.notesSlide+xml" PartName="/ppt/notesSlides/notesSlide246.xml"/>
  <Override ContentType="application/vnd.openxmlformats-officedocument.presentationml.notesSlide+xml" PartName="/ppt/notesSlides/notesSlide56.xml"/>
  <Override ContentType="application/vnd.openxmlformats-officedocument.presentationml.notesSlide+xml" PartName="/ppt/notesSlides/notesSlide195.xml"/>
  <Override ContentType="application/vnd.openxmlformats-officedocument.presentationml.notesSlide+xml" PartName="/ppt/notesSlides/notesSlide373.xml"/>
  <Override ContentType="application/vnd.openxmlformats-officedocument.presentationml.notesSlide+xml" PartName="/ppt/notesSlides/notesSlide391.xml"/>
  <Override ContentType="application/vnd.openxmlformats-officedocument.presentationml.notesSlide+xml" PartName="/ppt/notesSlides/notesSlide118.xml"/>
  <Override ContentType="application/vnd.openxmlformats-officedocument.presentationml.notesSlide+xml" PartName="/ppt/notesSlides/notesSlide140.xml"/>
  <Override ContentType="application/vnd.openxmlformats-officedocument.presentationml.notesSlide+xml" PartName="/ppt/notesSlides/notesSlide88.xml"/>
  <Override ContentType="application/vnd.openxmlformats-officedocument.presentationml.notesSlide+xml" PartName="/ppt/notesSlides/notesSlide357.xml"/>
  <Override ContentType="application/vnd.openxmlformats-officedocument.presentationml.notesSlide+xml" PartName="/ppt/notesSlides/notesSlide424.xml"/>
  <Override ContentType="application/vnd.openxmlformats-officedocument.presentationml.notesSlide+xml" PartName="/ppt/notesSlides/notesSlide294.xml"/>
  <Override ContentType="application/vnd.openxmlformats-officedocument.presentationml.notesSlide+xml" PartName="/ppt/notesSlides/notesSlide149.xml"/>
  <Override ContentType="application/vnd.openxmlformats-officedocument.presentationml.notesSlide+xml" PartName="/ppt/notesSlides/notesSlide252.xml"/>
  <Override ContentType="application/vnd.openxmlformats-officedocument.presentationml.notesSlide+xml" PartName="/ppt/notesSlides/notesSlide62.xml"/>
  <Override ContentType="application/vnd.openxmlformats-officedocument.presentationml.notesSlide+xml" PartName="/ppt/notesSlides/notesSlide341.xml"/>
  <Override ContentType="application/vnd.openxmlformats-officedocument.presentationml.notesSlide+xml" PartName="/ppt/notesSlides/notesSlide367.xml"/>
  <Override ContentType="application/vnd.openxmlformats-officedocument.presentationml.notesSlide+xml" PartName="/ppt/notesSlides/notesSlide139.xml"/>
  <Override ContentType="application/vnd.openxmlformats-officedocument.presentationml.notesSlide+xml" PartName="/ppt/notesSlides/notesSlide278.xml"/>
  <Override ContentType="application/vnd.openxmlformats-officedocument.presentationml.notesSlide+xml" PartName="/ppt/notesSlides/notesSlide414.xml"/>
  <Override ContentType="application/vnd.openxmlformats-officedocument.presentationml.notesSlide+xml" PartName="/ppt/notesSlides/notesSlide228.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245.xml"/>
  <Override ContentType="application/vnd.openxmlformats-officedocument.presentationml.notesSlide+xml" PartName="/ppt/notesSlides/notesSlide72.xml"/>
  <Override ContentType="application/vnd.openxmlformats-officedocument.presentationml.notesSlide+xml" PartName="/ppt/notesSlides/notesSlide431.xml"/>
  <Override ContentType="application/vnd.openxmlformats-officedocument.presentationml.notesSlide+xml" PartName="/ppt/notesSlides/notesSlide190.xml"/>
  <Override ContentType="application/vnd.openxmlformats-officedocument.presentationml.notesSlide+xml" PartName="/ppt/notesSlides/notesSlide262.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335.xml"/>
  <Override ContentType="application/vnd.openxmlformats-officedocument.presentationml.notesSlide+xml" PartName="/ppt/notesSlides/notesSlide318.xml"/>
  <Override ContentType="application/vnd.openxmlformats-officedocument.presentationml.notesSlide+xml" PartName="/ppt/notesSlides/notesSlide284.xml"/>
  <Override ContentType="application/vnd.openxmlformats-officedocument.presentationml.notesSlide+xml" PartName="/ppt/notesSlides/notesSlide352.xml"/>
  <Override ContentType="application/vnd.openxmlformats-officedocument.presentationml.notesSlide+xml" PartName="/ppt/notesSlides/notesSlide267.xml"/>
  <Override ContentType="application/vnd.openxmlformats-officedocument.presentationml.notesSlide+xml" PartName="/ppt/notesSlides/notesSlide429.xml"/>
  <Override ContentType="application/vnd.openxmlformats-officedocument.presentationml.notesSlide+xml" PartName="/ppt/notesSlides/notesSlide49.xml"/>
  <Override ContentType="application/vnd.openxmlformats-officedocument.presentationml.notesSlide+xml" PartName="/ppt/notesSlides/notesSlide207.xml"/>
  <Override ContentType="application/vnd.openxmlformats-officedocument.presentationml.notesSlide+xml" PartName="/ppt/notesSlides/notesSlide299.xml"/>
  <Override ContentType="application/vnd.openxmlformats-officedocument.presentationml.notesSlide+xml" PartName="/ppt/notesSlides/notesSlide102.xml"/>
  <Override ContentType="application/vnd.openxmlformats-officedocument.presentationml.notesSlide+xml" PartName="/ppt/notesSlides/notesSlide446.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88.xml"/>
  <Override ContentType="application/vnd.openxmlformats-officedocument.presentationml.notesSlide+xml" PartName="/ppt/notesSlides/notesSlide291.xml"/>
  <Override ContentType="application/vnd.openxmlformats-officedocument.presentationml.notesSlide+xml" PartName="/ppt/notesSlides/notesSlide50.xml"/>
  <Override ContentType="application/vnd.openxmlformats-officedocument.presentationml.notesSlide+xml" PartName="/ppt/notesSlides/notesSlide239.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409.xml"/>
  <Override ContentType="application/vnd.openxmlformats-officedocument.presentationml.notesSlide+xml" PartName="/ppt/notesSlides/notesSlide34.xml"/>
  <Override ContentType="application/vnd.openxmlformats-officedocument.presentationml.notesSlide+xml" PartName="/ppt/notesSlides/notesSlide417.xml"/>
  <Override ContentType="application/vnd.openxmlformats-officedocument.presentationml.notesSlide+xml" PartName="/ppt/notesSlides/notesSlide77.xml"/>
  <Override ContentType="application/vnd.openxmlformats-officedocument.presentationml.notesSlide+xml" PartName="/ppt/notesSlides/notesSlide372.xml"/>
  <Override ContentType="application/vnd.openxmlformats-officedocument.presentationml.notesSlide+xml" PartName="/ppt/notesSlides/notesSlide263.xml"/>
  <Override ContentType="application/vnd.openxmlformats-officedocument.presentationml.notesSlide+xml" PartName="/ppt/notesSlides/notesSlide437.xml"/>
  <Override ContentType="application/vnd.openxmlformats-officedocument.presentationml.notesSlide+xml" PartName="/ppt/notesSlides/notesSlide259.xml"/>
  <Override ContentType="application/vnd.openxmlformats-officedocument.presentationml.notesSlide+xml" PartName="/ppt/notesSlides/notesSlide166.xml"/>
  <Override ContentType="application/vnd.openxmlformats-officedocument.presentationml.notesSlide+xml" PartName="/ppt/notesSlides/notesSlide220.xml"/>
  <Override ContentType="application/vnd.openxmlformats-officedocument.presentationml.notesSlide+xml" PartName="/ppt/notesSlides/notesSlide178.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301.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344.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387.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421.xml"/>
  <Override ContentType="application/vnd.openxmlformats-officedocument.presentationml.notesSlide+xml" PartName="/ppt/notesSlides/notesSlide430.xml"/>
  <Override ContentType="application/vnd.openxmlformats-officedocument.presentationml.notesSlide+xml" PartName="/ppt/notesSlides/notesSlide287.xml"/>
  <Override ContentType="application/vnd.openxmlformats-officedocument.presentationml.notesSlide+xml" PartName="/ppt/notesSlides/notesSlide392.xml"/>
  <Override ContentType="application/vnd.openxmlformats-officedocument.presentationml.notesSlide+xml" PartName="/ppt/notesSlides/notesSlide120.xml"/>
  <Override ContentType="application/vnd.openxmlformats-officedocument.presentationml.notesSlide+xml" PartName="/ppt/notesSlides/notesSlide308.xml"/>
  <Override ContentType="application/vnd.openxmlformats-officedocument.presentationml.notesSlide+xml" PartName="/ppt/notesSlides/notesSlide279.xml"/>
  <Override ContentType="application/vnd.openxmlformats-officedocument.presentationml.notesSlide+xml" PartName="/ppt/notesSlides/notesSlide236.xml"/>
  <Override ContentType="application/vnd.openxmlformats-officedocument.presentationml.notesSlide+xml" PartName="/ppt/notesSlides/notesSlide244.xml"/>
  <Override ContentType="application/vnd.openxmlformats-officedocument.presentationml.notesSlide+xml" PartName="/ppt/notesSlides/notesSlide201.xml"/>
  <Override ContentType="application/vnd.openxmlformats-officedocument.presentationml.notesSlide+xml" PartName="/ppt/notesSlides/notesSlide402.xml"/>
  <Override ContentType="application/vnd.openxmlformats-officedocument.presentationml.notesSlide+xml" PartName="/ppt/notesSlides/notesSlide445.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321.xml"/>
  <Override ContentType="application/vnd.openxmlformats-officedocument.presentationml.notesSlide+xml" PartName="/ppt/notesSlides/notesSlide364.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317.xml"/>
  <Override ContentType="application/vnd.openxmlformats-officedocument.presentationml.notesSlide+xml" PartName="/ppt/notesSlides/notesSlide336.xml"/>
  <Override ContentType="application/vnd.openxmlformats-officedocument.presentationml.notesSlide+xml" PartName="/ppt/notesSlides/notesSlide272.xml"/>
  <Override ContentType="application/vnd.openxmlformats-officedocument.presentationml.notesSlide+xml" PartName="/ppt/notesSlides/notesSlide379.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371.xml"/>
  <Override ContentType="application/vnd.openxmlformats-officedocument.presentationml.notesSlide+xml" PartName="/ppt/notesSlides/notesSlide215.xml"/>
  <Override ContentType="application/vnd.openxmlformats-officedocument.presentationml.notesSlide+xml" PartName="/ppt/notesSlides/notesSlide401.xml"/>
  <Override ContentType="application/vnd.openxmlformats-officedocument.presentationml.notesSlide+xml" PartName="/ppt/notesSlides/notesSlide444.xml"/>
  <Override ContentType="application/vnd.openxmlformats-officedocument.presentationml.notesSlide+xml" PartName="/ppt/notesSlides/notesSlide258.xml"/>
  <Override ContentType="application/vnd.openxmlformats-officedocument.presentationml.notesSlide+xml" PartName="/ppt/notesSlides/notesSlide292.xml"/>
  <Override ContentType="application/vnd.openxmlformats-officedocument.presentationml.notesSlide+xml" PartName="/ppt/notesSlides/notesSlide337.xml"/>
  <Override ContentType="application/vnd.openxmlformats-officedocument.presentationml.notesSlide+xml" PartName="/ppt/notesSlides/notesSlide108.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343.xml"/>
  <Override ContentType="application/vnd.openxmlformats-officedocument.presentationml.notesSlide+xml" PartName="/ppt/notesSlides/notesSlide300.xml"/>
  <Override ContentType="application/vnd.openxmlformats-officedocument.presentationml.notesSlide+xml" PartName="/ppt/notesSlides/notesSlide165.xml"/>
  <Override ContentType="application/vnd.openxmlformats-officedocument.presentationml.notesSlide+xml" PartName="/ppt/notesSlides/notesSlide386.xml"/>
  <Override ContentType="application/vnd.openxmlformats-officedocument.presentationml.notesSlide+xml" PartName="/ppt/notesSlides/notesSlide122.xml"/>
  <Override ContentType="application/vnd.openxmlformats-officedocument.presentationml.notesSlide+xml" PartName="/ppt/notesSlides/notesSlide264.xml"/>
  <Override ContentType="application/vnd.openxmlformats-officedocument.presentationml.notesSlide+xml" PartName="/ppt/notesSlides/notesSlide170.xml"/>
  <Override ContentType="application/vnd.openxmlformats-officedocument.presentationml.notesSlide+xml" PartName="/ppt/notesSlides/notesSlide221.xml"/>
  <Override ContentType="application/vnd.openxmlformats-officedocument.presentationml.notesSlide+xml" PartName="/ppt/notesSlides/notesSlide58.xml"/>
  <Override ContentType="application/vnd.openxmlformats-officedocument.presentationml.notesSlide+xml" PartName="/ppt/notesSlides/notesSlide136.xml"/>
  <Override ContentType="application/vnd.openxmlformats-officedocument.presentationml.notesSlide+xml" PartName="/ppt/notesSlides/notesSlide309.xml"/>
  <Override ContentType="application/vnd.openxmlformats-officedocument.presentationml.notesSlide+xml" PartName="/ppt/notesSlides/notesSlide359.xml"/>
  <Override ContentType="application/vnd.openxmlformats-officedocument.presentationml.notesSlide+xml" PartName="/ppt/notesSlides/notesSlide316.xml"/>
  <Override ContentType="application/vnd.openxmlformats-officedocument.presentationml.notesSlide+xml" PartName="/ppt/notesSlides/notesSlide70.xml"/>
  <Override ContentType="application/vnd.openxmlformats-officedocument.presentationml.notesSlide+xml" PartName="/ppt/notesSlides/notesSlide243.xml"/>
  <Override ContentType="application/vnd.openxmlformats-officedocument.presentationml.notesSlide+xml" PartName="/ppt/notesSlides/notesSlide200.xml"/>
  <Override ContentType="application/vnd.openxmlformats-officedocument.presentationml.notesSlide+xml" PartName="/ppt/notesSlides/notesSlide438.xml"/>
  <Override ContentType="application/vnd.openxmlformats-officedocument.presentationml.notesSlide+xml" PartName="/ppt/notesSlides/notesSlide350.xml"/>
  <Override ContentType="application/vnd.openxmlformats-officedocument.presentationml.notesSlide+xml" PartName="/ppt/notesSlides/notesSlide393.xml"/>
  <Override ContentType="application/vnd.openxmlformats-officedocument.presentationml.notesSlide+xml" PartName="/ppt/notesSlides/notesSlide209.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422.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71.xml"/>
  <Override ContentType="application/vnd.openxmlformats-officedocument.presentationml.notesSlide+xml" PartName="/ppt/notesSlides/notesSlide365.xml"/>
  <Override ContentType="application/vnd.openxmlformats-officedocument.presentationml.notesSlide+xml" PartName="/ppt/notesSlides/notesSlide416.xml"/>
  <Override ContentType="application/vnd.openxmlformats-officedocument.presentationml.notesSlide+xml" PartName="/ppt/notesSlides/notesSlide237.xml"/>
  <Override ContentType="application/vnd.openxmlformats-officedocument.presentationml.notesSlide+xml" PartName="/ppt/notesSlides/notesSlide79.xml"/>
  <Override ContentType="application/vnd.openxmlformats-officedocument.presentationml.notesSlide+xml" PartName="/ppt/notesSlides/notesSlide450.xml"/>
  <Override ContentType="application/vnd.openxmlformats-officedocument.presentationml.notesSlide+xml" PartName="/ppt/notesSlides/notesSlide36.xml"/>
  <Override ContentType="application/vnd.openxmlformats-officedocument.presentationml.notesSlide+xml" PartName="/ppt/notesSlides/notesSlide192.xml"/>
  <Override ContentType="application/vnd.openxmlformats-officedocument.presentationml.notesSlide+xml" PartName="/ppt/notesSlides/notesSlide286.xml"/>
  <Override ContentType="application/vnd.openxmlformats-officedocument.presentationml.notesSlide+xml" PartName="/ppt/notesSlides/notesSlide115.xml"/>
  <Override ContentType="application/vnd.openxmlformats-officedocument.presentationml.notesSlide+xml" PartName="/ppt/notesSlides/notesSlide158.xml"/>
  <Override ContentType="application/vnd.openxmlformats-officedocument.presentationml.notesSlide+xml" PartName="/ppt/notesSlides/notesSlide322.xml"/>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354.xml"/>
  <Override ContentType="application/vnd.openxmlformats-officedocument.presentationml.notesSlide+xml" PartName="/ppt/notesSlides/notesSlide257.xml"/>
  <Override ContentType="application/vnd.openxmlformats-officedocument.presentationml.notesSlide+xml" PartName="/ppt/notesSlides/notesSlide265.xml"/>
  <Override ContentType="application/vnd.openxmlformats-officedocument.presentationml.notesSlide+xml" PartName="/ppt/notesSlides/notesSlide443.xml"/>
  <Override ContentType="application/vnd.openxmlformats-officedocument.presentationml.notesSlide+xml" PartName="/ppt/notesSlides/notesSlide59.xml"/>
  <Override ContentType="application/vnd.openxmlformats-officedocument.presentationml.notesSlide+xml" PartName="/ppt/notesSlides/notesSlide249.xml"/>
  <Override ContentType="application/vnd.openxmlformats-officedocument.presentationml.notesSlide+xml" PartName="/ppt/notesSlides/notesSlide273.xml"/>
  <Override ContentType="application/vnd.openxmlformats-officedocument.presentationml.notesSlide+xml" PartName="/ppt/notesSlides/notesSlide338.xml"/>
  <Override ContentType="application/vnd.openxmlformats-officedocument.presentationml.notesSlide+xml" PartName="/ppt/notesSlides/notesSlide362.xml"/>
  <Override ContentType="application/vnd.openxmlformats-officedocument.presentationml.notesSlide+xml" PartName="/ppt/notesSlides/notesSlide91.xml"/>
  <Override ContentType="application/vnd.openxmlformats-officedocument.presentationml.notesSlide+xml" PartName="/ppt/notesSlides/notesSlide176.xml"/>
  <Override ContentType="application/vnd.openxmlformats-officedocument.presentationml.notesSlide+xml" PartName="/ppt/notesSlides/notesSlide451.xml"/>
  <Override ContentType="application/vnd.openxmlformats-officedocument.presentationml.notesSlide+xml" PartName="/ppt/notesSlides/notesSlide427.xml"/>
  <Override ContentType="application/vnd.openxmlformats-officedocument.presentationml.notesSlide+xml" PartName="/ppt/notesSlides/notesSlide435.xml"/>
  <Override ContentType="application/vnd.openxmlformats-officedocument.presentationml.notesSlide+xml" PartName="/ppt/notesSlides/notesSlide346.xml"/>
  <Override ContentType="application/vnd.openxmlformats-officedocument.presentationml.notesSlide+xml" PartName="/ppt/notesSlides/notesSlide369.xml"/>
  <Override ContentType="application/vnd.openxmlformats-officedocument.presentationml.notesSlide+xml" PartName="/ppt/notesSlides/notesSlide250.xml"/>
  <Override ContentType="application/vnd.openxmlformats-officedocument.presentationml.notesSlide+xml" PartName="/ppt/notesSlides/notesSlide105.xml"/>
  <Override ContentType="application/vnd.openxmlformats-officedocument.presentationml.notesSlide+xml" PartName="/ppt/notesSlides/notesSlide202.xml"/>
  <Override ContentType="application/vnd.openxmlformats-officedocument.presentationml.notesSlide+xml" PartName="/ppt/notesSlides/notesSlide137.xml"/>
  <Override ContentType="application/vnd.openxmlformats-officedocument.presentationml.notesSlide+xml" PartName="/ppt/notesSlides/notesSlide419.xml"/>
  <Override ContentType="application/vnd.openxmlformats-officedocument.presentationml.notesSlide+xml" PartName="/ppt/notesSlides/notesSlide44.xml"/>
  <Override ContentType="application/vnd.openxmlformats-officedocument.presentationml.notesSlide+xml" PartName="/ppt/notesSlides/notesSlide234.xml"/>
  <Override ContentType="application/vnd.openxmlformats-officedocument.presentationml.notesSlide+xml" PartName="/ppt/notesSlides/notesSlide153.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281.xml"/>
  <Override ContentType="application/vnd.openxmlformats-officedocument.presentationml.notesSlide+xml" PartName="/ppt/notesSlides/notesSlide331.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377.xml"/>
  <Override ContentType="application/vnd.openxmlformats-officedocument.presentationml.notesSlide+xml" PartName="/ppt/notesSlides/notesSlide315.xml"/>
  <Override ContentType="application/vnd.openxmlformats-officedocument.presentationml.notesSlide+xml" PartName="/ppt/notesSlides/notesSlide129.xml"/>
  <Override ContentType="application/vnd.openxmlformats-officedocument.presentationml.notesSlide+xml" PartName="/ppt/notesSlides/notesSlide404.xml"/>
  <Override ContentType="application/vnd.openxmlformats-officedocument.presentationml.notesSlide+xml" PartName="/ppt/notesSlides/notesSlide394.xml"/>
  <Override ContentType="application/vnd.openxmlformats-officedocument.presentationml.notesSlide+xml" PartName="/ppt/notesSlides/notesSlide60.xml"/>
  <Override ContentType="application/vnd.openxmlformats-officedocument.presentationml.notesSlide+xml" PartName="/ppt/notesSlides/notesSlide296.xml"/>
  <Override ContentType="application/vnd.openxmlformats-officedocument.presentationml.notesSlide+xml" PartName="/ppt/notesSlides/notesSlide385.xml"/>
  <Override ContentType="application/vnd.openxmlformats-officedocument.presentationml.notesSlide+xml" PartName="/ppt/notesSlides/notesSlide144.xml"/>
  <Override ContentType="application/vnd.openxmlformats-officedocument.presentationml.notesSlide+xml" PartName="/ppt/notesSlides/notesSlide114.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306.xml"/>
  <Override ContentType="application/vnd.openxmlformats-officedocument.presentationml.notesSlide+xml" PartName="/ppt/notesSlides/notesSlide5.xml"/>
  <Override ContentType="application/vnd.openxmlformats-officedocument.presentationml.notesSlide+xml" PartName="/ppt/notesSlides/notesSlide323.xml"/>
  <Override ContentType="application/vnd.openxmlformats-officedocument.presentationml.notesSlide+xml" PartName="/ppt/notesSlides/notesSlide370.xml"/>
  <Override ContentType="application/vnd.openxmlformats-officedocument.presentationml.notesSlide+xml" PartName="/ppt/notesSlides/notesSlide225.xml"/>
  <Override ContentType="application/vnd.openxmlformats-officedocument.presentationml.notesSlide+xml" PartName="/ppt/notesSlides/notesSlide242.xml"/>
  <Override ContentType="application/vnd.openxmlformats-officedocument.presentationml.notesSlide+xml" PartName="/ppt/notesSlides/notesSlide329.xml"/>
  <Override ContentType="application/vnd.openxmlformats-officedocument.presentationml.notesSlide+xml" PartName="/ppt/notesSlides/notesSlide290.xml"/>
  <Override ContentType="application/vnd.openxmlformats-officedocument.presentationml.notesSlide+xml" PartName="/ppt/notesSlides/notesSlide418.xml"/>
  <Override ContentType="application/vnd.openxmlformats-officedocument.presentationml.notesSlide+xml" PartName="/ppt/notesSlides/notesSlide274.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45.xml"/>
  <Override ContentType="application/vnd.openxmlformats-officedocument.presentationml.notesSlide+xml" PartName="/ppt/notesSlides/notesSlide442.xml"/>
  <Override ContentType="application/vnd.openxmlformats-officedocument.presentationml.notesSlide+xml" PartName="/ppt/notesSlides/notesSlide256.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363.xml"/>
  <Override ContentType="application/vnd.openxmlformats-officedocument.presentationml.notesSlide+xml" PartName="/ppt/notesSlides/notesSlide51.xml"/>
  <Override ContentType="application/vnd.openxmlformats-officedocument.presentationml.notesSlide+xml" PartName="/ppt/notesSlides/notesSlide266.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452.xml"/>
  <Override ContentType="application/vnd.openxmlformats-officedocument.presentationml.notesSlide+xml" PartName="/ppt/notesSlides/notesSlide203.xml"/>
  <Override ContentType="application/vnd.openxmlformats-officedocument.presentationml.notesSlide+xml" PartName="/ppt/notesSlides/notesSlide330.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152.xml"/>
  <Override ContentType="application/vnd.openxmlformats-officedocument.presentationml.notesSlide+xml" PartName="/ppt/notesSlides/notesSlide289.xml"/>
  <Override ContentType="application/vnd.openxmlformats-officedocument.presentationml.notesSlide+xml" PartName="/ppt/notesSlides/notesSlide280.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436.xml"/>
  <Override ContentType="application/vnd.openxmlformats-officedocument.presentationml.notesSlide+xml" PartName="/ppt/notesSlides/notesSlide167.xml"/>
  <Override ContentType="application/vnd.openxmlformats-officedocument.presentationml.notesSlide+xml" PartName="/ppt/notesSlides/notesSlide314.xml"/>
  <Override ContentType="application/vnd.openxmlformats-officedocument.presentationml.notesSlide+xml" PartName="/ppt/notesSlides/notesSlide27.xml"/>
  <Override ContentType="application/vnd.openxmlformats-officedocument.presentationml.notesSlide+xml" PartName="/ppt/notesSlides/notesSlide339.xml"/>
  <Override ContentType="application/vnd.openxmlformats-officedocument.presentationml.notesSlide+xml" PartName="/ppt/notesSlides/notesSlide251.xml"/>
  <Override ContentType="application/vnd.openxmlformats-officedocument.presentationml.notesSlide+xml" PartName="/ppt/notesSlides/notesSlide295.xml"/>
  <Override ContentType="application/vnd.openxmlformats-officedocument.presentationml.notesSlide+xml" PartName="/ppt/notesSlides/notesSlide384.xml"/>
  <Override ContentType="application/vnd.openxmlformats-officedocument.presentationml.notesSlide+xml" PartName="/ppt/notesSlides/notesSlide324.xml"/>
  <Override ContentType="application/vnd.openxmlformats-officedocument.presentationml.notesSlide+xml" PartName="/ppt/notesSlides/notesSlide235.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98.xml"/>
  <Override ContentType="application/vnd.openxmlformats-officedocument.presentationml.notesSlide+xml" PartName="/ppt/notesSlides/notesSlide288.xml"/>
  <Override ContentType="application/vnd.openxmlformats-officedocument.presentationml.notesSlide+xml" PartName="/ppt/notesSlides/notesSlide218.xml"/>
  <Override ContentType="application/vnd.openxmlformats-officedocument.presentationml.notesSlide+xml" PartName="/ppt/notesSlides/notesSlide130.xml"/>
  <Override ContentType="application/vnd.openxmlformats-officedocument.presentationml.notesSlide+xml" PartName="/ppt/notesSlides/notesSlide307.xml"/>
  <Override ContentType="application/vnd.openxmlformats-officedocument.presentationml.notesSlide+xml" PartName="/ppt/notesSlides/notesSlide378.xml"/>
  <Override ContentType="application/vnd.openxmlformats-officedocument.presentationml.notesSlide+xml" PartName="/ppt/notesSlides/notesSlide395.xml"/>
  <Override ContentType="application/vnd.openxmlformats-officedocument.presentationml.notesSlide+xml" PartName="/ppt/notesSlides/notesSlide128.xml"/>
  <Override ContentType="application/vnd.openxmlformats-officedocument.presentationml.notesSlide+xml" PartName="/ppt/notesSlides/notesSlide224.xml"/>
  <Override ContentType="application/vnd.openxmlformats-officedocument.presentationml.notesSlide+xml" PartName="/ppt/notesSlides/notesSlide403.xml"/>
  <Override ContentType="application/vnd.openxmlformats-officedocument.presentationml.notesSlide+xml" PartName="/ppt/notesSlides/notesSlide241.xml"/>
  <Override ContentType="application/vnd.openxmlformats-officedocument.presentationml.notesSlide+xml" PartName="/ppt/notesSlides/notesSlide162.xml"/>
  <Override ContentType="application/vnd.openxmlformats-officedocument.presentationml.notesSlide+xml" PartName="/ppt/notesSlides/notesSlide420.xml"/>
  <Override ContentType="application/vnd.openxmlformats-officedocument.presentationml.notesSlide+xml" PartName="/ppt/notesSlides/notesSlide145.xml"/>
  <Override ContentType="application/vnd.openxmlformats-officedocument.presentationml.notesSlide+xml" PartName="/ppt/notesSlides/notesSlide83.xml"/>
  <Override ContentType="application/vnd.openxmlformats-officedocument.presentationml.notesSlide+xml" PartName="/ppt/notesSlides/notesSlide66.xml"/>
  <Override ContentType="application/vnd.openxmlformats-officedocument.presentationml.notesSlide+xml" PartName="/ppt/notesSlides/notesSlide3.xml"/>
  <Override ContentType="application/vnd.openxmlformats-officedocument.presentationml.notesSlide+xml" PartName="/ppt/notesSlides/notesSlide240.xml"/>
  <Override ContentType="application/vnd.openxmlformats-officedocument.presentationml.notesSlide+xml" PartName="/ppt/notesSlides/notesSlide425.xml"/>
  <Override ContentType="application/vnd.openxmlformats-officedocument.presentationml.notesSlide+xml" PartName="/ppt/notesSlides/notesSlide283.xml"/>
  <Override ContentType="application/vnd.openxmlformats-officedocument.presentationml.notesSlide+xml" PartName="/ppt/notesSlides/notesSlide232.xml"/>
  <Override ContentType="application/vnd.openxmlformats-officedocument.presentationml.notesSlide+xml" PartName="/ppt/notesSlides/notesSlide275.xml"/>
  <Override ContentType="application/vnd.openxmlformats-officedocument.presentationml.notesSlide+xml" PartName="/ppt/notesSlides/notesSlide380.xml"/>
  <Override ContentType="application/vnd.openxmlformats-officedocument.presentationml.notesSlide+xml" PartName="/ppt/notesSlides/notesSlide328.xml"/>
  <Override ContentType="application/vnd.openxmlformats-officedocument.presentationml.notesSlide+xml" PartName="/ppt/notesSlides/notesSlide360.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313.xml"/>
  <Override ContentType="application/vnd.openxmlformats-officedocument.presentationml.notesSlide+xml" PartName="/ppt/notesSlides/notesSlide453.xml"/>
  <Override ContentType="application/vnd.openxmlformats-officedocument.presentationml.notesSlide+xml" PartName="/ppt/notesSlides/notesSlide399.xml"/>
  <Override ContentType="application/vnd.openxmlformats-officedocument.presentationml.notesSlide+xml" PartName="/ppt/notesSlides/notesSlide410.xml"/>
  <Override ContentType="application/vnd.openxmlformats-officedocument.presentationml.notesSlide+xml" PartName="/ppt/notesSlides/notesSlide69.xml"/>
  <Override ContentType="application/vnd.openxmlformats-officedocument.presentationml.notesSlide+xml" PartName="/ppt/notesSlides/notesSlide356.xml"/>
  <Override ContentType="application/vnd.openxmlformats-officedocument.presentationml.notesSlide+xml" PartName="/ppt/notesSlides/notesSlide26.xml"/>
  <Override ContentType="application/vnd.openxmlformats-officedocument.presentationml.notesSlide+xml" PartName="/ppt/notesSlides/notesSlide204.xml"/>
  <Override ContentType="application/vnd.openxmlformats-officedocument.presentationml.notesSlide+xml" PartName="/ppt/notesSlides/notesSlide247.xml"/>
  <Override ContentType="application/vnd.openxmlformats-officedocument.presentationml.notesSlide+xml" PartName="/ppt/notesSlides/notesSlide441.xml"/>
  <Override ContentType="application/vnd.openxmlformats-officedocument.presentationml.notesSlide+xml" PartName="/ppt/notesSlides/notesSlide227.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456.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375.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219.xml"/>
  <Override ContentType="application/vnd.openxmlformats-officedocument.presentationml.notesSlide+xml" PartName="/ppt/notesSlides/notesSlide11.xml"/>
  <Override ContentType="application/vnd.openxmlformats-officedocument.presentationml.notesSlide+xml" PartName="/ppt/notesSlides/notesSlide332.xml"/>
  <Override ContentType="application/vnd.openxmlformats-officedocument.presentationml.notesSlide+xml" PartName="/ppt/notesSlides/notesSlide325.xml"/>
  <Override ContentType="application/vnd.openxmlformats-officedocument.presentationml.notesSlide+xml" PartName="/ppt/notesSlides/notesSlide368.xml"/>
  <Override ContentType="application/vnd.openxmlformats-officedocument.presentationml.notesSlide+xml" PartName="/ppt/notesSlides/notesSlide413.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74.xml"/>
  <Override ContentType="application/vnd.openxmlformats-officedocument.presentationml.notesSlide+xml" PartName="/ppt/notesSlides/notesSlide347.xml"/>
  <Override ContentType="application/vnd.openxmlformats-officedocument.presentationml.notesSlide+xml" PartName="/ppt/notesSlides/notesSlide304.xml"/>
  <Override ContentType="application/vnd.openxmlformats-officedocument.presentationml.notesSlide+xml" PartName="/ppt/notesSlides/notesSlide396.xml"/>
  <Override ContentType="application/vnd.openxmlformats-officedocument.presentationml.notesSlide+xml" PartName="/ppt/notesSlides/notesSlide310.xml"/>
  <Override ContentType="application/vnd.openxmlformats-officedocument.presentationml.notesSlide+xml" PartName="/ppt/notesSlides/notesSlide340.xml"/>
  <Override ContentType="application/vnd.openxmlformats-officedocument.presentationml.notesSlide+xml" PartName="/ppt/notesSlides/notesSlide353.xml"/>
  <Override ContentType="application/vnd.openxmlformats-officedocument.presentationml.notesSlide+xml" PartName="/ppt/notesSlides/notesSlide255.xml"/>
  <Override ContentType="application/vnd.openxmlformats-officedocument.presentationml.notesSlide+xml" PartName="/ppt/notesSlides/notesSlide428.xml"/>
  <Override ContentType="application/vnd.openxmlformats-officedocument.presentationml.notesSlide+xml" PartName="/ppt/notesSlides/notesSlide212.xml"/>
  <Override ContentType="application/vnd.openxmlformats-officedocument.presentationml.notesSlide+xml" PartName="/ppt/notesSlides/notesSlide298.xml"/>
  <Override ContentType="application/vnd.openxmlformats-officedocument.presentationml.notesSlide+xml" PartName="/ppt/notesSlides/notesSlide383.xml"/>
  <Override ContentType="application/vnd.openxmlformats-officedocument.presentationml.notesSlide+xml" PartName="/ppt/notesSlides/notesSlide282.xml"/>
  <Override ContentType="application/vnd.openxmlformats-officedocument.presentationml.notesSlide+xml" PartName="/ppt/notesSlides/notesSlide248.xml"/>
  <Override ContentType="application/vnd.openxmlformats-officedocument.presentationml.notesSlide+xml" PartName="/ppt/notesSlides/notesSlide43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355.xml"/>
  <Override ContentType="application/vnd.openxmlformats-officedocument.presentationml.notesSlide+xml" PartName="/ppt/notesSlides/notesSlide312.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381.xml"/>
  <Override ContentType="application/vnd.openxmlformats-officedocument.presentationml.notesSlide+xml" PartName="/ppt/notesSlides/notesSlide398.xml"/>
  <Override ContentType="application/vnd.openxmlformats-officedocument.presentationml.notesSlide+xml" PartName="/ppt/notesSlides/notesSlide426.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276.xml"/>
  <Override ContentType="application/vnd.openxmlformats-officedocument.presentationml.notesSlide+xml" PartName="/ppt/notesSlides/notesSlide233.xml"/>
  <Override ContentType="application/vnd.openxmlformats-officedocument.presentationml.notesSlide+xml" PartName="/ppt/notesSlides/notesSlide327.xml"/>
  <Override ContentType="application/vnd.openxmlformats-officedocument.presentationml.notesSlide+xml" PartName="/ppt/notesSlides/notesSlide440.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449.xml"/>
  <Override ContentType="application/vnd.openxmlformats-officedocument.presentationml.notesSlide+xml" PartName="/ppt/notesSlides/notesSlide361.xml"/>
  <Override ContentType="application/vnd.openxmlformats-officedocument.presentationml.notesSlide+xml" PartName="/ppt/notesSlides/notesSlide74.xml"/>
  <Override ContentType="application/vnd.openxmlformats-officedocument.presentationml.notesSlide+xml" PartName="/ppt/notesSlides/notesSlide197.xml"/>
  <Override ContentType="application/vnd.openxmlformats-officedocument.presentationml.notesSlide+xml" PartName="/ppt/notesSlides/notesSlide406.xml"/>
  <Override ContentType="application/vnd.openxmlformats-officedocument.presentationml.notesSlide+xml" PartName="/ppt/notesSlides/notesSlide154.xml"/>
  <Override ContentType="application/vnd.openxmlformats-officedocument.presentationml.notesSlide+xml" PartName="/ppt/notesSlides/notesSlide2.xml"/>
  <Override ContentType="application/vnd.openxmlformats-officedocument.presentationml.notesSlide+xml" PartName="/ppt/notesSlides/notesSlide454.xml"/>
  <Override ContentType="application/vnd.openxmlformats-officedocument.presentationml.notesSlide+xml" PartName="/ppt/notesSlides/notesSlide411.xml"/>
  <Override ContentType="application/vnd.openxmlformats-officedocument.presentationml.notesSlide+xml" PartName="/ppt/notesSlides/notesSlide260.xml"/>
  <Override ContentType="application/vnd.openxmlformats-officedocument.presentationml.notesSlide+xml" PartName="/ppt/notesSlides/notesSlide448.xml"/>
  <Override ContentType="application/vnd.openxmlformats-officedocument.presentationml.notesSlide+xml" PartName="/ppt/notesSlides/notesSlide405.xml"/>
  <Override ContentType="application/vnd.openxmlformats-officedocument.presentationml.notesSlide+xml" PartName="/ppt/notesSlides/notesSlide111.xml"/>
  <Override ContentType="application/vnd.openxmlformats-officedocument.presentationml.notesSlide+xml" PartName="/ppt/notesSlides/notesSlide226.xml"/>
  <Override ContentType="application/vnd.openxmlformats-officedocument.presentationml.notesSlide+xml" PartName="/ppt/notesSlides/notesSlide269.xml"/>
  <Override ContentType="application/vnd.openxmlformats-officedocument.presentationml.notesSlide+xml" PartName="/ppt/notesSlides/notesSlide412.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376.xml"/>
  <Override ContentType="application/vnd.openxmlformats-officedocument.presentationml.notesSlide+xml" PartName="/ppt/notesSlides/notesSlide333.xml"/>
  <Override ContentType="application/vnd.openxmlformats-officedocument.presentationml.notesSlide+xml" PartName="/ppt/notesSlides/notesSlide305.xml"/>
  <Override ContentType="application/vnd.openxmlformats-officedocument.presentationml.notesSlide+xml" PartName="/ppt/notesSlides/notesSlide297.xml"/>
  <Override ContentType="application/vnd.openxmlformats-officedocument.presentationml.notesSlide+xml" PartName="/ppt/notesSlides/notesSlide382.xml"/>
  <Override ContentType="application/vnd.openxmlformats-officedocument.presentationml.notesSlide+xml" PartName="/ppt/notesSlides/notesSlide211.xml"/>
  <Override ContentType="application/vnd.openxmlformats-officedocument.presentationml.notesSlide+xml" PartName="/ppt/notesSlides/notesSlide254.xml"/>
  <Override ContentType="application/vnd.openxmlformats-officedocument.presentationml.notesSlide+xml" PartName="/ppt/notesSlides/notesSlide132.xml"/>
  <Override ContentType="application/vnd.openxmlformats-officedocument.presentationml.notesSlide+xml" PartName="/ppt/notesSlides/notesSlide433.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175.xml"/>
  <Override ContentType="application/vnd.openxmlformats-officedocument.presentationml.notesSlide+xml" PartName="/ppt/notesSlides/notesSlide348.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64.xml"/>
  <Override ContentType="application/vnd.openxmlformats-officedocument.presentationml.slide+xml" PartName="/ppt/slides/slide253.xml"/>
  <Override ContentType="application/vnd.openxmlformats-officedocument.presentationml.slide+xml" PartName="/ppt/slides/slide43.xml"/>
  <Override ContentType="application/vnd.openxmlformats-officedocument.presentationml.slide+xml" PartName="/ppt/slides/slide350.xml"/>
  <Override ContentType="application/vnd.openxmlformats-officedocument.presentationml.slide+xml" PartName="/ppt/slides/slide35.xml"/>
  <Override ContentType="application/vnd.openxmlformats-officedocument.presentationml.slide+xml" PartName="/ppt/slides/slide334.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423.xml"/>
  <Override ContentType="application/vnd.openxmlformats-officedocument.presentationml.slide+xml" PartName="/ppt/slides/slide19.xml"/>
  <Override ContentType="application/vnd.openxmlformats-officedocument.presentationml.slide+xml" PartName="/ppt/slides/slide326.xml"/>
  <Override ContentType="application/vnd.openxmlformats-officedocument.presentationml.slide+xml" PartName="/ppt/slides/slide237.xml"/>
  <Override ContentType="application/vnd.openxmlformats-officedocument.presentationml.slide+xml" PartName="/ppt/slides/slide261.xml"/>
  <Override ContentType="application/vnd.openxmlformats-officedocument.presentationml.slide+xml" PartName="/ppt/slides/slide51.xml"/>
  <Override ContentType="application/vnd.openxmlformats-officedocument.presentationml.slide+xml" PartName="/ppt/slides/slide245.xml"/>
  <Override ContentType="application/vnd.openxmlformats-officedocument.presentationml.slide+xml" PartName="/ppt/slides/slide342.xml"/>
  <Override ContentType="application/vnd.openxmlformats-officedocument.presentationml.slide+xml" PartName="/ppt/slides/slide431.xml"/>
  <Override ContentType="application/vnd.openxmlformats-officedocument.presentationml.slide+xml" PartName="/ppt/slides/slide156.xml"/>
  <Override ContentType="application/vnd.openxmlformats-officedocument.presentationml.slide+xml" PartName="/ppt/slides/slide438.xml"/>
  <Override ContentType="application/vnd.openxmlformats-officedocument.presentationml.slide+xml" PartName="/ppt/slides/slide454.xml"/>
  <Override ContentType="application/vnd.openxmlformats-officedocument.presentationml.slide+xml" PartName="/ppt/slides/slide179.xml"/>
  <Override ContentType="application/vnd.openxmlformats-officedocument.presentationml.slide+xml" PartName="/ppt/slides/slide276.xml"/>
  <Override ContentType="application/vnd.openxmlformats-officedocument.presentationml.slide+xml" PartName="/ppt/slides/slide66.xml"/>
  <Override ContentType="application/vnd.openxmlformats-officedocument.presentationml.slide+xml" PartName="/ppt/slides/slide229.xml"/>
  <Override ContentType="application/vnd.openxmlformats-officedocument.presentationml.slide+xml" PartName="/ppt/slides/slide357.xml"/>
  <Override ContentType="application/vnd.openxmlformats-officedocument.presentationml.slide+xml" PartName="/ppt/slides/slide141.xml"/>
  <Override ContentType="application/vnd.openxmlformats-officedocument.presentationml.slide+xml" PartName="/ppt/slides/slide407.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400.xml"/>
  <Override ContentType="application/vnd.openxmlformats-officedocument.presentationml.slide+xml" PartName="/ppt/slides/slide214.xml"/>
  <Override ContentType="application/vnd.openxmlformats-officedocument.presentationml.slide+xml" PartName="/ppt/slides/slide206.xml"/>
  <Override ContentType="application/vnd.openxmlformats-officedocument.presentationml.slide+xml" PartName="/ppt/slides/slide381.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285.xml"/>
  <Override ContentType="application/vnd.openxmlformats-officedocument.presentationml.slide+xml" PartName="/ppt/slides/slide89.xml"/>
  <Override ContentType="application/vnd.openxmlformats-officedocument.presentationml.slide+xml" PartName="/ppt/slides/slide34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447.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415.xml"/>
  <Override ContentType="application/vnd.openxmlformats-officedocument.presentationml.slide+xml" PartName="/ppt/slides/slide74.xml"/>
  <Override ContentType="application/vnd.openxmlformats-officedocument.presentationml.slide+xml" PartName="/ppt/slides/slide268.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310.xml"/>
  <Override ContentType="application/vnd.openxmlformats-officedocument.presentationml.slide+xml" PartName="/ppt/slides/slide366.xml"/>
  <Override ContentType="application/vnd.openxmlformats-officedocument.presentationml.slide+xml" PartName="/ppt/slides/slide396.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333.xml"/>
  <Override ContentType="application/vnd.openxmlformats-officedocument.presentationml.slide+xml" PartName="/ppt/slides/slide309.xml"/>
  <Override ContentType="application/vnd.openxmlformats-officedocument.presentationml.slide+xml" PartName="/ppt/slides/slide244.xml"/>
  <Override ContentType="application/vnd.openxmlformats-officedocument.presentationml.slide+xml" PartName="/ppt/slides/slide52.xml"/>
  <Override ContentType="application/vnd.openxmlformats-officedocument.presentationml.slide+xml" PartName="/ppt/slides/slide270.xml"/>
  <Override ContentType="application/vnd.openxmlformats-officedocument.presentationml.slide+xml" PartName="/ppt/slides/slide406.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343.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254.xml"/>
  <Override ContentType="application/vnd.openxmlformats-officedocument.presentationml.slide+xml" PartName="/ppt/slides/slide440.xml"/>
  <Override ContentType="application/vnd.openxmlformats-officedocument.presentationml.slide+xml" PartName="/ppt/slides/slide147.xml"/>
  <Override ContentType="application/vnd.openxmlformats-officedocument.presentationml.slide+xml" PartName="/ppt/slides/slide236.xml"/>
  <Override ContentType="application/vnd.openxmlformats-officedocument.presentationml.slide+xml" PartName="/ppt/slides/slide422.xml"/>
  <Override ContentType="application/vnd.openxmlformats-officedocument.presentationml.slide+xml" PartName="/ppt/slides/slide110.xml"/>
  <Override ContentType="application/vnd.openxmlformats-officedocument.presentationml.slide+xml" PartName="/ppt/slides/slide455.xml"/>
  <Override ContentType="application/vnd.openxmlformats-officedocument.presentationml.slide+xml" PartName="/ppt/slides/slide293.xml"/>
  <Override ContentType="application/vnd.openxmlformats-officedocument.presentationml.slide+xml" PartName="/ppt/slides/slide358.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259.xml"/>
  <Override ContentType="application/vnd.openxmlformats-officedocument.presentationml.slide+xml" PartName="/ppt/slides/slide49.xml"/>
  <Override ContentType="application/vnd.openxmlformats-officedocument.presentationml.slide+xml" PartName="/ppt/slides/slide327.xml"/>
  <Override ContentType="application/vnd.openxmlformats-officedocument.presentationml.slide+xml" PartName="/ppt/slides/slide83.xml"/>
  <Override ContentType="application/vnd.openxmlformats-officedocument.presentationml.slide+xml" PartName="/ppt/slides/slide437.xml"/>
  <Override ContentType="application/vnd.openxmlformats-officedocument.presentationml.slide+xml" PartName="/ppt/slides/slide221.xml"/>
  <Override ContentType="application/vnd.openxmlformats-officedocument.presentationml.slide+xml" PartName="/ppt/slides/slide73.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401.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11.xml"/>
  <Override ContentType="application/vnd.openxmlformats-officedocument.presentationml.slide+xml" PartName="/ppt/slides/slide13.xml"/>
  <Override ContentType="application/vnd.openxmlformats-officedocument.presentationml.slide+xml" PartName="/ppt/slides/slide222.xml"/>
  <Override ContentType="application/vnd.openxmlformats-officedocument.presentationml.slide+xml" PartName="/ppt/slides/slide205.xml"/>
  <Override ContentType="application/vnd.openxmlformats-officedocument.presentationml.slide+xml" PartName="/ppt/slides/slide292.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275.xml"/>
  <Override ContentType="application/vnd.openxmlformats-officedocument.presentationml.slide+xml" PartName="/ppt/slides/slide132.xml"/>
  <Override ContentType="application/vnd.openxmlformats-officedocument.presentationml.slide+xml" PartName="/ppt/slides/slide416.xml"/>
  <Override ContentType="application/vnd.openxmlformats-officedocument.presentationml.slide+xml" PartName="/ppt/slides/slide269.xml"/>
  <Override ContentType="application/vnd.openxmlformats-officedocument.presentationml.slide+xml" PartName="/ppt/slides/slide1.xml"/>
  <Override ContentType="application/vnd.openxmlformats-officedocument.presentationml.slide+xml" PartName="/ppt/slides/slide365.xml"/>
  <Override ContentType="application/vnd.openxmlformats-officedocument.presentationml.slide+xml" PartName="/ppt/slides/slide28.xml"/>
  <Override ContentType="application/vnd.openxmlformats-officedocument.presentationml.slide+xml" PartName="/ppt/slides/slide382.xml"/>
  <Override ContentType="application/vnd.openxmlformats-officedocument.presentationml.slide+xml" PartName="/ppt/slides/slide397.xml"/>
  <Override ContentType="application/vnd.openxmlformats-officedocument.presentationml.slide+xml" PartName="/ppt/slides/slide200.xml"/>
  <Override ContentType="application/vnd.openxmlformats-officedocument.presentationml.slide+xml" PartName="/ppt/slides/slide348.xml"/>
  <Override ContentType="application/vnd.openxmlformats-officedocument.presentationml.slide+xml" PartName="/ppt/slides/slide88.xml"/>
  <Override ContentType="application/vnd.openxmlformats-officedocument.presentationml.slide+xml" PartName="/ppt/slides/slide286.xml"/>
  <Override ContentType="application/vnd.openxmlformats-officedocument.presentationml.slide+xml" PartName="/ppt/slides/slide115.xml"/>
  <Override ContentType="application/vnd.openxmlformats-officedocument.presentationml.slide+xml" PartName="/ppt/slides/slide260.xml"/>
  <Override ContentType="application/vnd.openxmlformats-officedocument.presentationml.slide+xml" PartName="/ppt/slides/slide367.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71.xml"/>
  <Override ContentType="application/vnd.openxmlformats-officedocument.presentationml.slide+xml" PartName="/ppt/slides/slide324.xml"/>
  <Override ContentType="application/vnd.openxmlformats-officedocument.presentationml.slide+xml" PartName="/ppt/slides/slide174.xml"/>
  <Override ContentType="application/vnd.openxmlformats-officedocument.presentationml.slide+xml" PartName="/ppt/slides/slide360.xml"/>
  <Override ContentType="application/vnd.openxmlformats-officedocument.presentationml.slide+xml" PartName="/ppt/slides/slide219.xml"/>
  <Override ContentType="application/vnd.openxmlformats-officedocument.presentationml.slide+xml" PartName="/ppt/slides/slide405.xml"/>
  <Override ContentType="application/vnd.openxmlformats-officedocument.presentationml.slide+xml" PartName="/ppt/slides/slide359.xml"/>
  <Override ContentType="application/vnd.openxmlformats-officedocument.presentationml.slide+xml" PartName="/ppt/slides/slide316.xml"/>
  <Override ContentType="application/vnd.openxmlformats-officedocument.presentationml.slide+xml" PartName="/ppt/slides/slide448.xml"/>
  <Override ContentType="application/vnd.openxmlformats-officedocument.presentationml.slide+xml" PartName="/ppt/slides/slide204.xml"/>
  <Override ContentType="application/vnd.openxmlformats-officedocument.presentationml.slide+xml" PartName="/ppt/slides/slide247.xml"/>
  <Override ContentType="application/vnd.openxmlformats-officedocument.presentationml.slide+xml" PartName="/ppt/slides/slide84.xml"/>
  <Override ContentType="application/vnd.openxmlformats-officedocument.presentationml.slide+xml" PartName="/ppt/slides/slide344.xml"/>
  <Override ContentType="application/vnd.openxmlformats-officedocument.presentationml.slide+xml" PartName="/ppt/slides/slide387.xml"/>
  <Override ContentType="application/vnd.openxmlformats-officedocument.presentationml.slide+xml" PartName="/ppt/slides/slide425.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294.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75.xml"/>
  <Override ContentType="application/vnd.openxmlformats-officedocument.presentationml.slide+xml" PartName="/ppt/slides/slide332.xml"/>
  <Override ContentType="application/vnd.openxmlformats-officedocument.presentationml.slide+xml" PartName="/ppt/slides/slide251.xml"/>
  <Override ContentType="application/vnd.openxmlformats-officedocument.presentationml.slide+xml" PartName="/ppt/slides/slide301.xml"/>
  <Override ContentType="application/vnd.openxmlformats-officedocument.presentationml.slide+xml" PartName="/ppt/slides/slide223.xml"/>
  <Override ContentType="application/vnd.openxmlformats-officedocument.presentationml.slide+xml" PartName="/ppt/slides/slide266.xml"/>
  <Override ContentType="application/vnd.openxmlformats-officedocument.presentationml.slide+xml" PartName="/ppt/slides/slide347.xml"/>
  <Override ContentType="application/vnd.openxmlformats-officedocument.presentationml.slide+xml" PartName="/ppt/slides/slide372.xml"/>
  <Override ContentType="application/vnd.openxmlformats-officedocument.presentationml.slide+xml" PartName="/ppt/slides/slide22.xml"/>
  <Override ContentType="application/vnd.openxmlformats-officedocument.presentationml.slide+xml" PartName="/ppt/slides/slide304.xml"/>
  <Override ContentType="application/vnd.openxmlformats-officedocument.presentationml.slide+xml" PartName="/ppt/slides/slide231.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274.xml"/>
  <Override ContentType="application/vnd.openxmlformats-officedocument.presentationml.slide+xml" PartName="/ppt/slides/slide410.xml"/>
  <Override ContentType="application/vnd.openxmlformats-officedocument.presentationml.slide+xml" PartName="/ppt/slides/slide72.xml"/>
  <Override ContentType="application/vnd.openxmlformats-officedocument.presentationml.slide+xml" PartName="/ppt/slides/slide453.xml"/>
  <Override ContentType="application/vnd.openxmlformats-officedocument.presentationml.slide+xml" PartName="/ppt/slides/slide29.xml"/>
  <Override ContentType="application/vnd.openxmlformats-officedocument.presentationml.slide+xml" PartName="/ppt/slides/slide319.xml"/>
  <Override ContentType="application/vnd.openxmlformats-officedocument.presentationml.slide+xml" PartName="/ppt/slides/slide417.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432.xml"/>
  <Override ContentType="application/vnd.openxmlformats-officedocument.presentationml.slide+xml" PartName="/ppt/slides/slide103.xml"/>
  <Override ContentType="application/vnd.openxmlformats-officedocument.presentationml.slide+xml" PartName="/ppt/slides/slide445.xml"/>
  <Override ContentType="application/vnd.openxmlformats-officedocument.presentationml.slide+xml" PartName="/ppt/slides/slide402.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238.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14.xml"/>
  <Override ContentType="application/vnd.openxmlformats-officedocument.presentationml.slide+xml" PartName="/ppt/slides/slide139.xml"/>
  <Override ContentType="application/vnd.openxmlformats-officedocument.presentationml.slide+xml" PartName="/ppt/slides/slide325.xml"/>
  <Override ContentType="application/vnd.openxmlformats-officedocument.presentationml.slide+xml" PartName="/ppt/slides/slide430.xml"/>
  <Override ContentType="application/vnd.openxmlformats-officedocument.presentationml.slide+xml" PartName="/ppt/slides/slide317.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439.xml"/>
  <Override ContentType="application/vnd.openxmlformats-officedocument.presentationml.slide+xml" PartName="/ppt/slides/slide50.xml"/>
  <Override ContentType="application/vnd.openxmlformats-officedocument.presentationml.slide+xml" PartName="/ppt/slides/slide218.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351.xml"/>
  <Override ContentType="application/vnd.openxmlformats-officedocument.presentationml.slide+xml" PartName="/ppt/slides/slide368.xml"/>
  <Override ContentType="application/vnd.openxmlformats-officedocument.presentationml.slide+xml" PartName="/ppt/slides/slide394.xml"/>
  <Override ContentType="application/vnd.openxmlformats-officedocument.presentationml.slide+xml" PartName="/ppt/slides/slide331.xml"/>
  <Override ContentType="application/vnd.openxmlformats-officedocument.presentationml.slide+xml" PartName="/ppt/slides/slide280.xml"/>
  <Override ContentType="application/vnd.openxmlformats-officedocument.presentationml.slide+xml" PartName="/ppt/slides/slide374.xml"/>
  <Override ContentType="application/vnd.openxmlformats-officedocument.presentationml.slide+xml" PartName="/ppt/slides/slide345.xml"/>
  <Override ContentType="application/vnd.openxmlformats-officedocument.presentationml.slide+xml" PartName="/ppt/slides/slide302.xml"/>
  <Override ContentType="application/vnd.openxmlformats-officedocument.presentationml.slide+xml" PartName="/ppt/slides/slide289.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246.xml"/>
  <Override ContentType="application/vnd.openxmlformats-officedocument.presentationml.slide+xml" PartName="/ppt/slides/slide203.xml"/>
  <Override ContentType="application/vnd.openxmlformats-officedocument.presentationml.slide+xml" PartName="/ppt/slides/slide252.xml"/>
  <Override ContentType="application/vnd.openxmlformats-officedocument.presentationml.slide+xml" PartName="/ppt/slides/slide295.xml"/>
  <Override ContentType="application/vnd.openxmlformats-officedocument.presentationml.slide+xml" PartName="/ppt/slides/slide388.xml"/>
  <Override ContentType="application/vnd.openxmlformats-officedocument.presentationml.slide+xml" PartName="/ppt/slides/slide124.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424.xml"/>
  <Override ContentType="application/vnd.openxmlformats-officedocument.presentationml.slide+xml" PartName="/ppt/slides/slide194.xml"/>
  <Override ContentType="application/vnd.openxmlformats-officedocument.presentationml.slide+xml" PartName="/ppt/slides/slide380.xml"/>
  <Override ContentType="application/vnd.openxmlformats-officedocument.presentationml.slide+xml" PartName="/ppt/slides/slide151.xml"/>
  <Override ContentType="application/vnd.openxmlformats-officedocument.presentationml.slide+xml" PartName="/ppt/slides/slide452.xml"/>
  <Override ContentType="application/vnd.openxmlformats-officedocument.presentationml.slide+xml" PartName="/ppt/slides/slide339.xml"/>
  <Override ContentType="application/vnd.openxmlformats-officedocument.presentationml.slide+xml" PartName="/ppt/slides/slide224.xml"/>
  <Override ContentType="application/vnd.openxmlformats-officedocument.presentationml.slide+xml" PartName="/ppt/slides/slide330.xml"/>
  <Override ContentType="application/vnd.openxmlformats-officedocument.presentationml.slide+xml" PartName="/ppt/slides/slide267.xml"/>
  <Override ContentType="application/vnd.openxmlformats-officedocument.presentationml.slide+xml" PartName="/ppt/slides/slide373.xml"/>
  <Override ContentType="application/vnd.openxmlformats-officedocument.presentationml.slide+xml" PartName="/ppt/slides/slide389.xml"/>
  <Override ContentType="application/vnd.openxmlformats-officedocument.presentationml.slide+xml" PartName="/ppt/slides/slide21.xml"/>
  <Override ContentType="application/vnd.openxmlformats-officedocument.presentationml.slide+xml" PartName="/ppt/slides/slide346.xml"/>
  <Override ContentType="application/vnd.openxmlformats-officedocument.presentationml.slide+xml" PartName="/ppt/slides/slide303.xml"/>
  <Override ContentType="application/vnd.openxmlformats-officedocument.presentationml.slide+xml" PartName="/ppt/slides/slide64.xml"/>
  <Override ContentType="application/vnd.openxmlformats-officedocument.presentationml.slide+xml" PartName="/ppt/slides/slide418.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403.xml"/>
  <Override ContentType="application/vnd.openxmlformats-officedocument.presentationml.slide+xml" PartName="/ppt/slides/slide395.xml"/>
  <Override ContentType="application/vnd.openxmlformats-officedocument.presentationml.slide+xml" PartName="/ppt/slides/slide352.xml"/>
  <Override ContentType="application/vnd.openxmlformats-officedocument.presentationml.slide+xml" PartName="/ppt/slides/slide58.xml"/>
  <Override ContentType="application/vnd.openxmlformats-officedocument.presentationml.slide+xml" PartName="/ppt/slides/slide239.xml"/>
  <Override ContentType="application/vnd.openxmlformats-officedocument.presentationml.slide+xml" PartName="/ppt/slides/slide15.xml"/>
  <Override ContentType="application/vnd.openxmlformats-officedocument.presentationml.slide+xml" PartName="/ppt/slides/slide318.xml"/>
  <Override ContentType="application/vnd.openxmlformats-officedocument.presentationml.slide+xml" PartName="/ppt/slides/slide230.xml"/>
  <Override ContentType="application/vnd.openxmlformats-officedocument.presentationml.slide+xml" PartName="/ppt/slides/slide273.xml"/>
  <Override ContentType="application/vnd.openxmlformats-officedocument.presentationml.slide+xml" PartName="/ppt/slides/slide446.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slide+xml" PartName="/ppt/slides/slide121.xml"/>
  <Override ContentType="application/vnd.openxmlformats-officedocument.presentationml.slide+xml" PartName="/ppt/slides/slide296.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385.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5.xml"/>
  <Override ContentType="application/vnd.openxmlformats-officedocument.presentationml.slide+xml" PartName="/ppt/slides/slide369.xml"/>
  <Override ContentType="application/vnd.openxmlformats-officedocument.presentationml.slide+xml" PartName="/ppt/slides/slide393.xml"/>
  <Override ContentType="application/vnd.openxmlformats-officedocument.presentationml.slide+xml" PartName="/ppt/slides/slide377.xml"/>
  <Override ContentType="application/vnd.openxmlformats-officedocument.presentationml.slide+xml" PartName="/ppt/slides/slide113.xml"/>
  <Override ContentType="application/vnd.openxmlformats-officedocument.presentationml.slide+xml" PartName="/ppt/slides/slide288.xml"/>
  <Override ContentType="application/vnd.openxmlformats-officedocument.presentationml.slide+xml" PartName="/ppt/slides/slide94.xml"/>
  <Override ContentType="application/vnd.openxmlformats-officedocument.presentationml.slide+xml" PartName="/ppt/slides/slide217.xml"/>
  <Override ContentType="application/vnd.openxmlformats-officedocument.presentationml.slide+xml" PartName="/ppt/slides/slide281.xml"/>
  <Override ContentType="application/vnd.openxmlformats-officedocument.presentationml.slide+xml" PartName="/ppt/slides/slide71.xml"/>
  <Override ContentType="application/vnd.openxmlformats-officedocument.presentationml.slide+xml" PartName="/ppt/slides/slide233.xml"/>
  <Override ContentType="application/vnd.openxmlformats-officedocument.presentationml.slide+xml" PartName="/ppt/slides/slide362.xml"/>
  <Override ContentType="application/vnd.openxmlformats-officedocument.presentationml.slide+xml" PartName="/ppt/slides/slide265.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411.xml"/>
  <Override ContentType="application/vnd.openxmlformats-officedocument.presentationml.slide+xml" PartName="/ppt/slides/slide314.xml"/>
  <Override ContentType="application/vnd.openxmlformats-officedocument.presentationml.slide+xml" PartName="/ppt/slides/slide419.xml"/>
  <Override ContentType="application/vnd.openxmlformats-officedocument.presentationml.slide+xml" PartName="/ppt/slides/slide338.xml"/>
  <Override ContentType="application/vnd.openxmlformats-officedocument.presentationml.slide+xml" PartName="/ppt/slides/slide443.xml"/>
  <Override ContentType="application/vnd.openxmlformats-officedocument.presentationml.slide+xml" PartName="/ppt/slides/slide168.xml"/>
  <Override ContentType="application/vnd.openxmlformats-officedocument.presentationml.slide+xml" PartName="/ppt/slides/slide426.xml"/>
  <Override ContentType="application/vnd.openxmlformats-officedocument.presentationml.slide+xml" PartName="/ppt/slides/slide152.xml"/>
  <Override ContentType="application/vnd.openxmlformats-officedocument.presentationml.slide+xml" PartName="/ppt/slides/slide257.xml"/>
  <Override ContentType="application/vnd.openxmlformats-officedocument.presentationml.slide+xml" PartName="/ppt/slides/slide16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49.xml"/>
  <Override ContentType="application/vnd.openxmlformats-officedocument.presentationml.slide+xml" PartName="/ppt/slides/slide306.xml"/>
  <Override ContentType="application/vnd.openxmlformats-officedocument.presentationml.slide+xml" PartName="/ppt/slides/slide272.xml"/>
  <Override ContentType="application/vnd.openxmlformats-officedocument.presentationml.slide+xml" PartName="/ppt/slides/slide323.xml"/>
  <Override ContentType="application/vnd.openxmlformats-officedocument.presentationml.slide+xml" PartName="/ppt/slides/slide242.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404.xml"/>
  <Override ContentType="application/vnd.openxmlformats-officedocument.presentationml.slide+xml" PartName="/ppt/slides/slide144.xml"/>
  <Override ContentType="application/vnd.openxmlformats-officedocument.presentationml.slide+xml" PartName="/ppt/slides/slide434.xml"/>
  <Override ContentType="application/vnd.openxmlformats-officedocument.presentationml.slide+xml" PartName="/ppt/slides/slide451.xml"/>
  <Override ContentType="application/vnd.openxmlformats-officedocument.presentationml.slide+xml" PartName="/ppt/slides/slide31.xml"/>
  <Override ContentType="application/vnd.openxmlformats-officedocument.presentationml.slide+xml" PartName="/ppt/slides/slide176.xml"/>
  <Override ContentType="application/vnd.openxmlformats-officedocument.presentationml.slide+xml" PartName="/ppt/slides/slide225.xml"/>
  <Override ContentType="application/vnd.openxmlformats-officedocument.presentationml.slide+xml" PartName="/ppt/slides/slide370.xml"/>
  <Override ContentType="application/vnd.openxmlformats-officedocument.presentationml.slide+xml" PartName="/ppt/slides/slide353.xml"/>
  <Override ContentType="application/vnd.openxmlformats-officedocument.presentationml.slide+xml" PartName="/ppt/slides/slide201.xml"/>
  <Override ContentType="application/vnd.openxmlformats-officedocument.presentationml.slide+xml" PartName="/ppt/slides/slide287.xml"/>
  <Override ContentType="application/vnd.openxmlformats-officedocument.presentationml.slide+xml" PartName="/ppt/slides/slide376.xml"/>
  <Override ContentType="application/vnd.openxmlformats-officedocument.presentationml.slide+xml" PartName="/ppt/slides/slide449.xml"/>
  <Override ContentType="application/vnd.openxmlformats-officedocument.presentationml.slide+xml" PartName="/ppt/slides/slide95.xml"/>
  <Override ContentType="application/vnd.openxmlformats-officedocument.presentationml.slide+xml" PartName="/ppt/slides/slide386.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297.xml"/>
  <Override ContentType="application/vnd.openxmlformats-officedocument.presentationml.slide+xml" PartName="/ppt/slides/slide122.xml"/>
  <Override ContentType="application/vnd.openxmlformats-officedocument.presentationml.slide+xml" PartName="/ppt/slides/slide191.xml"/>
  <Override ContentType="application/vnd.openxmlformats-officedocument.presentationml.slide+xml" PartName="/ppt/slides/slide279.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361.xml"/>
  <Override ContentType="application/vnd.openxmlformats-officedocument.presentationml.slide+xml" PartName="/ppt/slides/slide412.xml"/>
  <Override ContentType="application/vnd.openxmlformats-officedocument.presentationml.slide+xml" PartName="/ppt/slides/slide250.xml"/>
  <Override ContentType="application/vnd.openxmlformats-officedocument.presentationml.slide+xml" PartName="/ppt/slides/slide153.xml"/>
  <Override ContentType="application/vnd.openxmlformats-officedocument.presentationml.slide+xml" PartName="/ppt/slides/slide248.xml"/>
  <Override ContentType="application/vnd.openxmlformats-officedocument.presentationml.slide+xml" PartName="/ppt/slides/slide300.xml"/>
  <Override ContentType="application/vnd.openxmlformats-officedocument.presentationml.slide+xml" PartName="/ppt/slides/slide315.xml"/>
  <Override ContentType="application/vnd.openxmlformats-officedocument.presentationml.slide+xml" PartName="/ppt/slides/slide392.xml"/>
  <Override ContentType="application/vnd.openxmlformats-officedocument.presentationml.slide+xml" PartName="/ppt/slides/slide282.xml"/>
  <Override ContentType="application/vnd.openxmlformats-officedocument.presentationml.slide+xml" PartName="/ppt/slides/slide216.xml"/>
  <Override ContentType="application/vnd.openxmlformats-officedocument.presentationml.slide+xml" PartName="/ppt/slides/slide6.xml"/>
  <Override ContentType="application/vnd.openxmlformats-officedocument.presentationml.slide+xml" PartName="/ppt/slides/slide264.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169.xml"/>
  <Override ContentType="application/vnd.openxmlformats-officedocument.presentationml.slide+xml" PartName="/ppt/slides/slide258.xml"/>
  <Override ContentType="application/vnd.openxmlformats-officedocument.presentationml.slide+xml" PartName="/ppt/slides/slide30.xml"/>
  <Override ContentType="application/vnd.openxmlformats-officedocument.presentationml.slide+xml" PartName="/ppt/slides/slide444.xml"/>
  <Override ContentType="application/vnd.openxmlformats-officedocument.presentationml.slide+xml" PartName="/ppt/slides/slide427.xml"/>
  <Override ContentType="application/vnd.openxmlformats-officedocument.presentationml.slide+xml" PartName="/ppt/slides/slide371.xml"/>
  <Override ContentType="application/vnd.openxmlformats-officedocument.presentationml.slide+xml" PartName="/ppt/slides/slide39.xml"/>
  <Override ContentType="application/vnd.openxmlformats-officedocument.presentationml.slide+xml" PartName="/ppt/slides/slide56.xml"/>
  <Override ContentType="application/vnd.openxmlformats-officedocument.presentationml.slide+xml" PartName="/ppt/slides/slide354.xml"/>
  <Override ContentType="application/vnd.openxmlformats-officedocument.presentationml.slide+xml" PartName="/ppt/slides/slide337.xml"/>
  <Override ContentType="application/vnd.openxmlformats-officedocument.presentationml.slide+xml" PartName="/ppt/slides/slide160.xml"/>
  <Override ContentType="application/vnd.openxmlformats-officedocument.presentationml.slide+xml" PartName="/ppt/slides/slide232.xml"/>
  <Override ContentType="application/vnd.openxmlformats-officedocument.presentationml.slide+xml" PartName="/ppt/slides/slide143.xml"/>
  <Override ContentType="application/vnd.openxmlformats-officedocument.presentationml.slide+xml" PartName="/ppt/slides/slide433.xml"/>
  <Override ContentType="application/vnd.openxmlformats-officedocument.presentationml.slide+xml" PartName="/ppt/slides/slide450.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322.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26.xml"/>
  <Override ContentType="application/vnd.openxmlformats-officedocument.presentationml.slide+xml" PartName="/ppt/slides/slide209.xml"/>
  <Override ContentType="application/vnd.openxmlformats-officedocument.presentationml.slide+xml" PartName="/ppt/slides/slide305.xml"/>
  <Override ContentType="application/vnd.openxmlformats-officedocument.presentationml.slide+xml" PartName="/ppt/slides/slide243.xml"/>
  <Override ContentType="application/vnd.openxmlformats-officedocument.presentationml.slide+xml" PartName="/ppt/slides/slide158.xml"/>
  <Override ContentType="application/vnd.openxmlformats-officedocument.presentationml.slide+xml" PartName="/ppt/slides/slide308.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25.xml"/>
  <Override ContentType="application/vnd.openxmlformats-officedocument.presentationml.slide+xml" PartName="/ppt/slides/slide190.xml"/>
  <Override ContentType="application/vnd.openxmlformats-officedocument.presentationml.slide+xml" PartName="/ppt/slides/slide227.xml"/>
  <Override ContentType="application/vnd.openxmlformats-officedocument.presentationml.slide+xml" PartName="/ppt/slides/slide413.xml"/>
  <Override ContentType="application/vnd.openxmlformats-officedocument.presentationml.slide+xml" PartName="/ppt/slides/slide456.xml"/>
  <Override ContentType="application/vnd.openxmlformats-officedocument.presentationml.slide+xml" PartName="/ppt/slides/slide33.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107.xml"/>
  <Override ContentType="application/vnd.openxmlformats-officedocument.presentationml.slide+xml" PartName="/ppt/slides/slide441.xml"/>
  <Override ContentType="application/vnd.openxmlformats-officedocument.presentationml.slide+xml" PartName="/ppt/slides/slide220.xml"/>
  <Override ContentType="application/vnd.openxmlformats-officedocument.presentationml.slide+xml" PartName="/ppt/slides/slide263.xml"/>
  <Override ContentType="application/vnd.openxmlformats-officedocument.presentationml.slide+xml" PartName="/ppt/slides/slide391.xml"/>
  <Override ContentType="application/vnd.openxmlformats-officedocument.presentationml.slide+xml" PartName="/ppt/slides/slide328.xml"/>
  <Override ContentType="application/vnd.openxmlformats-officedocument.presentationml.slide+xml" PartName="/ppt/slides/slide235.xml"/>
  <Override ContentType="application/vnd.openxmlformats-officedocument.presentationml.slide+xml" PartName="/ppt/slides/slide278.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355.xml"/>
  <Override ContentType="application/vnd.openxmlformats-officedocument.presentationml.slide+xml" PartName="/ppt/slides/slide283.xml"/>
  <Override ContentType="application/vnd.openxmlformats-officedocument.presentationml.slide+xml" PartName="/ppt/slides/slide291.xml"/>
  <Override ContentType="application/vnd.openxmlformats-officedocument.presentationml.slide+xml" PartName="/ppt/slides/slide312.xml"/>
  <Override ContentType="application/vnd.openxmlformats-officedocument.presentationml.slide+xml" PartName="/ppt/slides/slide398.xml"/>
  <Override ContentType="application/vnd.openxmlformats-officedocument.presentationml.slide+xml" PartName="/ppt/slides/slide240.xml"/>
  <Override ContentType="application/vnd.openxmlformats-officedocument.presentationml.slide+xml" PartName="/ppt/slides/slide436.xml"/>
  <Override ContentType="application/vnd.openxmlformats-officedocument.presentationml.slide+xml" PartName="/ppt/slides/slide185.xml"/>
  <Override ContentType="application/vnd.openxmlformats-officedocument.presentationml.slide+xml" PartName="/ppt/slides/slide142.xml"/>
  <Override ContentType="application/vnd.openxmlformats-officedocument.presentationml.slide+xml" PartName="/ppt/slides/slide135.xml"/>
  <Override ContentType="application/vnd.openxmlformats-officedocument.presentationml.slide+xml" PartName="/ppt/slides/slide321.xml"/>
  <Override ContentType="application/vnd.openxmlformats-officedocument.presentationml.slide+xml" PartName="/ppt/slides/slide178.xml"/>
  <Override ContentType="application/vnd.openxmlformats-officedocument.presentationml.slide+xml" PartName="/ppt/slides/slide364.xml"/>
  <Override ContentType="application/vnd.openxmlformats-officedocument.presentationml.slide+xml" PartName="/ppt/slides/slide409.xml"/>
  <Override ContentType="application/vnd.openxmlformats-officedocument.presentationml.slide+xml" PartName="/ppt/slides/slide379.xml"/>
  <Override ContentType="application/vnd.openxmlformats-officedocument.presentationml.slide+xml" PartName="/ppt/slides/slide212.xml"/>
  <Override ContentType="application/vnd.openxmlformats-officedocument.presentationml.slide+xml" PartName="/ppt/slides/slide336.xml"/>
  <Override ContentType="application/vnd.openxmlformats-officedocument.presentationml.slide+xml" PartName="/ppt/slides/slide255.xml"/>
  <Override ContentType="application/vnd.openxmlformats-officedocument.presentationml.slide+xml" PartName="/ppt/slides/slide76.xml"/>
  <Override ContentType="application/vnd.openxmlformats-officedocument.presentationml.slide+xml" PartName="/ppt/slides/slide298.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42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428.xml"/>
  <Override ContentType="application/vnd.openxmlformats-officedocument.presentationml.slide+xml" PartName="/ppt/slides/slide383.xml"/>
  <Override ContentType="application/vnd.openxmlformats-officedocument.presentationml.slide+xml" PartName="/ppt/slides/slide208.xml"/>
  <Override ContentType="application/vnd.openxmlformats-officedocument.presentationml.slide+xml" PartName="/ppt/slides/slide340.xml"/>
  <Override ContentType="application/vnd.openxmlformats-officedocument.presentationml.slide+xml" PartName="/ppt/slides/slide4.xml"/>
  <Override ContentType="application/vnd.openxmlformats-officedocument.presentationml.slide+xml" PartName="/ppt/slides/slide228.xml"/>
  <Override ContentType="application/vnd.openxmlformats-officedocument.presentationml.slide+xml" PartName="/ppt/slides/slide60.xml"/>
  <Override ContentType="application/vnd.openxmlformats-officedocument.presentationml.slide+xml" PartName="/ppt/slides/slide414.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384.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341.xml"/>
  <Override ContentType="application/vnd.openxmlformats-officedocument.presentationml.slide+xml" PartName="/ppt/slides/slide69.xml"/>
  <Override ContentType="application/vnd.openxmlformats-officedocument.presentationml.slide+xml" PartName="/ppt/slides/slide307.xml"/>
  <Override ContentType="application/vnd.openxmlformats-officedocument.presentationml.slide+xml" PartName="/ppt/slides/slide262.xml"/>
  <Override ContentType="application/vnd.openxmlformats-officedocument.presentationml.slide+xml" PartName="/ppt/slides/slide97.xml"/>
  <Override ContentType="application/vnd.openxmlformats-officedocument.presentationml.slide+xml" PartName="/ppt/slides/slide408.xml"/>
  <Override ContentType="application/vnd.openxmlformats-officedocument.presentationml.slide+xml" PartName="/ppt/slides/slide140.xml"/>
  <Override ContentType="application/vnd.openxmlformats-officedocument.presentationml.slide+xml" PartName="/ppt/slides/slide277.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13.xml"/>
  <Override ContentType="application/vnd.openxmlformats-officedocument.presentationml.slide+xml" PartName="/ppt/slides/slide149.xml"/>
  <Override ContentType="application/vnd.openxmlformats-officedocument.presentationml.slide+xml" PartName="/ppt/slides/slide442.xml"/>
  <Override ContentType="application/vnd.openxmlformats-officedocument.presentationml.slide+xml" PartName="/ppt/slides/slide106.xml"/>
  <Override ContentType="application/vnd.openxmlformats-officedocument.presentationml.slide+xml" PartName="/ppt/slides/slide234.xml"/>
  <Override ContentType="application/vnd.openxmlformats-officedocument.presentationml.slide+xml" PartName="/ppt/slides/slide177.xml"/>
  <Override ContentType="application/vnd.openxmlformats-officedocument.presentationml.slide+xml" PartName="/ppt/slides/slide363.xml"/>
  <Override ContentType="application/vnd.openxmlformats-officedocument.presentationml.slide+xml" PartName="/ppt/slides/slide134.xml"/>
  <Override ContentType="application/vnd.openxmlformats-officedocument.presentationml.slide+xml" PartName="/ppt/slides/slide320.xml"/>
  <Override ContentType="application/vnd.openxmlformats-officedocument.presentationml.slide+xml" PartName="/ppt/slides/slide207.xml"/>
  <Override ContentType="application/vnd.openxmlformats-officedocument.presentationml.slide+xml" PartName="/ppt/slides/slide356.xml"/>
  <Override ContentType="application/vnd.openxmlformats-officedocument.presentationml.slide+xml" PartName="/ppt/slides/slide284.xml"/>
  <Override ContentType="application/vnd.openxmlformats-officedocument.presentationml.slide+xml" PartName="/ppt/slides/slide399.xml"/>
  <Override ContentType="application/vnd.openxmlformats-officedocument.presentationml.slide+xml" PartName="/ppt/slides/slide47.xml"/>
  <Override ContentType="application/vnd.openxmlformats-officedocument.presentationml.slide+xml" PartName="/ppt/slides/slide241.xml"/>
  <Override ContentType="application/vnd.openxmlformats-officedocument.presentationml.slide+xml" PartName="/ppt/slides/slide390.xml"/>
  <Override ContentType="application/vnd.openxmlformats-officedocument.presentationml.slide+xml" PartName="/ppt/slides/slide81.xml"/>
  <Override ContentType="application/vnd.openxmlformats-officedocument.presentationml.slide+xml" PartName="/ppt/slides/slide435.xml"/>
  <Override ContentType="application/vnd.openxmlformats-officedocument.presentationml.slide+xml" PartName="/ppt/slides/slide329.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290.xml"/>
  <Override ContentType="application/vnd.openxmlformats-officedocument.presentationml.slide+xml" PartName="/ppt/slides/slide378.xml"/>
  <Override ContentType="application/vnd.openxmlformats-officedocument.presentationml.slide+xml" PartName="/ppt/slides/slide335.xml"/>
  <Override ContentType="application/vnd.openxmlformats-officedocument.presentationml.slide+xml" PartName="/ppt/slides/slide256.xml"/>
  <Override ContentType="application/vnd.openxmlformats-officedocument.presentationml.slide+xml" PartName="/ppt/slides/slide429.xml"/>
  <Override ContentType="application/vnd.openxmlformats-officedocument.presentationml.slide+xml" PartName="/ppt/slides/slide299.xml"/>
  <Override ContentType="application/vnd.openxmlformats-officedocument.presentationml.slide+xml" PartName="/ppt/slides/slide128.xml"/>
  <Override ContentType="application/vnd.openxmlformats-officedocument.presentationml.slide+xml" PartName="/ppt/slides/slide42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 id="444" r:id="rId195"/>
    <p:sldId id="445" r:id="rId196"/>
    <p:sldId id="446" r:id="rId197"/>
    <p:sldId id="447" r:id="rId198"/>
    <p:sldId id="448" r:id="rId199"/>
    <p:sldId id="449" r:id="rId200"/>
    <p:sldId id="450" r:id="rId201"/>
    <p:sldId id="451" r:id="rId202"/>
    <p:sldId id="452" r:id="rId203"/>
    <p:sldId id="453" r:id="rId204"/>
    <p:sldId id="454" r:id="rId205"/>
    <p:sldId id="455" r:id="rId206"/>
    <p:sldId id="456" r:id="rId207"/>
    <p:sldId id="457" r:id="rId208"/>
    <p:sldId id="458" r:id="rId209"/>
    <p:sldId id="459" r:id="rId210"/>
    <p:sldId id="460" r:id="rId211"/>
    <p:sldId id="461" r:id="rId212"/>
    <p:sldId id="462" r:id="rId213"/>
    <p:sldId id="463" r:id="rId214"/>
    <p:sldId id="464" r:id="rId215"/>
    <p:sldId id="465" r:id="rId216"/>
    <p:sldId id="466" r:id="rId217"/>
    <p:sldId id="467" r:id="rId218"/>
    <p:sldId id="468" r:id="rId219"/>
    <p:sldId id="469" r:id="rId220"/>
    <p:sldId id="470" r:id="rId221"/>
    <p:sldId id="471" r:id="rId222"/>
    <p:sldId id="472" r:id="rId223"/>
    <p:sldId id="473" r:id="rId224"/>
    <p:sldId id="474" r:id="rId225"/>
    <p:sldId id="475" r:id="rId226"/>
    <p:sldId id="476" r:id="rId227"/>
    <p:sldId id="477" r:id="rId228"/>
    <p:sldId id="478" r:id="rId229"/>
    <p:sldId id="479" r:id="rId230"/>
    <p:sldId id="480" r:id="rId231"/>
    <p:sldId id="481" r:id="rId232"/>
    <p:sldId id="482" r:id="rId233"/>
    <p:sldId id="483" r:id="rId234"/>
    <p:sldId id="484" r:id="rId235"/>
    <p:sldId id="485" r:id="rId236"/>
    <p:sldId id="486" r:id="rId237"/>
    <p:sldId id="487" r:id="rId238"/>
    <p:sldId id="488" r:id="rId239"/>
    <p:sldId id="489" r:id="rId240"/>
    <p:sldId id="490" r:id="rId241"/>
    <p:sldId id="491" r:id="rId242"/>
    <p:sldId id="492" r:id="rId243"/>
    <p:sldId id="493" r:id="rId244"/>
    <p:sldId id="494" r:id="rId245"/>
    <p:sldId id="495" r:id="rId246"/>
    <p:sldId id="496" r:id="rId247"/>
    <p:sldId id="497" r:id="rId248"/>
    <p:sldId id="498" r:id="rId249"/>
    <p:sldId id="499" r:id="rId250"/>
    <p:sldId id="500" r:id="rId251"/>
    <p:sldId id="501" r:id="rId252"/>
    <p:sldId id="502" r:id="rId253"/>
    <p:sldId id="503" r:id="rId254"/>
    <p:sldId id="504" r:id="rId255"/>
    <p:sldId id="505" r:id="rId256"/>
    <p:sldId id="506" r:id="rId257"/>
    <p:sldId id="507" r:id="rId258"/>
    <p:sldId id="508" r:id="rId259"/>
    <p:sldId id="509" r:id="rId260"/>
    <p:sldId id="510" r:id="rId261"/>
    <p:sldId id="511" r:id="rId262"/>
    <p:sldId id="512" r:id="rId263"/>
    <p:sldId id="513" r:id="rId264"/>
    <p:sldId id="514" r:id="rId265"/>
    <p:sldId id="515" r:id="rId266"/>
    <p:sldId id="516" r:id="rId267"/>
    <p:sldId id="517" r:id="rId268"/>
    <p:sldId id="518" r:id="rId269"/>
    <p:sldId id="519" r:id="rId270"/>
    <p:sldId id="520" r:id="rId271"/>
    <p:sldId id="521" r:id="rId272"/>
    <p:sldId id="522" r:id="rId273"/>
    <p:sldId id="523" r:id="rId274"/>
    <p:sldId id="524" r:id="rId275"/>
    <p:sldId id="525" r:id="rId276"/>
    <p:sldId id="526" r:id="rId277"/>
    <p:sldId id="527" r:id="rId278"/>
    <p:sldId id="528" r:id="rId279"/>
    <p:sldId id="529" r:id="rId280"/>
    <p:sldId id="530" r:id="rId281"/>
    <p:sldId id="531" r:id="rId282"/>
    <p:sldId id="532" r:id="rId283"/>
    <p:sldId id="533" r:id="rId284"/>
    <p:sldId id="534" r:id="rId285"/>
    <p:sldId id="535" r:id="rId286"/>
    <p:sldId id="536" r:id="rId287"/>
    <p:sldId id="537" r:id="rId288"/>
    <p:sldId id="538" r:id="rId289"/>
    <p:sldId id="539" r:id="rId290"/>
    <p:sldId id="540" r:id="rId291"/>
    <p:sldId id="541" r:id="rId292"/>
    <p:sldId id="542" r:id="rId293"/>
    <p:sldId id="543" r:id="rId294"/>
    <p:sldId id="544" r:id="rId295"/>
    <p:sldId id="545" r:id="rId296"/>
    <p:sldId id="546" r:id="rId297"/>
    <p:sldId id="547" r:id="rId298"/>
    <p:sldId id="548" r:id="rId299"/>
    <p:sldId id="549" r:id="rId300"/>
    <p:sldId id="550" r:id="rId301"/>
    <p:sldId id="551" r:id="rId302"/>
    <p:sldId id="552" r:id="rId303"/>
    <p:sldId id="553" r:id="rId304"/>
    <p:sldId id="554" r:id="rId305"/>
    <p:sldId id="555" r:id="rId306"/>
    <p:sldId id="556" r:id="rId307"/>
    <p:sldId id="557" r:id="rId308"/>
    <p:sldId id="558" r:id="rId309"/>
    <p:sldId id="559" r:id="rId310"/>
    <p:sldId id="560" r:id="rId311"/>
    <p:sldId id="561" r:id="rId312"/>
    <p:sldId id="562" r:id="rId313"/>
    <p:sldId id="563" r:id="rId314"/>
    <p:sldId id="564" r:id="rId315"/>
    <p:sldId id="565" r:id="rId316"/>
    <p:sldId id="566" r:id="rId317"/>
    <p:sldId id="567" r:id="rId318"/>
    <p:sldId id="568" r:id="rId319"/>
    <p:sldId id="569" r:id="rId320"/>
    <p:sldId id="570" r:id="rId321"/>
    <p:sldId id="571" r:id="rId322"/>
    <p:sldId id="572" r:id="rId323"/>
    <p:sldId id="573" r:id="rId324"/>
    <p:sldId id="574" r:id="rId325"/>
    <p:sldId id="575" r:id="rId326"/>
    <p:sldId id="576" r:id="rId327"/>
    <p:sldId id="577" r:id="rId328"/>
    <p:sldId id="578" r:id="rId329"/>
    <p:sldId id="579" r:id="rId330"/>
    <p:sldId id="580" r:id="rId331"/>
    <p:sldId id="581" r:id="rId332"/>
    <p:sldId id="582" r:id="rId333"/>
    <p:sldId id="583" r:id="rId334"/>
    <p:sldId id="584" r:id="rId335"/>
    <p:sldId id="585" r:id="rId336"/>
    <p:sldId id="586" r:id="rId337"/>
    <p:sldId id="587" r:id="rId338"/>
    <p:sldId id="588" r:id="rId339"/>
    <p:sldId id="589" r:id="rId340"/>
    <p:sldId id="590" r:id="rId341"/>
    <p:sldId id="591" r:id="rId342"/>
    <p:sldId id="592" r:id="rId343"/>
    <p:sldId id="593" r:id="rId344"/>
    <p:sldId id="594" r:id="rId345"/>
    <p:sldId id="595" r:id="rId346"/>
    <p:sldId id="596" r:id="rId347"/>
    <p:sldId id="597" r:id="rId348"/>
    <p:sldId id="598" r:id="rId349"/>
    <p:sldId id="599" r:id="rId350"/>
    <p:sldId id="600" r:id="rId351"/>
    <p:sldId id="601" r:id="rId352"/>
    <p:sldId id="602" r:id="rId353"/>
    <p:sldId id="603" r:id="rId354"/>
    <p:sldId id="604" r:id="rId355"/>
    <p:sldId id="605" r:id="rId356"/>
    <p:sldId id="606" r:id="rId357"/>
    <p:sldId id="607" r:id="rId358"/>
    <p:sldId id="608" r:id="rId359"/>
    <p:sldId id="609" r:id="rId360"/>
    <p:sldId id="610" r:id="rId361"/>
    <p:sldId id="611" r:id="rId362"/>
    <p:sldId id="612" r:id="rId363"/>
    <p:sldId id="613" r:id="rId364"/>
    <p:sldId id="614" r:id="rId365"/>
    <p:sldId id="615" r:id="rId366"/>
    <p:sldId id="616" r:id="rId367"/>
    <p:sldId id="617" r:id="rId368"/>
    <p:sldId id="618" r:id="rId369"/>
    <p:sldId id="619" r:id="rId370"/>
    <p:sldId id="620" r:id="rId371"/>
    <p:sldId id="621" r:id="rId372"/>
    <p:sldId id="622" r:id="rId373"/>
    <p:sldId id="623" r:id="rId374"/>
    <p:sldId id="624" r:id="rId375"/>
    <p:sldId id="625" r:id="rId376"/>
    <p:sldId id="626" r:id="rId377"/>
    <p:sldId id="627" r:id="rId378"/>
    <p:sldId id="628" r:id="rId379"/>
    <p:sldId id="629" r:id="rId380"/>
    <p:sldId id="630" r:id="rId381"/>
    <p:sldId id="631" r:id="rId382"/>
    <p:sldId id="632" r:id="rId383"/>
    <p:sldId id="633" r:id="rId384"/>
    <p:sldId id="634" r:id="rId385"/>
    <p:sldId id="635" r:id="rId386"/>
    <p:sldId id="636" r:id="rId387"/>
    <p:sldId id="637" r:id="rId388"/>
    <p:sldId id="638" r:id="rId389"/>
    <p:sldId id="639" r:id="rId390"/>
    <p:sldId id="640" r:id="rId391"/>
    <p:sldId id="641" r:id="rId392"/>
    <p:sldId id="642" r:id="rId393"/>
    <p:sldId id="643" r:id="rId394"/>
    <p:sldId id="644" r:id="rId395"/>
    <p:sldId id="645" r:id="rId396"/>
    <p:sldId id="646" r:id="rId397"/>
    <p:sldId id="647" r:id="rId398"/>
    <p:sldId id="648" r:id="rId399"/>
    <p:sldId id="649" r:id="rId400"/>
    <p:sldId id="650" r:id="rId401"/>
    <p:sldId id="651" r:id="rId402"/>
    <p:sldId id="652" r:id="rId403"/>
    <p:sldId id="653" r:id="rId404"/>
    <p:sldId id="654" r:id="rId405"/>
    <p:sldId id="655" r:id="rId406"/>
    <p:sldId id="656" r:id="rId407"/>
    <p:sldId id="657" r:id="rId408"/>
    <p:sldId id="658" r:id="rId409"/>
    <p:sldId id="659" r:id="rId410"/>
    <p:sldId id="660" r:id="rId411"/>
    <p:sldId id="661" r:id="rId412"/>
    <p:sldId id="662" r:id="rId413"/>
    <p:sldId id="663" r:id="rId414"/>
    <p:sldId id="664" r:id="rId415"/>
    <p:sldId id="665" r:id="rId416"/>
    <p:sldId id="666" r:id="rId417"/>
    <p:sldId id="667" r:id="rId418"/>
    <p:sldId id="668" r:id="rId419"/>
    <p:sldId id="669" r:id="rId420"/>
    <p:sldId id="670" r:id="rId421"/>
    <p:sldId id="671" r:id="rId422"/>
    <p:sldId id="672" r:id="rId423"/>
    <p:sldId id="673" r:id="rId424"/>
    <p:sldId id="674" r:id="rId425"/>
    <p:sldId id="675" r:id="rId426"/>
    <p:sldId id="676" r:id="rId427"/>
    <p:sldId id="677" r:id="rId428"/>
    <p:sldId id="678" r:id="rId429"/>
    <p:sldId id="679" r:id="rId430"/>
    <p:sldId id="680" r:id="rId431"/>
    <p:sldId id="681" r:id="rId432"/>
    <p:sldId id="682" r:id="rId433"/>
    <p:sldId id="683" r:id="rId434"/>
    <p:sldId id="684" r:id="rId435"/>
    <p:sldId id="685" r:id="rId436"/>
    <p:sldId id="686" r:id="rId437"/>
    <p:sldId id="687" r:id="rId438"/>
    <p:sldId id="688" r:id="rId439"/>
    <p:sldId id="689" r:id="rId440"/>
    <p:sldId id="690" r:id="rId441"/>
    <p:sldId id="691" r:id="rId442"/>
    <p:sldId id="692" r:id="rId443"/>
    <p:sldId id="693" r:id="rId444"/>
    <p:sldId id="694" r:id="rId445"/>
    <p:sldId id="695" r:id="rId446"/>
    <p:sldId id="696" r:id="rId447"/>
    <p:sldId id="697" r:id="rId448"/>
    <p:sldId id="698" r:id="rId449"/>
    <p:sldId id="699" r:id="rId450"/>
    <p:sldId id="700" r:id="rId451"/>
    <p:sldId id="701" r:id="rId452"/>
    <p:sldId id="702" r:id="rId453"/>
    <p:sldId id="703" r:id="rId454"/>
    <p:sldId id="704" r:id="rId455"/>
    <p:sldId id="705" r:id="rId456"/>
    <p:sldId id="706" r:id="rId457"/>
    <p:sldId id="707" r:id="rId458"/>
    <p:sldId id="708" r:id="rId459"/>
    <p:sldId id="709" r:id="rId460"/>
    <p:sldId id="710" r:id="rId461"/>
    <p:sldId id="711" r:id="rId462"/>
  </p:sldIdLst>
  <p:sldSz cy="10287000" cx="18288000"/>
  <p:notesSz cx="6858000" cy="9144000"/>
  <p:embeddedFontLst>
    <p:embeddedFont>
      <p:font typeface="Lato"/>
      <p:regular r:id="rId463"/>
      <p:bold r:id="rId464"/>
      <p:italic r:id="rId465"/>
      <p:boldItalic r:id="rId466"/>
    </p:embeddedFont>
    <p:embeddedFont>
      <p:font typeface="Open Sans"/>
      <p:regular r:id="rId467"/>
      <p:bold r:id="rId468"/>
      <p:italic r:id="rId469"/>
      <p:boldItalic r:id="rId4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61">
          <p15:clr>
            <a:srgbClr val="747775"/>
          </p15:clr>
        </p15:guide>
        <p15:guide id="2" pos="31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261560E-A6A0-4CD9-A103-9B8AB18C9393}">
  <a:tblStyle styleId="{C261560E-A6A0-4CD9-A103-9B8AB18C9393}"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726A8EEA-2CF1-4F07-B055-991EAF1BFD74}"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61" orient="horz"/>
        <p:guide pos="316"/>
      </p:guideLst>
    </p:cSldViewPr>
  </p:slideViewPr>
</p:viewPr>
</file>

<file path=ppt/_rels/presentation.xml.rels><?xml version="1.0" encoding="UTF-8" standalone="yes"?><Relationships xmlns="http://schemas.openxmlformats.org/package/2006/relationships"><Relationship Id="rId190" Type="http://schemas.openxmlformats.org/officeDocument/2006/relationships/slide" Target="slides/slide184.xml"/><Relationship Id="rId194" Type="http://schemas.openxmlformats.org/officeDocument/2006/relationships/slide" Target="slides/slide188.xml"/><Relationship Id="rId193" Type="http://schemas.openxmlformats.org/officeDocument/2006/relationships/slide" Target="slides/slide187.xml"/><Relationship Id="rId192" Type="http://schemas.openxmlformats.org/officeDocument/2006/relationships/slide" Target="slides/slide186.xml"/><Relationship Id="rId191" Type="http://schemas.openxmlformats.org/officeDocument/2006/relationships/slide" Target="slides/slide185.xml"/><Relationship Id="rId187" Type="http://schemas.openxmlformats.org/officeDocument/2006/relationships/slide" Target="slides/slide181.xml"/><Relationship Id="rId186" Type="http://schemas.openxmlformats.org/officeDocument/2006/relationships/slide" Target="slides/slide180.xml"/><Relationship Id="rId185" Type="http://schemas.openxmlformats.org/officeDocument/2006/relationships/slide" Target="slides/slide179.xml"/><Relationship Id="rId184" Type="http://schemas.openxmlformats.org/officeDocument/2006/relationships/slide" Target="slides/slide178.xml"/><Relationship Id="rId189" Type="http://schemas.openxmlformats.org/officeDocument/2006/relationships/slide" Target="slides/slide183.xml"/><Relationship Id="rId188" Type="http://schemas.openxmlformats.org/officeDocument/2006/relationships/slide" Target="slides/slide182.xml"/><Relationship Id="rId183" Type="http://schemas.openxmlformats.org/officeDocument/2006/relationships/slide" Target="slides/slide177.xml"/><Relationship Id="rId182" Type="http://schemas.openxmlformats.org/officeDocument/2006/relationships/slide" Target="slides/slide176.xml"/><Relationship Id="rId181" Type="http://schemas.openxmlformats.org/officeDocument/2006/relationships/slide" Target="slides/slide175.xml"/><Relationship Id="rId180" Type="http://schemas.openxmlformats.org/officeDocument/2006/relationships/slide" Target="slides/slide174.xml"/><Relationship Id="rId176" Type="http://schemas.openxmlformats.org/officeDocument/2006/relationships/slide" Target="slides/slide170.xml"/><Relationship Id="rId297" Type="http://schemas.openxmlformats.org/officeDocument/2006/relationships/slide" Target="slides/slide291.xml"/><Relationship Id="rId175" Type="http://schemas.openxmlformats.org/officeDocument/2006/relationships/slide" Target="slides/slide169.xml"/><Relationship Id="rId296" Type="http://schemas.openxmlformats.org/officeDocument/2006/relationships/slide" Target="slides/slide290.xml"/><Relationship Id="rId174" Type="http://schemas.openxmlformats.org/officeDocument/2006/relationships/slide" Target="slides/slide168.xml"/><Relationship Id="rId295" Type="http://schemas.openxmlformats.org/officeDocument/2006/relationships/slide" Target="slides/slide289.xml"/><Relationship Id="rId173" Type="http://schemas.openxmlformats.org/officeDocument/2006/relationships/slide" Target="slides/slide167.xml"/><Relationship Id="rId294" Type="http://schemas.openxmlformats.org/officeDocument/2006/relationships/slide" Target="slides/slide288.xml"/><Relationship Id="rId179" Type="http://schemas.openxmlformats.org/officeDocument/2006/relationships/slide" Target="slides/slide173.xml"/><Relationship Id="rId178" Type="http://schemas.openxmlformats.org/officeDocument/2006/relationships/slide" Target="slides/slide172.xml"/><Relationship Id="rId299" Type="http://schemas.openxmlformats.org/officeDocument/2006/relationships/slide" Target="slides/slide293.xml"/><Relationship Id="rId177" Type="http://schemas.openxmlformats.org/officeDocument/2006/relationships/slide" Target="slides/slide171.xml"/><Relationship Id="rId298" Type="http://schemas.openxmlformats.org/officeDocument/2006/relationships/slide" Target="slides/slide292.xml"/><Relationship Id="rId198" Type="http://schemas.openxmlformats.org/officeDocument/2006/relationships/slide" Target="slides/slide192.xml"/><Relationship Id="rId197" Type="http://schemas.openxmlformats.org/officeDocument/2006/relationships/slide" Target="slides/slide191.xml"/><Relationship Id="rId196" Type="http://schemas.openxmlformats.org/officeDocument/2006/relationships/slide" Target="slides/slide190.xml"/><Relationship Id="rId195" Type="http://schemas.openxmlformats.org/officeDocument/2006/relationships/slide" Target="slides/slide189.xml"/><Relationship Id="rId199" Type="http://schemas.openxmlformats.org/officeDocument/2006/relationships/slide" Target="slides/slide193.xml"/><Relationship Id="rId150" Type="http://schemas.openxmlformats.org/officeDocument/2006/relationships/slide" Target="slides/slide144.xml"/><Relationship Id="rId271" Type="http://schemas.openxmlformats.org/officeDocument/2006/relationships/slide" Target="slides/slide265.xml"/><Relationship Id="rId392" Type="http://schemas.openxmlformats.org/officeDocument/2006/relationships/slide" Target="slides/slide386.xml"/><Relationship Id="rId270" Type="http://schemas.openxmlformats.org/officeDocument/2006/relationships/slide" Target="slides/slide264.xml"/><Relationship Id="rId391" Type="http://schemas.openxmlformats.org/officeDocument/2006/relationships/slide" Target="slides/slide385.xml"/><Relationship Id="rId390" Type="http://schemas.openxmlformats.org/officeDocument/2006/relationships/slide" Target="slides/slide38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3.xml"/><Relationship Id="rId4" Type="http://schemas.openxmlformats.org/officeDocument/2006/relationships/tableStyles" Target="tableStyles.xml"/><Relationship Id="rId148" Type="http://schemas.openxmlformats.org/officeDocument/2006/relationships/slide" Target="slides/slide142.xml"/><Relationship Id="rId269" Type="http://schemas.openxmlformats.org/officeDocument/2006/relationships/slide" Target="slides/slide263.xml"/><Relationship Id="rId9" Type="http://schemas.openxmlformats.org/officeDocument/2006/relationships/slide" Target="slides/slide3.xml"/><Relationship Id="rId143" Type="http://schemas.openxmlformats.org/officeDocument/2006/relationships/slide" Target="slides/slide137.xml"/><Relationship Id="rId264" Type="http://schemas.openxmlformats.org/officeDocument/2006/relationships/slide" Target="slides/slide258.xml"/><Relationship Id="rId385" Type="http://schemas.openxmlformats.org/officeDocument/2006/relationships/slide" Target="slides/slide379.xml"/><Relationship Id="rId142" Type="http://schemas.openxmlformats.org/officeDocument/2006/relationships/slide" Target="slides/slide136.xml"/><Relationship Id="rId263" Type="http://schemas.openxmlformats.org/officeDocument/2006/relationships/slide" Target="slides/slide257.xml"/><Relationship Id="rId384" Type="http://schemas.openxmlformats.org/officeDocument/2006/relationships/slide" Target="slides/slide378.xml"/><Relationship Id="rId141" Type="http://schemas.openxmlformats.org/officeDocument/2006/relationships/slide" Target="slides/slide135.xml"/><Relationship Id="rId262" Type="http://schemas.openxmlformats.org/officeDocument/2006/relationships/slide" Target="slides/slide256.xml"/><Relationship Id="rId383" Type="http://schemas.openxmlformats.org/officeDocument/2006/relationships/slide" Target="slides/slide377.xml"/><Relationship Id="rId140" Type="http://schemas.openxmlformats.org/officeDocument/2006/relationships/slide" Target="slides/slide134.xml"/><Relationship Id="rId261" Type="http://schemas.openxmlformats.org/officeDocument/2006/relationships/slide" Target="slides/slide255.xml"/><Relationship Id="rId382" Type="http://schemas.openxmlformats.org/officeDocument/2006/relationships/slide" Target="slides/slide376.xml"/><Relationship Id="rId5" Type="http://schemas.openxmlformats.org/officeDocument/2006/relationships/slideMaster" Target="slideMasters/slideMaster1.xml"/><Relationship Id="rId147" Type="http://schemas.openxmlformats.org/officeDocument/2006/relationships/slide" Target="slides/slide141.xml"/><Relationship Id="rId268" Type="http://schemas.openxmlformats.org/officeDocument/2006/relationships/slide" Target="slides/slide262.xml"/><Relationship Id="rId389" Type="http://schemas.openxmlformats.org/officeDocument/2006/relationships/slide" Target="slides/slide383.xml"/><Relationship Id="rId6" Type="http://schemas.openxmlformats.org/officeDocument/2006/relationships/notesMaster" Target="notesMasters/notesMaster1.xml"/><Relationship Id="rId146" Type="http://schemas.openxmlformats.org/officeDocument/2006/relationships/slide" Target="slides/slide140.xml"/><Relationship Id="rId267" Type="http://schemas.openxmlformats.org/officeDocument/2006/relationships/slide" Target="slides/slide261.xml"/><Relationship Id="rId388" Type="http://schemas.openxmlformats.org/officeDocument/2006/relationships/slide" Target="slides/slide382.xml"/><Relationship Id="rId7" Type="http://schemas.openxmlformats.org/officeDocument/2006/relationships/slide" Target="slides/slide1.xml"/><Relationship Id="rId145" Type="http://schemas.openxmlformats.org/officeDocument/2006/relationships/slide" Target="slides/slide139.xml"/><Relationship Id="rId266" Type="http://schemas.openxmlformats.org/officeDocument/2006/relationships/slide" Target="slides/slide260.xml"/><Relationship Id="rId387" Type="http://schemas.openxmlformats.org/officeDocument/2006/relationships/slide" Target="slides/slide381.xml"/><Relationship Id="rId8" Type="http://schemas.openxmlformats.org/officeDocument/2006/relationships/slide" Target="slides/slide2.xml"/><Relationship Id="rId144" Type="http://schemas.openxmlformats.org/officeDocument/2006/relationships/slide" Target="slides/slide138.xml"/><Relationship Id="rId265" Type="http://schemas.openxmlformats.org/officeDocument/2006/relationships/slide" Target="slides/slide259.xml"/><Relationship Id="rId386" Type="http://schemas.openxmlformats.org/officeDocument/2006/relationships/slide" Target="slides/slide380.xml"/><Relationship Id="rId260" Type="http://schemas.openxmlformats.org/officeDocument/2006/relationships/slide" Target="slides/slide254.xml"/><Relationship Id="rId381" Type="http://schemas.openxmlformats.org/officeDocument/2006/relationships/slide" Target="slides/slide375.xml"/><Relationship Id="rId380" Type="http://schemas.openxmlformats.org/officeDocument/2006/relationships/slide" Target="slides/slide374.xml"/><Relationship Id="rId139" Type="http://schemas.openxmlformats.org/officeDocument/2006/relationships/slide" Target="slides/slide133.xml"/><Relationship Id="rId138" Type="http://schemas.openxmlformats.org/officeDocument/2006/relationships/slide" Target="slides/slide132.xml"/><Relationship Id="rId259" Type="http://schemas.openxmlformats.org/officeDocument/2006/relationships/slide" Target="slides/slide253.xml"/><Relationship Id="rId137" Type="http://schemas.openxmlformats.org/officeDocument/2006/relationships/slide" Target="slides/slide131.xml"/><Relationship Id="rId258" Type="http://schemas.openxmlformats.org/officeDocument/2006/relationships/slide" Target="slides/slide252.xml"/><Relationship Id="rId379" Type="http://schemas.openxmlformats.org/officeDocument/2006/relationships/slide" Target="slides/slide373.xml"/><Relationship Id="rId132" Type="http://schemas.openxmlformats.org/officeDocument/2006/relationships/slide" Target="slides/slide126.xml"/><Relationship Id="rId253" Type="http://schemas.openxmlformats.org/officeDocument/2006/relationships/slide" Target="slides/slide247.xml"/><Relationship Id="rId374" Type="http://schemas.openxmlformats.org/officeDocument/2006/relationships/slide" Target="slides/slide368.xml"/><Relationship Id="rId131" Type="http://schemas.openxmlformats.org/officeDocument/2006/relationships/slide" Target="slides/slide125.xml"/><Relationship Id="rId252" Type="http://schemas.openxmlformats.org/officeDocument/2006/relationships/slide" Target="slides/slide246.xml"/><Relationship Id="rId373" Type="http://schemas.openxmlformats.org/officeDocument/2006/relationships/slide" Target="slides/slide367.xml"/><Relationship Id="rId130" Type="http://schemas.openxmlformats.org/officeDocument/2006/relationships/slide" Target="slides/slide124.xml"/><Relationship Id="rId251" Type="http://schemas.openxmlformats.org/officeDocument/2006/relationships/slide" Target="slides/slide245.xml"/><Relationship Id="rId372" Type="http://schemas.openxmlformats.org/officeDocument/2006/relationships/slide" Target="slides/slide366.xml"/><Relationship Id="rId250" Type="http://schemas.openxmlformats.org/officeDocument/2006/relationships/slide" Target="slides/slide244.xml"/><Relationship Id="rId371" Type="http://schemas.openxmlformats.org/officeDocument/2006/relationships/slide" Target="slides/slide365.xml"/><Relationship Id="rId136" Type="http://schemas.openxmlformats.org/officeDocument/2006/relationships/slide" Target="slides/slide130.xml"/><Relationship Id="rId257" Type="http://schemas.openxmlformats.org/officeDocument/2006/relationships/slide" Target="slides/slide251.xml"/><Relationship Id="rId378" Type="http://schemas.openxmlformats.org/officeDocument/2006/relationships/slide" Target="slides/slide372.xml"/><Relationship Id="rId135" Type="http://schemas.openxmlformats.org/officeDocument/2006/relationships/slide" Target="slides/slide129.xml"/><Relationship Id="rId256" Type="http://schemas.openxmlformats.org/officeDocument/2006/relationships/slide" Target="slides/slide250.xml"/><Relationship Id="rId377" Type="http://schemas.openxmlformats.org/officeDocument/2006/relationships/slide" Target="slides/slide371.xml"/><Relationship Id="rId134" Type="http://schemas.openxmlformats.org/officeDocument/2006/relationships/slide" Target="slides/slide128.xml"/><Relationship Id="rId255" Type="http://schemas.openxmlformats.org/officeDocument/2006/relationships/slide" Target="slides/slide249.xml"/><Relationship Id="rId376" Type="http://schemas.openxmlformats.org/officeDocument/2006/relationships/slide" Target="slides/slide370.xml"/><Relationship Id="rId133" Type="http://schemas.openxmlformats.org/officeDocument/2006/relationships/slide" Target="slides/slide127.xml"/><Relationship Id="rId254" Type="http://schemas.openxmlformats.org/officeDocument/2006/relationships/slide" Target="slides/slide248.xml"/><Relationship Id="rId375" Type="http://schemas.openxmlformats.org/officeDocument/2006/relationships/slide" Target="slides/slide369.xml"/><Relationship Id="rId172" Type="http://schemas.openxmlformats.org/officeDocument/2006/relationships/slide" Target="slides/slide166.xml"/><Relationship Id="rId293" Type="http://schemas.openxmlformats.org/officeDocument/2006/relationships/slide" Target="slides/slide287.xml"/><Relationship Id="rId171" Type="http://schemas.openxmlformats.org/officeDocument/2006/relationships/slide" Target="slides/slide165.xml"/><Relationship Id="rId292" Type="http://schemas.openxmlformats.org/officeDocument/2006/relationships/slide" Target="slides/slide286.xml"/><Relationship Id="rId170" Type="http://schemas.openxmlformats.org/officeDocument/2006/relationships/slide" Target="slides/slide164.xml"/><Relationship Id="rId291" Type="http://schemas.openxmlformats.org/officeDocument/2006/relationships/slide" Target="slides/slide285.xml"/><Relationship Id="rId290" Type="http://schemas.openxmlformats.org/officeDocument/2006/relationships/slide" Target="slides/slide284.xml"/><Relationship Id="rId165" Type="http://schemas.openxmlformats.org/officeDocument/2006/relationships/slide" Target="slides/slide159.xml"/><Relationship Id="rId286" Type="http://schemas.openxmlformats.org/officeDocument/2006/relationships/slide" Target="slides/slide280.xml"/><Relationship Id="rId164" Type="http://schemas.openxmlformats.org/officeDocument/2006/relationships/slide" Target="slides/slide158.xml"/><Relationship Id="rId285" Type="http://schemas.openxmlformats.org/officeDocument/2006/relationships/slide" Target="slides/slide279.xml"/><Relationship Id="rId163" Type="http://schemas.openxmlformats.org/officeDocument/2006/relationships/slide" Target="slides/slide157.xml"/><Relationship Id="rId284" Type="http://schemas.openxmlformats.org/officeDocument/2006/relationships/slide" Target="slides/slide278.xml"/><Relationship Id="rId162" Type="http://schemas.openxmlformats.org/officeDocument/2006/relationships/slide" Target="slides/slide156.xml"/><Relationship Id="rId283" Type="http://schemas.openxmlformats.org/officeDocument/2006/relationships/slide" Target="slides/slide277.xml"/><Relationship Id="rId169" Type="http://schemas.openxmlformats.org/officeDocument/2006/relationships/slide" Target="slides/slide163.xml"/><Relationship Id="rId168" Type="http://schemas.openxmlformats.org/officeDocument/2006/relationships/slide" Target="slides/slide162.xml"/><Relationship Id="rId289" Type="http://schemas.openxmlformats.org/officeDocument/2006/relationships/slide" Target="slides/slide283.xml"/><Relationship Id="rId167" Type="http://schemas.openxmlformats.org/officeDocument/2006/relationships/slide" Target="slides/slide161.xml"/><Relationship Id="rId288" Type="http://schemas.openxmlformats.org/officeDocument/2006/relationships/slide" Target="slides/slide282.xml"/><Relationship Id="rId166" Type="http://schemas.openxmlformats.org/officeDocument/2006/relationships/slide" Target="slides/slide160.xml"/><Relationship Id="rId287" Type="http://schemas.openxmlformats.org/officeDocument/2006/relationships/slide" Target="slides/slide281.xml"/><Relationship Id="rId161" Type="http://schemas.openxmlformats.org/officeDocument/2006/relationships/slide" Target="slides/slide155.xml"/><Relationship Id="rId282" Type="http://schemas.openxmlformats.org/officeDocument/2006/relationships/slide" Target="slides/slide276.xml"/><Relationship Id="rId160" Type="http://schemas.openxmlformats.org/officeDocument/2006/relationships/slide" Target="slides/slide154.xml"/><Relationship Id="rId281" Type="http://schemas.openxmlformats.org/officeDocument/2006/relationships/slide" Target="slides/slide275.xml"/><Relationship Id="rId280" Type="http://schemas.openxmlformats.org/officeDocument/2006/relationships/slide" Target="slides/slide274.xml"/><Relationship Id="rId159" Type="http://schemas.openxmlformats.org/officeDocument/2006/relationships/slide" Target="slides/slide153.xml"/><Relationship Id="rId154" Type="http://schemas.openxmlformats.org/officeDocument/2006/relationships/slide" Target="slides/slide148.xml"/><Relationship Id="rId275" Type="http://schemas.openxmlformats.org/officeDocument/2006/relationships/slide" Target="slides/slide269.xml"/><Relationship Id="rId396" Type="http://schemas.openxmlformats.org/officeDocument/2006/relationships/slide" Target="slides/slide390.xml"/><Relationship Id="rId153" Type="http://schemas.openxmlformats.org/officeDocument/2006/relationships/slide" Target="slides/slide147.xml"/><Relationship Id="rId274" Type="http://schemas.openxmlformats.org/officeDocument/2006/relationships/slide" Target="slides/slide268.xml"/><Relationship Id="rId395" Type="http://schemas.openxmlformats.org/officeDocument/2006/relationships/slide" Target="slides/slide389.xml"/><Relationship Id="rId152" Type="http://schemas.openxmlformats.org/officeDocument/2006/relationships/slide" Target="slides/slide146.xml"/><Relationship Id="rId273" Type="http://schemas.openxmlformats.org/officeDocument/2006/relationships/slide" Target="slides/slide267.xml"/><Relationship Id="rId394" Type="http://schemas.openxmlformats.org/officeDocument/2006/relationships/slide" Target="slides/slide388.xml"/><Relationship Id="rId151" Type="http://schemas.openxmlformats.org/officeDocument/2006/relationships/slide" Target="slides/slide145.xml"/><Relationship Id="rId272" Type="http://schemas.openxmlformats.org/officeDocument/2006/relationships/slide" Target="slides/slide266.xml"/><Relationship Id="rId393" Type="http://schemas.openxmlformats.org/officeDocument/2006/relationships/slide" Target="slides/slide387.xml"/><Relationship Id="rId158" Type="http://schemas.openxmlformats.org/officeDocument/2006/relationships/slide" Target="slides/slide152.xml"/><Relationship Id="rId279" Type="http://schemas.openxmlformats.org/officeDocument/2006/relationships/slide" Target="slides/slide273.xml"/><Relationship Id="rId157" Type="http://schemas.openxmlformats.org/officeDocument/2006/relationships/slide" Target="slides/slide151.xml"/><Relationship Id="rId278" Type="http://schemas.openxmlformats.org/officeDocument/2006/relationships/slide" Target="slides/slide272.xml"/><Relationship Id="rId399" Type="http://schemas.openxmlformats.org/officeDocument/2006/relationships/slide" Target="slides/slide393.xml"/><Relationship Id="rId156" Type="http://schemas.openxmlformats.org/officeDocument/2006/relationships/slide" Target="slides/slide150.xml"/><Relationship Id="rId277" Type="http://schemas.openxmlformats.org/officeDocument/2006/relationships/slide" Target="slides/slide271.xml"/><Relationship Id="rId398" Type="http://schemas.openxmlformats.org/officeDocument/2006/relationships/slide" Target="slides/slide392.xml"/><Relationship Id="rId155" Type="http://schemas.openxmlformats.org/officeDocument/2006/relationships/slide" Target="slides/slide149.xml"/><Relationship Id="rId276" Type="http://schemas.openxmlformats.org/officeDocument/2006/relationships/slide" Target="slides/slide270.xml"/><Relationship Id="rId397" Type="http://schemas.openxmlformats.org/officeDocument/2006/relationships/slide" Target="slides/slide391.xml"/><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409" Type="http://schemas.openxmlformats.org/officeDocument/2006/relationships/slide" Target="slides/slide403.xml"/><Relationship Id="rId404" Type="http://schemas.openxmlformats.org/officeDocument/2006/relationships/slide" Target="slides/slide398.xml"/><Relationship Id="rId403" Type="http://schemas.openxmlformats.org/officeDocument/2006/relationships/slide" Target="slides/slide397.xml"/><Relationship Id="rId402" Type="http://schemas.openxmlformats.org/officeDocument/2006/relationships/slide" Target="slides/slide396.xml"/><Relationship Id="rId401" Type="http://schemas.openxmlformats.org/officeDocument/2006/relationships/slide" Target="slides/slide395.xml"/><Relationship Id="rId408" Type="http://schemas.openxmlformats.org/officeDocument/2006/relationships/slide" Target="slides/slide402.xml"/><Relationship Id="rId407" Type="http://schemas.openxmlformats.org/officeDocument/2006/relationships/slide" Target="slides/slide401.xml"/><Relationship Id="rId406" Type="http://schemas.openxmlformats.org/officeDocument/2006/relationships/slide" Target="slides/slide400.xml"/><Relationship Id="rId405" Type="http://schemas.openxmlformats.org/officeDocument/2006/relationships/slide" Target="slides/slide399.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400" Type="http://schemas.openxmlformats.org/officeDocument/2006/relationships/slide" Target="slides/slide394.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 Id="rId107" Type="http://schemas.openxmlformats.org/officeDocument/2006/relationships/slide" Target="slides/slide101.xml"/><Relationship Id="rId228" Type="http://schemas.openxmlformats.org/officeDocument/2006/relationships/slide" Target="slides/slide222.xml"/><Relationship Id="rId349" Type="http://schemas.openxmlformats.org/officeDocument/2006/relationships/slide" Target="slides/slide343.xml"/><Relationship Id="rId106" Type="http://schemas.openxmlformats.org/officeDocument/2006/relationships/slide" Target="slides/slide100.xml"/><Relationship Id="rId227" Type="http://schemas.openxmlformats.org/officeDocument/2006/relationships/slide" Target="slides/slide221.xml"/><Relationship Id="rId348" Type="http://schemas.openxmlformats.org/officeDocument/2006/relationships/slide" Target="slides/slide342.xml"/><Relationship Id="rId469" Type="http://schemas.openxmlformats.org/officeDocument/2006/relationships/font" Target="fonts/OpenSans-italic.fntdata"/><Relationship Id="rId105" Type="http://schemas.openxmlformats.org/officeDocument/2006/relationships/slide" Target="slides/slide99.xml"/><Relationship Id="rId226" Type="http://schemas.openxmlformats.org/officeDocument/2006/relationships/slide" Target="slides/slide220.xml"/><Relationship Id="rId347" Type="http://schemas.openxmlformats.org/officeDocument/2006/relationships/slide" Target="slides/slide341.xml"/><Relationship Id="rId468" Type="http://schemas.openxmlformats.org/officeDocument/2006/relationships/font" Target="fonts/OpenSans-bold.fntdata"/><Relationship Id="rId104" Type="http://schemas.openxmlformats.org/officeDocument/2006/relationships/slide" Target="slides/slide98.xml"/><Relationship Id="rId225" Type="http://schemas.openxmlformats.org/officeDocument/2006/relationships/slide" Target="slides/slide219.xml"/><Relationship Id="rId346" Type="http://schemas.openxmlformats.org/officeDocument/2006/relationships/slide" Target="slides/slide340.xml"/><Relationship Id="rId467" Type="http://schemas.openxmlformats.org/officeDocument/2006/relationships/font" Target="fonts/OpenSans-regular.fntdata"/><Relationship Id="rId109" Type="http://schemas.openxmlformats.org/officeDocument/2006/relationships/slide" Target="slides/slide103.xml"/><Relationship Id="rId108" Type="http://schemas.openxmlformats.org/officeDocument/2006/relationships/slide" Target="slides/slide102.xml"/><Relationship Id="rId229" Type="http://schemas.openxmlformats.org/officeDocument/2006/relationships/slide" Target="slides/slide223.xml"/><Relationship Id="rId220" Type="http://schemas.openxmlformats.org/officeDocument/2006/relationships/slide" Target="slides/slide214.xml"/><Relationship Id="rId341" Type="http://schemas.openxmlformats.org/officeDocument/2006/relationships/slide" Target="slides/slide335.xml"/><Relationship Id="rId462" Type="http://schemas.openxmlformats.org/officeDocument/2006/relationships/slide" Target="slides/slide456.xml"/><Relationship Id="rId340" Type="http://schemas.openxmlformats.org/officeDocument/2006/relationships/slide" Target="slides/slide334.xml"/><Relationship Id="rId461" Type="http://schemas.openxmlformats.org/officeDocument/2006/relationships/slide" Target="slides/slide455.xml"/><Relationship Id="rId460" Type="http://schemas.openxmlformats.org/officeDocument/2006/relationships/slide" Target="slides/slide454.xml"/><Relationship Id="rId103" Type="http://schemas.openxmlformats.org/officeDocument/2006/relationships/slide" Target="slides/slide97.xml"/><Relationship Id="rId224" Type="http://schemas.openxmlformats.org/officeDocument/2006/relationships/slide" Target="slides/slide218.xml"/><Relationship Id="rId345" Type="http://schemas.openxmlformats.org/officeDocument/2006/relationships/slide" Target="slides/slide339.xml"/><Relationship Id="rId466" Type="http://schemas.openxmlformats.org/officeDocument/2006/relationships/font" Target="fonts/Lato-boldItalic.fntdata"/><Relationship Id="rId102" Type="http://schemas.openxmlformats.org/officeDocument/2006/relationships/slide" Target="slides/slide96.xml"/><Relationship Id="rId223" Type="http://schemas.openxmlformats.org/officeDocument/2006/relationships/slide" Target="slides/slide217.xml"/><Relationship Id="rId344" Type="http://schemas.openxmlformats.org/officeDocument/2006/relationships/slide" Target="slides/slide338.xml"/><Relationship Id="rId465" Type="http://schemas.openxmlformats.org/officeDocument/2006/relationships/font" Target="fonts/Lato-italic.fntdata"/><Relationship Id="rId101" Type="http://schemas.openxmlformats.org/officeDocument/2006/relationships/slide" Target="slides/slide95.xml"/><Relationship Id="rId222" Type="http://schemas.openxmlformats.org/officeDocument/2006/relationships/slide" Target="slides/slide216.xml"/><Relationship Id="rId343" Type="http://schemas.openxmlformats.org/officeDocument/2006/relationships/slide" Target="slides/slide337.xml"/><Relationship Id="rId464" Type="http://schemas.openxmlformats.org/officeDocument/2006/relationships/font" Target="fonts/Lato-bold.fntdata"/><Relationship Id="rId100" Type="http://schemas.openxmlformats.org/officeDocument/2006/relationships/slide" Target="slides/slide94.xml"/><Relationship Id="rId221" Type="http://schemas.openxmlformats.org/officeDocument/2006/relationships/slide" Target="slides/slide215.xml"/><Relationship Id="rId342" Type="http://schemas.openxmlformats.org/officeDocument/2006/relationships/slide" Target="slides/slide336.xml"/><Relationship Id="rId463" Type="http://schemas.openxmlformats.org/officeDocument/2006/relationships/font" Target="fonts/Lato-regular.fntdata"/><Relationship Id="rId217" Type="http://schemas.openxmlformats.org/officeDocument/2006/relationships/slide" Target="slides/slide211.xml"/><Relationship Id="rId338" Type="http://schemas.openxmlformats.org/officeDocument/2006/relationships/slide" Target="slides/slide332.xml"/><Relationship Id="rId459" Type="http://schemas.openxmlformats.org/officeDocument/2006/relationships/slide" Target="slides/slide453.xml"/><Relationship Id="rId216" Type="http://schemas.openxmlformats.org/officeDocument/2006/relationships/slide" Target="slides/slide210.xml"/><Relationship Id="rId337" Type="http://schemas.openxmlformats.org/officeDocument/2006/relationships/slide" Target="slides/slide331.xml"/><Relationship Id="rId458" Type="http://schemas.openxmlformats.org/officeDocument/2006/relationships/slide" Target="slides/slide452.xml"/><Relationship Id="rId215" Type="http://schemas.openxmlformats.org/officeDocument/2006/relationships/slide" Target="slides/slide209.xml"/><Relationship Id="rId336" Type="http://schemas.openxmlformats.org/officeDocument/2006/relationships/slide" Target="slides/slide330.xml"/><Relationship Id="rId457" Type="http://schemas.openxmlformats.org/officeDocument/2006/relationships/slide" Target="slides/slide451.xml"/><Relationship Id="rId214" Type="http://schemas.openxmlformats.org/officeDocument/2006/relationships/slide" Target="slides/slide208.xml"/><Relationship Id="rId335" Type="http://schemas.openxmlformats.org/officeDocument/2006/relationships/slide" Target="slides/slide329.xml"/><Relationship Id="rId456" Type="http://schemas.openxmlformats.org/officeDocument/2006/relationships/slide" Target="slides/slide450.xml"/><Relationship Id="rId219" Type="http://schemas.openxmlformats.org/officeDocument/2006/relationships/slide" Target="slides/slide213.xml"/><Relationship Id="rId218" Type="http://schemas.openxmlformats.org/officeDocument/2006/relationships/slide" Target="slides/slide212.xml"/><Relationship Id="rId339" Type="http://schemas.openxmlformats.org/officeDocument/2006/relationships/slide" Target="slides/slide333.xml"/><Relationship Id="rId330" Type="http://schemas.openxmlformats.org/officeDocument/2006/relationships/slide" Target="slides/slide324.xml"/><Relationship Id="rId451" Type="http://schemas.openxmlformats.org/officeDocument/2006/relationships/slide" Target="slides/slide445.xml"/><Relationship Id="rId450" Type="http://schemas.openxmlformats.org/officeDocument/2006/relationships/slide" Target="slides/slide444.xml"/><Relationship Id="rId213" Type="http://schemas.openxmlformats.org/officeDocument/2006/relationships/slide" Target="slides/slide207.xml"/><Relationship Id="rId334" Type="http://schemas.openxmlformats.org/officeDocument/2006/relationships/slide" Target="slides/slide328.xml"/><Relationship Id="rId455" Type="http://schemas.openxmlformats.org/officeDocument/2006/relationships/slide" Target="slides/slide449.xml"/><Relationship Id="rId212" Type="http://schemas.openxmlformats.org/officeDocument/2006/relationships/slide" Target="slides/slide206.xml"/><Relationship Id="rId333" Type="http://schemas.openxmlformats.org/officeDocument/2006/relationships/slide" Target="slides/slide327.xml"/><Relationship Id="rId454" Type="http://schemas.openxmlformats.org/officeDocument/2006/relationships/slide" Target="slides/slide448.xml"/><Relationship Id="rId211" Type="http://schemas.openxmlformats.org/officeDocument/2006/relationships/slide" Target="slides/slide205.xml"/><Relationship Id="rId332" Type="http://schemas.openxmlformats.org/officeDocument/2006/relationships/slide" Target="slides/slide326.xml"/><Relationship Id="rId453" Type="http://schemas.openxmlformats.org/officeDocument/2006/relationships/slide" Target="slides/slide447.xml"/><Relationship Id="rId210" Type="http://schemas.openxmlformats.org/officeDocument/2006/relationships/slide" Target="slides/slide204.xml"/><Relationship Id="rId331" Type="http://schemas.openxmlformats.org/officeDocument/2006/relationships/slide" Target="slides/slide325.xml"/><Relationship Id="rId452" Type="http://schemas.openxmlformats.org/officeDocument/2006/relationships/slide" Target="slides/slide446.xml"/><Relationship Id="rId370" Type="http://schemas.openxmlformats.org/officeDocument/2006/relationships/slide" Target="slides/slide364.xml"/><Relationship Id="rId129" Type="http://schemas.openxmlformats.org/officeDocument/2006/relationships/slide" Target="slides/slide123.xml"/><Relationship Id="rId128" Type="http://schemas.openxmlformats.org/officeDocument/2006/relationships/slide" Target="slides/slide122.xml"/><Relationship Id="rId249" Type="http://schemas.openxmlformats.org/officeDocument/2006/relationships/slide" Target="slides/slide243.xml"/><Relationship Id="rId127" Type="http://schemas.openxmlformats.org/officeDocument/2006/relationships/slide" Target="slides/slide121.xml"/><Relationship Id="rId248" Type="http://schemas.openxmlformats.org/officeDocument/2006/relationships/slide" Target="slides/slide242.xml"/><Relationship Id="rId369" Type="http://schemas.openxmlformats.org/officeDocument/2006/relationships/slide" Target="slides/slide363.xml"/><Relationship Id="rId126" Type="http://schemas.openxmlformats.org/officeDocument/2006/relationships/slide" Target="slides/slide120.xml"/><Relationship Id="rId247" Type="http://schemas.openxmlformats.org/officeDocument/2006/relationships/slide" Target="slides/slide241.xml"/><Relationship Id="rId368" Type="http://schemas.openxmlformats.org/officeDocument/2006/relationships/slide" Target="slides/slide362.xml"/><Relationship Id="rId121" Type="http://schemas.openxmlformats.org/officeDocument/2006/relationships/slide" Target="slides/slide115.xml"/><Relationship Id="rId242" Type="http://schemas.openxmlformats.org/officeDocument/2006/relationships/slide" Target="slides/slide236.xml"/><Relationship Id="rId363" Type="http://schemas.openxmlformats.org/officeDocument/2006/relationships/slide" Target="slides/slide357.xml"/><Relationship Id="rId120" Type="http://schemas.openxmlformats.org/officeDocument/2006/relationships/slide" Target="slides/slide114.xml"/><Relationship Id="rId241" Type="http://schemas.openxmlformats.org/officeDocument/2006/relationships/slide" Target="slides/slide235.xml"/><Relationship Id="rId362" Type="http://schemas.openxmlformats.org/officeDocument/2006/relationships/slide" Target="slides/slide356.xml"/><Relationship Id="rId240" Type="http://schemas.openxmlformats.org/officeDocument/2006/relationships/slide" Target="slides/slide234.xml"/><Relationship Id="rId361" Type="http://schemas.openxmlformats.org/officeDocument/2006/relationships/slide" Target="slides/slide355.xml"/><Relationship Id="rId360" Type="http://schemas.openxmlformats.org/officeDocument/2006/relationships/slide" Target="slides/slide354.xml"/><Relationship Id="rId125" Type="http://schemas.openxmlformats.org/officeDocument/2006/relationships/slide" Target="slides/slide119.xml"/><Relationship Id="rId246" Type="http://schemas.openxmlformats.org/officeDocument/2006/relationships/slide" Target="slides/slide240.xml"/><Relationship Id="rId367" Type="http://schemas.openxmlformats.org/officeDocument/2006/relationships/slide" Target="slides/slide361.xml"/><Relationship Id="rId124" Type="http://schemas.openxmlformats.org/officeDocument/2006/relationships/slide" Target="slides/slide118.xml"/><Relationship Id="rId245" Type="http://schemas.openxmlformats.org/officeDocument/2006/relationships/slide" Target="slides/slide239.xml"/><Relationship Id="rId366" Type="http://schemas.openxmlformats.org/officeDocument/2006/relationships/slide" Target="slides/slide360.xml"/><Relationship Id="rId123" Type="http://schemas.openxmlformats.org/officeDocument/2006/relationships/slide" Target="slides/slide117.xml"/><Relationship Id="rId244" Type="http://schemas.openxmlformats.org/officeDocument/2006/relationships/slide" Target="slides/slide238.xml"/><Relationship Id="rId365" Type="http://schemas.openxmlformats.org/officeDocument/2006/relationships/slide" Target="slides/slide359.xml"/><Relationship Id="rId122" Type="http://schemas.openxmlformats.org/officeDocument/2006/relationships/slide" Target="slides/slide116.xml"/><Relationship Id="rId243" Type="http://schemas.openxmlformats.org/officeDocument/2006/relationships/slide" Target="slides/slide237.xml"/><Relationship Id="rId364" Type="http://schemas.openxmlformats.org/officeDocument/2006/relationships/slide" Target="slides/slide358.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99" Type="http://schemas.openxmlformats.org/officeDocument/2006/relationships/slide" Target="slides/slide93.xml"/><Relationship Id="rId98" Type="http://schemas.openxmlformats.org/officeDocument/2006/relationships/slide" Target="slides/slide92.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239" Type="http://schemas.openxmlformats.org/officeDocument/2006/relationships/slide" Target="slides/slide233.xml"/><Relationship Id="rId117" Type="http://schemas.openxmlformats.org/officeDocument/2006/relationships/slide" Target="slides/slide111.xml"/><Relationship Id="rId238" Type="http://schemas.openxmlformats.org/officeDocument/2006/relationships/slide" Target="slides/slide232.xml"/><Relationship Id="rId359" Type="http://schemas.openxmlformats.org/officeDocument/2006/relationships/slide" Target="slides/slide353.xml"/><Relationship Id="rId116" Type="http://schemas.openxmlformats.org/officeDocument/2006/relationships/slide" Target="slides/slide110.xml"/><Relationship Id="rId237" Type="http://schemas.openxmlformats.org/officeDocument/2006/relationships/slide" Target="slides/slide231.xml"/><Relationship Id="rId358" Type="http://schemas.openxmlformats.org/officeDocument/2006/relationships/slide" Target="slides/slide352.xml"/><Relationship Id="rId115" Type="http://schemas.openxmlformats.org/officeDocument/2006/relationships/slide" Target="slides/slide109.xml"/><Relationship Id="rId236" Type="http://schemas.openxmlformats.org/officeDocument/2006/relationships/slide" Target="slides/slide230.xml"/><Relationship Id="rId357" Type="http://schemas.openxmlformats.org/officeDocument/2006/relationships/slide" Target="slides/slide351.xml"/><Relationship Id="rId119" Type="http://schemas.openxmlformats.org/officeDocument/2006/relationships/slide" Target="slides/slide113.xml"/><Relationship Id="rId110" Type="http://schemas.openxmlformats.org/officeDocument/2006/relationships/slide" Target="slides/slide104.xml"/><Relationship Id="rId231" Type="http://schemas.openxmlformats.org/officeDocument/2006/relationships/slide" Target="slides/slide225.xml"/><Relationship Id="rId352" Type="http://schemas.openxmlformats.org/officeDocument/2006/relationships/slide" Target="slides/slide346.xml"/><Relationship Id="rId230" Type="http://schemas.openxmlformats.org/officeDocument/2006/relationships/slide" Target="slides/slide224.xml"/><Relationship Id="rId351" Type="http://schemas.openxmlformats.org/officeDocument/2006/relationships/slide" Target="slides/slide345.xml"/><Relationship Id="rId350" Type="http://schemas.openxmlformats.org/officeDocument/2006/relationships/slide" Target="slides/slide344.xml"/><Relationship Id="rId470" Type="http://schemas.openxmlformats.org/officeDocument/2006/relationships/font" Target="fonts/OpenSans-boldItalic.fntdata"/><Relationship Id="rId114" Type="http://schemas.openxmlformats.org/officeDocument/2006/relationships/slide" Target="slides/slide108.xml"/><Relationship Id="rId235" Type="http://schemas.openxmlformats.org/officeDocument/2006/relationships/slide" Target="slides/slide229.xml"/><Relationship Id="rId356" Type="http://schemas.openxmlformats.org/officeDocument/2006/relationships/slide" Target="slides/slide350.xml"/><Relationship Id="rId113" Type="http://schemas.openxmlformats.org/officeDocument/2006/relationships/slide" Target="slides/slide107.xml"/><Relationship Id="rId234" Type="http://schemas.openxmlformats.org/officeDocument/2006/relationships/slide" Target="slides/slide228.xml"/><Relationship Id="rId355" Type="http://schemas.openxmlformats.org/officeDocument/2006/relationships/slide" Target="slides/slide349.xml"/><Relationship Id="rId112" Type="http://schemas.openxmlformats.org/officeDocument/2006/relationships/slide" Target="slides/slide106.xml"/><Relationship Id="rId233" Type="http://schemas.openxmlformats.org/officeDocument/2006/relationships/slide" Target="slides/slide227.xml"/><Relationship Id="rId354" Type="http://schemas.openxmlformats.org/officeDocument/2006/relationships/slide" Target="slides/slide348.xml"/><Relationship Id="rId111" Type="http://schemas.openxmlformats.org/officeDocument/2006/relationships/slide" Target="slides/slide105.xml"/><Relationship Id="rId232" Type="http://schemas.openxmlformats.org/officeDocument/2006/relationships/slide" Target="slides/slide226.xml"/><Relationship Id="rId353" Type="http://schemas.openxmlformats.org/officeDocument/2006/relationships/slide" Target="slides/slide347.xml"/><Relationship Id="rId305" Type="http://schemas.openxmlformats.org/officeDocument/2006/relationships/slide" Target="slides/slide299.xml"/><Relationship Id="rId426" Type="http://schemas.openxmlformats.org/officeDocument/2006/relationships/slide" Target="slides/slide420.xml"/><Relationship Id="rId304" Type="http://schemas.openxmlformats.org/officeDocument/2006/relationships/slide" Target="slides/slide298.xml"/><Relationship Id="rId425" Type="http://schemas.openxmlformats.org/officeDocument/2006/relationships/slide" Target="slides/slide419.xml"/><Relationship Id="rId303" Type="http://schemas.openxmlformats.org/officeDocument/2006/relationships/slide" Target="slides/slide297.xml"/><Relationship Id="rId424" Type="http://schemas.openxmlformats.org/officeDocument/2006/relationships/slide" Target="slides/slide418.xml"/><Relationship Id="rId302" Type="http://schemas.openxmlformats.org/officeDocument/2006/relationships/slide" Target="slides/slide296.xml"/><Relationship Id="rId423" Type="http://schemas.openxmlformats.org/officeDocument/2006/relationships/slide" Target="slides/slide417.xml"/><Relationship Id="rId309" Type="http://schemas.openxmlformats.org/officeDocument/2006/relationships/slide" Target="slides/slide303.xml"/><Relationship Id="rId308" Type="http://schemas.openxmlformats.org/officeDocument/2006/relationships/slide" Target="slides/slide302.xml"/><Relationship Id="rId429" Type="http://schemas.openxmlformats.org/officeDocument/2006/relationships/slide" Target="slides/slide423.xml"/><Relationship Id="rId307" Type="http://schemas.openxmlformats.org/officeDocument/2006/relationships/slide" Target="slides/slide301.xml"/><Relationship Id="rId428" Type="http://schemas.openxmlformats.org/officeDocument/2006/relationships/slide" Target="slides/slide422.xml"/><Relationship Id="rId306" Type="http://schemas.openxmlformats.org/officeDocument/2006/relationships/slide" Target="slides/slide300.xml"/><Relationship Id="rId427" Type="http://schemas.openxmlformats.org/officeDocument/2006/relationships/slide" Target="slides/slide421.xml"/><Relationship Id="rId301" Type="http://schemas.openxmlformats.org/officeDocument/2006/relationships/slide" Target="slides/slide295.xml"/><Relationship Id="rId422" Type="http://schemas.openxmlformats.org/officeDocument/2006/relationships/slide" Target="slides/slide416.xml"/><Relationship Id="rId300" Type="http://schemas.openxmlformats.org/officeDocument/2006/relationships/slide" Target="slides/slide294.xml"/><Relationship Id="rId421" Type="http://schemas.openxmlformats.org/officeDocument/2006/relationships/slide" Target="slides/slide415.xml"/><Relationship Id="rId420" Type="http://schemas.openxmlformats.org/officeDocument/2006/relationships/slide" Target="slides/slide414.xml"/><Relationship Id="rId415" Type="http://schemas.openxmlformats.org/officeDocument/2006/relationships/slide" Target="slides/slide409.xml"/><Relationship Id="rId414" Type="http://schemas.openxmlformats.org/officeDocument/2006/relationships/slide" Target="slides/slide408.xml"/><Relationship Id="rId413" Type="http://schemas.openxmlformats.org/officeDocument/2006/relationships/slide" Target="slides/slide407.xml"/><Relationship Id="rId412" Type="http://schemas.openxmlformats.org/officeDocument/2006/relationships/slide" Target="slides/slide406.xml"/><Relationship Id="rId419" Type="http://schemas.openxmlformats.org/officeDocument/2006/relationships/slide" Target="slides/slide413.xml"/><Relationship Id="rId418" Type="http://schemas.openxmlformats.org/officeDocument/2006/relationships/slide" Target="slides/slide412.xml"/><Relationship Id="rId417" Type="http://schemas.openxmlformats.org/officeDocument/2006/relationships/slide" Target="slides/slide411.xml"/><Relationship Id="rId416" Type="http://schemas.openxmlformats.org/officeDocument/2006/relationships/slide" Target="slides/slide410.xml"/><Relationship Id="rId411" Type="http://schemas.openxmlformats.org/officeDocument/2006/relationships/slide" Target="slides/slide405.xml"/><Relationship Id="rId410" Type="http://schemas.openxmlformats.org/officeDocument/2006/relationships/slide" Target="slides/slide404.xml"/><Relationship Id="rId206" Type="http://schemas.openxmlformats.org/officeDocument/2006/relationships/slide" Target="slides/slide200.xml"/><Relationship Id="rId327" Type="http://schemas.openxmlformats.org/officeDocument/2006/relationships/slide" Target="slides/slide321.xml"/><Relationship Id="rId448" Type="http://schemas.openxmlformats.org/officeDocument/2006/relationships/slide" Target="slides/slide442.xml"/><Relationship Id="rId205" Type="http://schemas.openxmlformats.org/officeDocument/2006/relationships/slide" Target="slides/slide199.xml"/><Relationship Id="rId326" Type="http://schemas.openxmlformats.org/officeDocument/2006/relationships/slide" Target="slides/slide320.xml"/><Relationship Id="rId447" Type="http://schemas.openxmlformats.org/officeDocument/2006/relationships/slide" Target="slides/slide441.xml"/><Relationship Id="rId204" Type="http://schemas.openxmlformats.org/officeDocument/2006/relationships/slide" Target="slides/slide198.xml"/><Relationship Id="rId325" Type="http://schemas.openxmlformats.org/officeDocument/2006/relationships/slide" Target="slides/slide319.xml"/><Relationship Id="rId446" Type="http://schemas.openxmlformats.org/officeDocument/2006/relationships/slide" Target="slides/slide440.xml"/><Relationship Id="rId203" Type="http://schemas.openxmlformats.org/officeDocument/2006/relationships/slide" Target="slides/slide197.xml"/><Relationship Id="rId324" Type="http://schemas.openxmlformats.org/officeDocument/2006/relationships/slide" Target="slides/slide318.xml"/><Relationship Id="rId445" Type="http://schemas.openxmlformats.org/officeDocument/2006/relationships/slide" Target="slides/slide439.xml"/><Relationship Id="rId209" Type="http://schemas.openxmlformats.org/officeDocument/2006/relationships/slide" Target="slides/slide203.xml"/><Relationship Id="rId208" Type="http://schemas.openxmlformats.org/officeDocument/2006/relationships/slide" Target="slides/slide202.xml"/><Relationship Id="rId329" Type="http://schemas.openxmlformats.org/officeDocument/2006/relationships/slide" Target="slides/slide323.xml"/><Relationship Id="rId207" Type="http://schemas.openxmlformats.org/officeDocument/2006/relationships/slide" Target="slides/slide201.xml"/><Relationship Id="rId328" Type="http://schemas.openxmlformats.org/officeDocument/2006/relationships/slide" Target="slides/slide322.xml"/><Relationship Id="rId449" Type="http://schemas.openxmlformats.org/officeDocument/2006/relationships/slide" Target="slides/slide443.xml"/><Relationship Id="rId440" Type="http://schemas.openxmlformats.org/officeDocument/2006/relationships/slide" Target="slides/slide434.xml"/><Relationship Id="rId202" Type="http://schemas.openxmlformats.org/officeDocument/2006/relationships/slide" Target="slides/slide196.xml"/><Relationship Id="rId323" Type="http://schemas.openxmlformats.org/officeDocument/2006/relationships/slide" Target="slides/slide317.xml"/><Relationship Id="rId444" Type="http://schemas.openxmlformats.org/officeDocument/2006/relationships/slide" Target="slides/slide438.xml"/><Relationship Id="rId201" Type="http://schemas.openxmlformats.org/officeDocument/2006/relationships/slide" Target="slides/slide195.xml"/><Relationship Id="rId322" Type="http://schemas.openxmlformats.org/officeDocument/2006/relationships/slide" Target="slides/slide316.xml"/><Relationship Id="rId443" Type="http://schemas.openxmlformats.org/officeDocument/2006/relationships/slide" Target="slides/slide437.xml"/><Relationship Id="rId200" Type="http://schemas.openxmlformats.org/officeDocument/2006/relationships/slide" Target="slides/slide194.xml"/><Relationship Id="rId321" Type="http://schemas.openxmlformats.org/officeDocument/2006/relationships/slide" Target="slides/slide315.xml"/><Relationship Id="rId442" Type="http://schemas.openxmlformats.org/officeDocument/2006/relationships/slide" Target="slides/slide436.xml"/><Relationship Id="rId320" Type="http://schemas.openxmlformats.org/officeDocument/2006/relationships/slide" Target="slides/slide314.xml"/><Relationship Id="rId441" Type="http://schemas.openxmlformats.org/officeDocument/2006/relationships/slide" Target="slides/slide435.xml"/><Relationship Id="rId316" Type="http://schemas.openxmlformats.org/officeDocument/2006/relationships/slide" Target="slides/slide310.xml"/><Relationship Id="rId437" Type="http://schemas.openxmlformats.org/officeDocument/2006/relationships/slide" Target="slides/slide431.xml"/><Relationship Id="rId315" Type="http://schemas.openxmlformats.org/officeDocument/2006/relationships/slide" Target="slides/slide309.xml"/><Relationship Id="rId436" Type="http://schemas.openxmlformats.org/officeDocument/2006/relationships/slide" Target="slides/slide430.xml"/><Relationship Id="rId314" Type="http://schemas.openxmlformats.org/officeDocument/2006/relationships/slide" Target="slides/slide308.xml"/><Relationship Id="rId435" Type="http://schemas.openxmlformats.org/officeDocument/2006/relationships/slide" Target="slides/slide429.xml"/><Relationship Id="rId313" Type="http://schemas.openxmlformats.org/officeDocument/2006/relationships/slide" Target="slides/slide307.xml"/><Relationship Id="rId434" Type="http://schemas.openxmlformats.org/officeDocument/2006/relationships/slide" Target="slides/slide428.xml"/><Relationship Id="rId319" Type="http://schemas.openxmlformats.org/officeDocument/2006/relationships/slide" Target="slides/slide313.xml"/><Relationship Id="rId318" Type="http://schemas.openxmlformats.org/officeDocument/2006/relationships/slide" Target="slides/slide312.xml"/><Relationship Id="rId439" Type="http://schemas.openxmlformats.org/officeDocument/2006/relationships/slide" Target="slides/slide433.xml"/><Relationship Id="rId317" Type="http://schemas.openxmlformats.org/officeDocument/2006/relationships/slide" Target="slides/slide311.xml"/><Relationship Id="rId438" Type="http://schemas.openxmlformats.org/officeDocument/2006/relationships/slide" Target="slides/slide432.xml"/><Relationship Id="rId312" Type="http://schemas.openxmlformats.org/officeDocument/2006/relationships/slide" Target="slides/slide306.xml"/><Relationship Id="rId433" Type="http://schemas.openxmlformats.org/officeDocument/2006/relationships/slide" Target="slides/slide427.xml"/><Relationship Id="rId311" Type="http://schemas.openxmlformats.org/officeDocument/2006/relationships/slide" Target="slides/slide305.xml"/><Relationship Id="rId432" Type="http://schemas.openxmlformats.org/officeDocument/2006/relationships/slide" Target="slides/slide426.xml"/><Relationship Id="rId310" Type="http://schemas.openxmlformats.org/officeDocument/2006/relationships/slide" Target="slides/slide304.xml"/><Relationship Id="rId431" Type="http://schemas.openxmlformats.org/officeDocument/2006/relationships/slide" Target="slides/slide425.xml"/><Relationship Id="rId430" Type="http://schemas.openxmlformats.org/officeDocument/2006/relationships/slide" Target="slides/slide4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p1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0" name="Google Shape;1260;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1" name="Google Shape;1261;p10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p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1" name="Google Shape;1271;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2" name="Google Shape;1272;p10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p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2" name="Google Shape;1282;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3" name="Google Shape;1283;p10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p1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3" name="Google Shape;1293;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4" name="Google Shape;1294;p10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p1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4" name="Google Shape;1304;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5" name="Google Shape;1305;p10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3" name="Shape 1313"/>
        <p:cNvGrpSpPr/>
        <p:nvPr/>
      </p:nvGrpSpPr>
      <p:grpSpPr>
        <a:xfrm>
          <a:off x="0" y="0"/>
          <a:ext cx="0" cy="0"/>
          <a:chOff x="0" y="0"/>
          <a:chExt cx="0" cy="0"/>
        </a:xfrm>
      </p:grpSpPr>
      <p:sp>
        <p:nvSpPr>
          <p:cNvPr id="1314" name="Google Shape;1314;p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5" name="Google Shape;1315;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6" name="Google Shape;1316;p10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4" name="Shape 1324"/>
        <p:cNvGrpSpPr/>
        <p:nvPr/>
      </p:nvGrpSpPr>
      <p:grpSpPr>
        <a:xfrm>
          <a:off x="0" y="0"/>
          <a:ext cx="0" cy="0"/>
          <a:chOff x="0" y="0"/>
          <a:chExt cx="0" cy="0"/>
        </a:xfrm>
      </p:grpSpPr>
      <p:sp>
        <p:nvSpPr>
          <p:cNvPr id="1325" name="Google Shape;1325;p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6" name="Google Shape;1326;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7" name="Google Shape;1327;p10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p1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7" name="Google Shape;1337;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8" name="Google Shape;1338;p10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p1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9" name="Google Shape;1349;p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0" name="Google Shape;1350;p10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p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0" name="Google Shape;1360;p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1" name="Google Shape;1361;p10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0" name="Shape 1370"/>
        <p:cNvGrpSpPr/>
        <p:nvPr/>
      </p:nvGrpSpPr>
      <p:grpSpPr>
        <a:xfrm>
          <a:off x="0" y="0"/>
          <a:ext cx="0" cy="0"/>
          <a:chOff x="0" y="0"/>
          <a:chExt cx="0" cy="0"/>
        </a:xfrm>
      </p:grpSpPr>
      <p:sp>
        <p:nvSpPr>
          <p:cNvPr id="1371" name="Google Shape;1371;p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2" name="Google Shape;1372;p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3" name="Google Shape;1373;p11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1" name="Shape 1381"/>
        <p:cNvGrpSpPr/>
        <p:nvPr/>
      </p:nvGrpSpPr>
      <p:grpSpPr>
        <a:xfrm>
          <a:off x="0" y="0"/>
          <a:ext cx="0" cy="0"/>
          <a:chOff x="0" y="0"/>
          <a:chExt cx="0" cy="0"/>
        </a:xfrm>
      </p:grpSpPr>
      <p:sp>
        <p:nvSpPr>
          <p:cNvPr id="1382" name="Google Shape;1382;p1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3" name="Google Shape;1383;p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4" name="Google Shape;1384;p11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2" name="Shape 1392"/>
        <p:cNvGrpSpPr/>
        <p:nvPr/>
      </p:nvGrpSpPr>
      <p:grpSpPr>
        <a:xfrm>
          <a:off x="0" y="0"/>
          <a:ext cx="0" cy="0"/>
          <a:chOff x="0" y="0"/>
          <a:chExt cx="0" cy="0"/>
        </a:xfrm>
      </p:grpSpPr>
      <p:sp>
        <p:nvSpPr>
          <p:cNvPr id="1393" name="Google Shape;1393;p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4" name="Google Shape;1394;p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5" name="Google Shape;1395;p11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3" name="Shape 1403"/>
        <p:cNvGrpSpPr/>
        <p:nvPr/>
      </p:nvGrpSpPr>
      <p:grpSpPr>
        <a:xfrm>
          <a:off x="0" y="0"/>
          <a:ext cx="0" cy="0"/>
          <a:chOff x="0" y="0"/>
          <a:chExt cx="0" cy="0"/>
        </a:xfrm>
      </p:grpSpPr>
      <p:sp>
        <p:nvSpPr>
          <p:cNvPr id="1404" name="Google Shape;1404;p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5" name="Google Shape;1405;p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6" name="Google Shape;1406;p11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4" name="Shape 1414"/>
        <p:cNvGrpSpPr/>
        <p:nvPr/>
      </p:nvGrpSpPr>
      <p:grpSpPr>
        <a:xfrm>
          <a:off x="0" y="0"/>
          <a:ext cx="0" cy="0"/>
          <a:chOff x="0" y="0"/>
          <a:chExt cx="0" cy="0"/>
        </a:xfrm>
      </p:grpSpPr>
      <p:sp>
        <p:nvSpPr>
          <p:cNvPr id="1415" name="Google Shape;1415;p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6" name="Google Shape;1416;p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7" name="Google Shape;1417;p11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7" name="Shape 1427"/>
        <p:cNvGrpSpPr/>
        <p:nvPr/>
      </p:nvGrpSpPr>
      <p:grpSpPr>
        <a:xfrm>
          <a:off x="0" y="0"/>
          <a:ext cx="0" cy="0"/>
          <a:chOff x="0" y="0"/>
          <a:chExt cx="0" cy="0"/>
        </a:xfrm>
      </p:grpSpPr>
      <p:sp>
        <p:nvSpPr>
          <p:cNvPr id="1428" name="Google Shape;1428;p1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9" name="Google Shape;1429;p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0" name="Google Shape;1430;p11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9" name="Shape 1439"/>
        <p:cNvGrpSpPr/>
        <p:nvPr/>
      </p:nvGrpSpPr>
      <p:grpSpPr>
        <a:xfrm>
          <a:off x="0" y="0"/>
          <a:ext cx="0" cy="0"/>
          <a:chOff x="0" y="0"/>
          <a:chExt cx="0" cy="0"/>
        </a:xfrm>
      </p:grpSpPr>
      <p:sp>
        <p:nvSpPr>
          <p:cNvPr id="1440" name="Google Shape;1440;p1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1" name="Google Shape;1441;p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2" name="Google Shape;1442;p11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1" name="Shape 1451"/>
        <p:cNvGrpSpPr/>
        <p:nvPr/>
      </p:nvGrpSpPr>
      <p:grpSpPr>
        <a:xfrm>
          <a:off x="0" y="0"/>
          <a:ext cx="0" cy="0"/>
          <a:chOff x="0" y="0"/>
          <a:chExt cx="0" cy="0"/>
        </a:xfrm>
      </p:grpSpPr>
      <p:sp>
        <p:nvSpPr>
          <p:cNvPr id="1452" name="Google Shape;1452;p1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3" name="Google Shape;1453;p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4" name="Google Shape;1454;p11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3" name="Shape 1463"/>
        <p:cNvGrpSpPr/>
        <p:nvPr/>
      </p:nvGrpSpPr>
      <p:grpSpPr>
        <a:xfrm>
          <a:off x="0" y="0"/>
          <a:ext cx="0" cy="0"/>
          <a:chOff x="0" y="0"/>
          <a:chExt cx="0" cy="0"/>
        </a:xfrm>
      </p:grpSpPr>
      <p:sp>
        <p:nvSpPr>
          <p:cNvPr id="1464" name="Google Shape;1464;p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5" name="Google Shape;1465;p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6" name="Google Shape;1466;p11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5" name="Shape 1475"/>
        <p:cNvGrpSpPr/>
        <p:nvPr/>
      </p:nvGrpSpPr>
      <p:grpSpPr>
        <a:xfrm>
          <a:off x="0" y="0"/>
          <a:ext cx="0" cy="0"/>
          <a:chOff x="0" y="0"/>
          <a:chExt cx="0" cy="0"/>
        </a:xfrm>
      </p:grpSpPr>
      <p:sp>
        <p:nvSpPr>
          <p:cNvPr id="1476" name="Google Shape;1476;p1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7" name="Google Shape;1477;p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8" name="Google Shape;1478;p11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7" name="Shape 1487"/>
        <p:cNvGrpSpPr/>
        <p:nvPr/>
      </p:nvGrpSpPr>
      <p:grpSpPr>
        <a:xfrm>
          <a:off x="0" y="0"/>
          <a:ext cx="0" cy="0"/>
          <a:chOff x="0" y="0"/>
          <a:chExt cx="0" cy="0"/>
        </a:xfrm>
      </p:grpSpPr>
      <p:sp>
        <p:nvSpPr>
          <p:cNvPr id="1488" name="Google Shape;1488;p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9" name="Google Shape;1489;p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0" name="Google Shape;1490;p12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9" name="Shape 1499"/>
        <p:cNvGrpSpPr/>
        <p:nvPr/>
      </p:nvGrpSpPr>
      <p:grpSpPr>
        <a:xfrm>
          <a:off x="0" y="0"/>
          <a:ext cx="0" cy="0"/>
          <a:chOff x="0" y="0"/>
          <a:chExt cx="0" cy="0"/>
        </a:xfrm>
      </p:grpSpPr>
      <p:sp>
        <p:nvSpPr>
          <p:cNvPr id="1500" name="Google Shape;1500;p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1" name="Google Shape;1501;p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2" name="Google Shape;1502;p12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0" name="Shape 1510"/>
        <p:cNvGrpSpPr/>
        <p:nvPr/>
      </p:nvGrpSpPr>
      <p:grpSpPr>
        <a:xfrm>
          <a:off x="0" y="0"/>
          <a:ext cx="0" cy="0"/>
          <a:chOff x="0" y="0"/>
          <a:chExt cx="0" cy="0"/>
        </a:xfrm>
      </p:grpSpPr>
      <p:sp>
        <p:nvSpPr>
          <p:cNvPr id="1511" name="Google Shape;1511;p1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2" name="Google Shape;1512;p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3" name="Google Shape;1513;p12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2" name="Shape 1522"/>
        <p:cNvGrpSpPr/>
        <p:nvPr/>
      </p:nvGrpSpPr>
      <p:grpSpPr>
        <a:xfrm>
          <a:off x="0" y="0"/>
          <a:ext cx="0" cy="0"/>
          <a:chOff x="0" y="0"/>
          <a:chExt cx="0" cy="0"/>
        </a:xfrm>
      </p:grpSpPr>
      <p:sp>
        <p:nvSpPr>
          <p:cNvPr id="1523" name="Google Shape;1523;p1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4" name="Google Shape;1524;p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5" name="Google Shape;1525;p12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4" name="Shape 1534"/>
        <p:cNvGrpSpPr/>
        <p:nvPr/>
      </p:nvGrpSpPr>
      <p:grpSpPr>
        <a:xfrm>
          <a:off x="0" y="0"/>
          <a:ext cx="0" cy="0"/>
          <a:chOff x="0" y="0"/>
          <a:chExt cx="0" cy="0"/>
        </a:xfrm>
      </p:grpSpPr>
      <p:sp>
        <p:nvSpPr>
          <p:cNvPr id="1535" name="Google Shape;1535;p1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6" name="Google Shape;1536;p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7" name="Google Shape;1537;p12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p1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7" name="Google Shape;1547;p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8" name="Google Shape;1548;p12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6" name="Shape 1556"/>
        <p:cNvGrpSpPr/>
        <p:nvPr/>
      </p:nvGrpSpPr>
      <p:grpSpPr>
        <a:xfrm>
          <a:off x="0" y="0"/>
          <a:ext cx="0" cy="0"/>
          <a:chOff x="0" y="0"/>
          <a:chExt cx="0" cy="0"/>
        </a:xfrm>
      </p:grpSpPr>
      <p:sp>
        <p:nvSpPr>
          <p:cNvPr id="1557" name="Google Shape;1557;p1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8" name="Google Shape;1558;p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9" name="Google Shape;1559;p12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7" name="Shape 1567"/>
        <p:cNvGrpSpPr/>
        <p:nvPr/>
      </p:nvGrpSpPr>
      <p:grpSpPr>
        <a:xfrm>
          <a:off x="0" y="0"/>
          <a:ext cx="0" cy="0"/>
          <a:chOff x="0" y="0"/>
          <a:chExt cx="0" cy="0"/>
        </a:xfrm>
      </p:grpSpPr>
      <p:sp>
        <p:nvSpPr>
          <p:cNvPr id="1568" name="Google Shape;1568;p1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9" name="Google Shape;1569;p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0" name="Google Shape;1570;p12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8" name="Shape 1578"/>
        <p:cNvGrpSpPr/>
        <p:nvPr/>
      </p:nvGrpSpPr>
      <p:grpSpPr>
        <a:xfrm>
          <a:off x="0" y="0"/>
          <a:ext cx="0" cy="0"/>
          <a:chOff x="0" y="0"/>
          <a:chExt cx="0" cy="0"/>
        </a:xfrm>
      </p:grpSpPr>
      <p:sp>
        <p:nvSpPr>
          <p:cNvPr id="1579" name="Google Shape;1579;p1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0" name="Google Shape;1580;p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1" name="Google Shape;1581;p12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0" name="Shape 1590"/>
        <p:cNvGrpSpPr/>
        <p:nvPr/>
      </p:nvGrpSpPr>
      <p:grpSpPr>
        <a:xfrm>
          <a:off x="0" y="0"/>
          <a:ext cx="0" cy="0"/>
          <a:chOff x="0" y="0"/>
          <a:chExt cx="0" cy="0"/>
        </a:xfrm>
      </p:grpSpPr>
      <p:sp>
        <p:nvSpPr>
          <p:cNvPr id="1591" name="Google Shape;1591;p1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2" name="Google Shape;1592;p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3" name="Google Shape;1593;p12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1" name="Shape 1601"/>
        <p:cNvGrpSpPr/>
        <p:nvPr/>
      </p:nvGrpSpPr>
      <p:grpSpPr>
        <a:xfrm>
          <a:off x="0" y="0"/>
          <a:ext cx="0" cy="0"/>
          <a:chOff x="0" y="0"/>
          <a:chExt cx="0" cy="0"/>
        </a:xfrm>
      </p:grpSpPr>
      <p:sp>
        <p:nvSpPr>
          <p:cNvPr id="1602" name="Google Shape;1602;p1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3" name="Google Shape;1603;p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4" name="Google Shape;1604;p13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2" name="Shape 1612"/>
        <p:cNvGrpSpPr/>
        <p:nvPr/>
      </p:nvGrpSpPr>
      <p:grpSpPr>
        <a:xfrm>
          <a:off x="0" y="0"/>
          <a:ext cx="0" cy="0"/>
          <a:chOff x="0" y="0"/>
          <a:chExt cx="0" cy="0"/>
        </a:xfrm>
      </p:grpSpPr>
      <p:sp>
        <p:nvSpPr>
          <p:cNvPr id="1613" name="Google Shape;1613;p1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4" name="Google Shape;1614;p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5" name="Google Shape;1615;p13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4" name="Shape 1624"/>
        <p:cNvGrpSpPr/>
        <p:nvPr/>
      </p:nvGrpSpPr>
      <p:grpSpPr>
        <a:xfrm>
          <a:off x="0" y="0"/>
          <a:ext cx="0" cy="0"/>
          <a:chOff x="0" y="0"/>
          <a:chExt cx="0" cy="0"/>
        </a:xfrm>
      </p:grpSpPr>
      <p:sp>
        <p:nvSpPr>
          <p:cNvPr id="1625" name="Google Shape;1625;p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6" name="Google Shape;1626;p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7" name="Google Shape;1627;p13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5" name="Shape 1635"/>
        <p:cNvGrpSpPr/>
        <p:nvPr/>
      </p:nvGrpSpPr>
      <p:grpSpPr>
        <a:xfrm>
          <a:off x="0" y="0"/>
          <a:ext cx="0" cy="0"/>
          <a:chOff x="0" y="0"/>
          <a:chExt cx="0" cy="0"/>
        </a:xfrm>
      </p:grpSpPr>
      <p:sp>
        <p:nvSpPr>
          <p:cNvPr id="1636" name="Google Shape;1636;p1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7" name="Google Shape;1637;p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8" name="Google Shape;1638;p13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7" name="Shape 1647"/>
        <p:cNvGrpSpPr/>
        <p:nvPr/>
      </p:nvGrpSpPr>
      <p:grpSpPr>
        <a:xfrm>
          <a:off x="0" y="0"/>
          <a:ext cx="0" cy="0"/>
          <a:chOff x="0" y="0"/>
          <a:chExt cx="0" cy="0"/>
        </a:xfrm>
      </p:grpSpPr>
      <p:sp>
        <p:nvSpPr>
          <p:cNvPr id="1648" name="Google Shape;1648;p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9" name="Google Shape;1649;p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0" name="Google Shape;1650;p13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9" name="Shape 1659"/>
        <p:cNvGrpSpPr/>
        <p:nvPr/>
      </p:nvGrpSpPr>
      <p:grpSpPr>
        <a:xfrm>
          <a:off x="0" y="0"/>
          <a:ext cx="0" cy="0"/>
          <a:chOff x="0" y="0"/>
          <a:chExt cx="0" cy="0"/>
        </a:xfrm>
      </p:grpSpPr>
      <p:sp>
        <p:nvSpPr>
          <p:cNvPr id="1660" name="Google Shape;1660;p1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1" name="Google Shape;1661;p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2" name="Google Shape;1662;p13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0" name="Shape 1670"/>
        <p:cNvGrpSpPr/>
        <p:nvPr/>
      </p:nvGrpSpPr>
      <p:grpSpPr>
        <a:xfrm>
          <a:off x="0" y="0"/>
          <a:ext cx="0" cy="0"/>
          <a:chOff x="0" y="0"/>
          <a:chExt cx="0" cy="0"/>
        </a:xfrm>
      </p:grpSpPr>
      <p:sp>
        <p:nvSpPr>
          <p:cNvPr id="1671" name="Google Shape;1671;p1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2" name="Google Shape;1672;p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3" name="Google Shape;1673;p13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1" name="Shape 1681"/>
        <p:cNvGrpSpPr/>
        <p:nvPr/>
      </p:nvGrpSpPr>
      <p:grpSpPr>
        <a:xfrm>
          <a:off x="0" y="0"/>
          <a:ext cx="0" cy="0"/>
          <a:chOff x="0" y="0"/>
          <a:chExt cx="0" cy="0"/>
        </a:xfrm>
      </p:grpSpPr>
      <p:sp>
        <p:nvSpPr>
          <p:cNvPr id="1682" name="Google Shape;1682;p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3" name="Google Shape;1683;p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4" name="Google Shape;1684;p13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3" name="Shape 1693"/>
        <p:cNvGrpSpPr/>
        <p:nvPr/>
      </p:nvGrpSpPr>
      <p:grpSpPr>
        <a:xfrm>
          <a:off x="0" y="0"/>
          <a:ext cx="0" cy="0"/>
          <a:chOff x="0" y="0"/>
          <a:chExt cx="0" cy="0"/>
        </a:xfrm>
      </p:grpSpPr>
      <p:sp>
        <p:nvSpPr>
          <p:cNvPr id="1694" name="Google Shape;1694;p1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5" name="Google Shape;1695;p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6" name="Google Shape;1696;p13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5" name="Shape 1705"/>
        <p:cNvGrpSpPr/>
        <p:nvPr/>
      </p:nvGrpSpPr>
      <p:grpSpPr>
        <a:xfrm>
          <a:off x="0" y="0"/>
          <a:ext cx="0" cy="0"/>
          <a:chOff x="0" y="0"/>
          <a:chExt cx="0" cy="0"/>
        </a:xfrm>
      </p:grpSpPr>
      <p:sp>
        <p:nvSpPr>
          <p:cNvPr id="1706" name="Google Shape;1706;p1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7" name="Google Shape;1707;p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8" name="Google Shape;1708;p13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7" name="Shape 1717"/>
        <p:cNvGrpSpPr/>
        <p:nvPr/>
      </p:nvGrpSpPr>
      <p:grpSpPr>
        <a:xfrm>
          <a:off x="0" y="0"/>
          <a:ext cx="0" cy="0"/>
          <a:chOff x="0" y="0"/>
          <a:chExt cx="0" cy="0"/>
        </a:xfrm>
      </p:grpSpPr>
      <p:sp>
        <p:nvSpPr>
          <p:cNvPr id="1718" name="Google Shape;1718;p1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9" name="Google Shape;1719;p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0" name="Google Shape;1720;p14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9" name="Shape 1729"/>
        <p:cNvGrpSpPr/>
        <p:nvPr/>
      </p:nvGrpSpPr>
      <p:grpSpPr>
        <a:xfrm>
          <a:off x="0" y="0"/>
          <a:ext cx="0" cy="0"/>
          <a:chOff x="0" y="0"/>
          <a:chExt cx="0" cy="0"/>
        </a:xfrm>
      </p:grpSpPr>
      <p:sp>
        <p:nvSpPr>
          <p:cNvPr id="1730" name="Google Shape;1730;p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1" name="Google Shape;1731;p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2" name="Google Shape;1732;p14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5" name="Shape 1745"/>
        <p:cNvGrpSpPr/>
        <p:nvPr/>
      </p:nvGrpSpPr>
      <p:grpSpPr>
        <a:xfrm>
          <a:off x="0" y="0"/>
          <a:ext cx="0" cy="0"/>
          <a:chOff x="0" y="0"/>
          <a:chExt cx="0" cy="0"/>
        </a:xfrm>
      </p:grpSpPr>
      <p:sp>
        <p:nvSpPr>
          <p:cNvPr id="1746" name="Google Shape;1746;p1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7" name="Google Shape;1747;p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8" name="Google Shape;1748;p14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8" name="Shape 1758"/>
        <p:cNvGrpSpPr/>
        <p:nvPr/>
      </p:nvGrpSpPr>
      <p:grpSpPr>
        <a:xfrm>
          <a:off x="0" y="0"/>
          <a:ext cx="0" cy="0"/>
          <a:chOff x="0" y="0"/>
          <a:chExt cx="0" cy="0"/>
        </a:xfrm>
      </p:grpSpPr>
      <p:sp>
        <p:nvSpPr>
          <p:cNvPr id="1759" name="Google Shape;1759;p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0" name="Google Shape;1760;p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1" name="Google Shape;1761;p14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2" name="Shape 1772"/>
        <p:cNvGrpSpPr/>
        <p:nvPr/>
      </p:nvGrpSpPr>
      <p:grpSpPr>
        <a:xfrm>
          <a:off x="0" y="0"/>
          <a:ext cx="0" cy="0"/>
          <a:chOff x="0" y="0"/>
          <a:chExt cx="0" cy="0"/>
        </a:xfrm>
      </p:grpSpPr>
      <p:sp>
        <p:nvSpPr>
          <p:cNvPr id="1773" name="Google Shape;1773;p1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4" name="Google Shape;1774;p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5" name="Google Shape;1775;p14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4" name="Shape 1784"/>
        <p:cNvGrpSpPr/>
        <p:nvPr/>
      </p:nvGrpSpPr>
      <p:grpSpPr>
        <a:xfrm>
          <a:off x="0" y="0"/>
          <a:ext cx="0" cy="0"/>
          <a:chOff x="0" y="0"/>
          <a:chExt cx="0" cy="0"/>
        </a:xfrm>
      </p:grpSpPr>
      <p:sp>
        <p:nvSpPr>
          <p:cNvPr id="1785" name="Google Shape;1785;p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6" name="Google Shape;1786;p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7" name="Google Shape;1787;p14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6" name="Shape 1796"/>
        <p:cNvGrpSpPr/>
        <p:nvPr/>
      </p:nvGrpSpPr>
      <p:grpSpPr>
        <a:xfrm>
          <a:off x="0" y="0"/>
          <a:ext cx="0" cy="0"/>
          <a:chOff x="0" y="0"/>
          <a:chExt cx="0" cy="0"/>
        </a:xfrm>
      </p:grpSpPr>
      <p:sp>
        <p:nvSpPr>
          <p:cNvPr id="1797" name="Google Shape;1797;p1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8" name="Google Shape;1798;p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9" name="Google Shape;1799;p14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8" name="Shape 1808"/>
        <p:cNvGrpSpPr/>
        <p:nvPr/>
      </p:nvGrpSpPr>
      <p:grpSpPr>
        <a:xfrm>
          <a:off x="0" y="0"/>
          <a:ext cx="0" cy="0"/>
          <a:chOff x="0" y="0"/>
          <a:chExt cx="0" cy="0"/>
        </a:xfrm>
      </p:grpSpPr>
      <p:sp>
        <p:nvSpPr>
          <p:cNvPr id="1809" name="Google Shape;1809;p1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0" name="Google Shape;1810;p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1" name="Google Shape;1811;p14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0" name="Shape 1820"/>
        <p:cNvGrpSpPr/>
        <p:nvPr/>
      </p:nvGrpSpPr>
      <p:grpSpPr>
        <a:xfrm>
          <a:off x="0" y="0"/>
          <a:ext cx="0" cy="0"/>
          <a:chOff x="0" y="0"/>
          <a:chExt cx="0" cy="0"/>
        </a:xfrm>
      </p:grpSpPr>
      <p:sp>
        <p:nvSpPr>
          <p:cNvPr id="1821" name="Google Shape;1821;p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2" name="Google Shape;1822;p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3" name="Google Shape;1823;p14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2" name="Shape 1832"/>
        <p:cNvGrpSpPr/>
        <p:nvPr/>
      </p:nvGrpSpPr>
      <p:grpSpPr>
        <a:xfrm>
          <a:off x="0" y="0"/>
          <a:ext cx="0" cy="0"/>
          <a:chOff x="0" y="0"/>
          <a:chExt cx="0" cy="0"/>
        </a:xfrm>
      </p:grpSpPr>
      <p:sp>
        <p:nvSpPr>
          <p:cNvPr id="1833" name="Google Shape;1833;p1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4" name="Google Shape;1834;p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5" name="Google Shape;1835;p14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5" name="Shape 1845"/>
        <p:cNvGrpSpPr/>
        <p:nvPr/>
      </p:nvGrpSpPr>
      <p:grpSpPr>
        <a:xfrm>
          <a:off x="0" y="0"/>
          <a:ext cx="0" cy="0"/>
          <a:chOff x="0" y="0"/>
          <a:chExt cx="0" cy="0"/>
        </a:xfrm>
      </p:grpSpPr>
      <p:sp>
        <p:nvSpPr>
          <p:cNvPr id="1846" name="Google Shape;1846;p1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7" name="Google Shape;1847;p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8" name="Google Shape;1848;p15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8" name="Shape 1858"/>
        <p:cNvGrpSpPr/>
        <p:nvPr/>
      </p:nvGrpSpPr>
      <p:grpSpPr>
        <a:xfrm>
          <a:off x="0" y="0"/>
          <a:ext cx="0" cy="0"/>
          <a:chOff x="0" y="0"/>
          <a:chExt cx="0" cy="0"/>
        </a:xfrm>
      </p:grpSpPr>
      <p:sp>
        <p:nvSpPr>
          <p:cNvPr id="1859" name="Google Shape;1859;p1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0" name="Google Shape;1860;p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1" name="Google Shape;1861;p15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1" name="Shape 1871"/>
        <p:cNvGrpSpPr/>
        <p:nvPr/>
      </p:nvGrpSpPr>
      <p:grpSpPr>
        <a:xfrm>
          <a:off x="0" y="0"/>
          <a:ext cx="0" cy="0"/>
          <a:chOff x="0" y="0"/>
          <a:chExt cx="0" cy="0"/>
        </a:xfrm>
      </p:grpSpPr>
      <p:sp>
        <p:nvSpPr>
          <p:cNvPr id="1872" name="Google Shape;1872;p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3" name="Google Shape;1873;p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4" name="Google Shape;1874;p15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4" name="Shape 1884"/>
        <p:cNvGrpSpPr/>
        <p:nvPr/>
      </p:nvGrpSpPr>
      <p:grpSpPr>
        <a:xfrm>
          <a:off x="0" y="0"/>
          <a:ext cx="0" cy="0"/>
          <a:chOff x="0" y="0"/>
          <a:chExt cx="0" cy="0"/>
        </a:xfrm>
      </p:grpSpPr>
      <p:sp>
        <p:nvSpPr>
          <p:cNvPr id="1885" name="Google Shape;1885;p1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6" name="Google Shape;1886;p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7" name="Google Shape;1887;p15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7" name="Shape 1897"/>
        <p:cNvGrpSpPr/>
        <p:nvPr/>
      </p:nvGrpSpPr>
      <p:grpSpPr>
        <a:xfrm>
          <a:off x="0" y="0"/>
          <a:ext cx="0" cy="0"/>
          <a:chOff x="0" y="0"/>
          <a:chExt cx="0" cy="0"/>
        </a:xfrm>
      </p:grpSpPr>
      <p:sp>
        <p:nvSpPr>
          <p:cNvPr id="1898" name="Google Shape;1898;p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9" name="Google Shape;1899;p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0" name="Google Shape;1900;p15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9" name="Shape 1909"/>
        <p:cNvGrpSpPr/>
        <p:nvPr/>
      </p:nvGrpSpPr>
      <p:grpSpPr>
        <a:xfrm>
          <a:off x="0" y="0"/>
          <a:ext cx="0" cy="0"/>
          <a:chOff x="0" y="0"/>
          <a:chExt cx="0" cy="0"/>
        </a:xfrm>
      </p:grpSpPr>
      <p:sp>
        <p:nvSpPr>
          <p:cNvPr id="1910" name="Google Shape;1910;p1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1" name="Google Shape;1911;p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2" name="Google Shape;1912;p15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1" name="Shape 1921"/>
        <p:cNvGrpSpPr/>
        <p:nvPr/>
      </p:nvGrpSpPr>
      <p:grpSpPr>
        <a:xfrm>
          <a:off x="0" y="0"/>
          <a:ext cx="0" cy="0"/>
          <a:chOff x="0" y="0"/>
          <a:chExt cx="0" cy="0"/>
        </a:xfrm>
      </p:grpSpPr>
      <p:sp>
        <p:nvSpPr>
          <p:cNvPr id="1922" name="Google Shape;1922;p1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3" name="Google Shape;1923;p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4" name="Google Shape;1924;p15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3" name="Shape 1933"/>
        <p:cNvGrpSpPr/>
        <p:nvPr/>
      </p:nvGrpSpPr>
      <p:grpSpPr>
        <a:xfrm>
          <a:off x="0" y="0"/>
          <a:ext cx="0" cy="0"/>
          <a:chOff x="0" y="0"/>
          <a:chExt cx="0" cy="0"/>
        </a:xfrm>
      </p:grpSpPr>
      <p:sp>
        <p:nvSpPr>
          <p:cNvPr id="1934" name="Google Shape;1934;p1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5" name="Google Shape;1935;p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6" name="Google Shape;1936;p15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5" name="Shape 1945"/>
        <p:cNvGrpSpPr/>
        <p:nvPr/>
      </p:nvGrpSpPr>
      <p:grpSpPr>
        <a:xfrm>
          <a:off x="0" y="0"/>
          <a:ext cx="0" cy="0"/>
          <a:chOff x="0" y="0"/>
          <a:chExt cx="0" cy="0"/>
        </a:xfrm>
      </p:grpSpPr>
      <p:sp>
        <p:nvSpPr>
          <p:cNvPr id="1946" name="Google Shape;1946;p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7" name="Google Shape;1947;p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8" name="Google Shape;1948;p15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7" name="Shape 1957"/>
        <p:cNvGrpSpPr/>
        <p:nvPr/>
      </p:nvGrpSpPr>
      <p:grpSpPr>
        <a:xfrm>
          <a:off x="0" y="0"/>
          <a:ext cx="0" cy="0"/>
          <a:chOff x="0" y="0"/>
          <a:chExt cx="0" cy="0"/>
        </a:xfrm>
      </p:grpSpPr>
      <p:sp>
        <p:nvSpPr>
          <p:cNvPr id="1958" name="Google Shape;1958;p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9" name="Google Shape;1959;p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0" name="Google Shape;1960;p15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0" name="Shape 1970"/>
        <p:cNvGrpSpPr/>
        <p:nvPr/>
      </p:nvGrpSpPr>
      <p:grpSpPr>
        <a:xfrm>
          <a:off x="0" y="0"/>
          <a:ext cx="0" cy="0"/>
          <a:chOff x="0" y="0"/>
          <a:chExt cx="0" cy="0"/>
        </a:xfrm>
      </p:grpSpPr>
      <p:sp>
        <p:nvSpPr>
          <p:cNvPr id="1971" name="Google Shape;1971;p1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2" name="Google Shape;1972;p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3" name="Google Shape;1973;p16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2" name="Shape 1982"/>
        <p:cNvGrpSpPr/>
        <p:nvPr/>
      </p:nvGrpSpPr>
      <p:grpSpPr>
        <a:xfrm>
          <a:off x="0" y="0"/>
          <a:ext cx="0" cy="0"/>
          <a:chOff x="0" y="0"/>
          <a:chExt cx="0" cy="0"/>
        </a:xfrm>
      </p:grpSpPr>
      <p:sp>
        <p:nvSpPr>
          <p:cNvPr id="1983" name="Google Shape;1983;p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4" name="Google Shape;1984;p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5" name="Google Shape;1985;p16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4" name="Shape 1994"/>
        <p:cNvGrpSpPr/>
        <p:nvPr/>
      </p:nvGrpSpPr>
      <p:grpSpPr>
        <a:xfrm>
          <a:off x="0" y="0"/>
          <a:ext cx="0" cy="0"/>
          <a:chOff x="0" y="0"/>
          <a:chExt cx="0" cy="0"/>
        </a:xfrm>
      </p:grpSpPr>
      <p:sp>
        <p:nvSpPr>
          <p:cNvPr id="1995" name="Google Shape;1995;p1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6" name="Google Shape;1996;p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7" name="Google Shape;1997;p16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6" name="Shape 2006"/>
        <p:cNvGrpSpPr/>
        <p:nvPr/>
      </p:nvGrpSpPr>
      <p:grpSpPr>
        <a:xfrm>
          <a:off x="0" y="0"/>
          <a:ext cx="0" cy="0"/>
          <a:chOff x="0" y="0"/>
          <a:chExt cx="0" cy="0"/>
        </a:xfrm>
      </p:grpSpPr>
      <p:sp>
        <p:nvSpPr>
          <p:cNvPr id="2007" name="Google Shape;2007;p1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8" name="Google Shape;2008;p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9" name="Google Shape;2009;p16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8" name="Shape 2018"/>
        <p:cNvGrpSpPr/>
        <p:nvPr/>
      </p:nvGrpSpPr>
      <p:grpSpPr>
        <a:xfrm>
          <a:off x="0" y="0"/>
          <a:ext cx="0" cy="0"/>
          <a:chOff x="0" y="0"/>
          <a:chExt cx="0" cy="0"/>
        </a:xfrm>
      </p:grpSpPr>
      <p:sp>
        <p:nvSpPr>
          <p:cNvPr id="2019" name="Google Shape;2019;p1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0" name="Google Shape;2020;p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1" name="Google Shape;2021;p16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4" name="Shape 2034"/>
        <p:cNvGrpSpPr/>
        <p:nvPr/>
      </p:nvGrpSpPr>
      <p:grpSpPr>
        <a:xfrm>
          <a:off x="0" y="0"/>
          <a:ext cx="0" cy="0"/>
          <a:chOff x="0" y="0"/>
          <a:chExt cx="0" cy="0"/>
        </a:xfrm>
      </p:grpSpPr>
      <p:sp>
        <p:nvSpPr>
          <p:cNvPr id="2035" name="Google Shape;2035;p1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6" name="Google Shape;2036;p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7" name="Google Shape;2037;p16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0" name="Shape 2050"/>
        <p:cNvGrpSpPr/>
        <p:nvPr/>
      </p:nvGrpSpPr>
      <p:grpSpPr>
        <a:xfrm>
          <a:off x="0" y="0"/>
          <a:ext cx="0" cy="0"/>
          <a:chOff x="0" y="0"/>
          <a:chExt cx="0" cy="0"/>
        </a:xfrm>
      </p:grpSpPr>
      <p:sp>
        <p:nvSpPr>
          <p:cNvPr id="2051" name="Google Shape;2051;p1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2" name="Google Shape;2052;p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3" name="Google Shape;2053;p16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2" name="Shape 2062"/>
        <p:cNvGrpSpPr/>
        <p:nvPr/>
      </p:nvGrpSpPr>
      <p:grpSpPr>
        <a:xfrm>
          <a:off x="0" y="0"/>
          <a:ext cx="0" cy="0"/>
          <a:chOff x="0" y="0"/>
          <a:chExt cx="0" cy="0"/>
        </a:xfrm>
      </p:grpSpPr>
      <p:sp>
        <p:nvSpPr>
          <p:cNvPr id="2063" name="Google Shape;2063;p1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4" name="Google Shape;2064;p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5" name="Google Shape;2065;p16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4" name="Shape 2074"/>
        <p:cNvGrpSpPr/>
        <p:nvPr/>
      </p:nvGrpSpPr>
      <p:grpSpPr>
        <a:xfrm>
          <a:off x="0" y="0"/>
          <a:ext cx="0" cy="0"/>
          <a:chOff x="0" y="0"/>
          <a:chExt cx="0" cy="0"/>
        </a:xfrm>
      </p:grpSpPr>
      <p:sp>
        <p:nvSpPr>
          <p:cNvPr id="2075" name="Google Shape;2075;p1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6" name="Google Shape;2076;p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7" name="Google Shape;2077;p16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6" name="Shape 2086"/>
        <p:cNvGrpSpPr/>
        <p:nvPr/>
      </p:nvGrpSpPr>
      <p:grpSpPr>
        <a:xfrm>
          <a:off x="0" y="0"/>
          <a:ext cx="0" cy="0"/>
          <a:chOff x="0" y="0"/>
          <a:chExt cx="0" cy="0"/>
        </a:xfrm>
      </p:grpSpPr>
      <p:sp>
        <p:nvSpPr>
          <p:cNvPr id="2087" name="Google Shape;2087;p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8" name="Google Shape;2088;p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9" name="Google Shape;2089;p16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9" name="Shape 2099"/>
        <p:cNvGrpSpPr/>
        <p:nvPr/>
      </p:nvGrpSpPr>
      <p:grpSpPr>
        <a:xfrm>
          <a:off x="0" y="0"/>
          <a:ext cx="0" cy="0"/>
          <a:chOff x="0" y="0"/>
          <a:chExt cx="0" cy="0"/>
        </a:xfrm>
      </p:grpSpPr>
      <p:sp>
        <p:nvSpPr>
          <p:cNvPr id="2100" name="Google Shape;2100;p1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1" name="Google Shape;2101;p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2" name="Google Shape;2102;p17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3" name="Shape 2113"/>
        <p:cNvGrpSpPr/>
        <p:nvPr/>
      </p:nvGrpSpPr>
      <p:grpSpPr>
        <a:xfrm>
          <a:off x="0" y="0"/>
          <a:ext cx="0" cy="0"/>
          <a:chOff x="0" y="0"/>
          <a:chExt cx="0" cy="0"/>
        </a:xfrm>
      </p:grpSpPr>
      <p:sp>
        <p:nvSpPr>
          <p:cNvPr id="2114" name="Google Shape;2114;p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5" name="Google Shape;2115;p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6" name="Google Shape;2116;p17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7" name="Shape 2127"/>
        <p:cNvGrpSpPr/>
        <p:nvPr/>
      </p:nvGrpSpPr>
      <p:grpSpPr>
        <a:xfrm>
          <a:off x="0" y="0"/>
          <a:ext cx="0" cy="0"/>
          <a:chOff x="0" y="0"/>
          <a:chExt cx="0" cy="0"/>
        </a:xfrm>
      </p:grpSpPr>
      <p:sp>
        <p:nvSpPr>
          <p:cNvPr id="2128" name="Google Shape;2128;p1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9" name="Google Shape;2129;p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0" name="Google Shape;2130;p17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0" name="Shape 2140"/>
        <p:cNvGrpSpPr/>
        <p:nvPr/>
      </p:nvGrpSpPr>
      <p:grpSpPr>
        <a:xfrm>
          <a:off x="0" y="0"/>
          <a:ext cx="0" cy="0"/>
          <a:chOff x="0" y="0"/>
          <a:chExt cx="0" cy="0"/>
        </a:xfrm>
      </p:grpSpPr>
      <p:sp>
        <p:nvSpPr>
          <p:cNvPr id="2141" name="Google Shape;2141;p1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2" name="Google Shape;2142;p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3" name="Google Shape;2143;p17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3" name="Shape 2153"/>
        <p:cNvGrpSpPr/>
        <p:nvPr/>
      </p:nvGrpSpPr>
      <p:grpSpPr>
        <a:xfrm>
          <a:off x="0" y="0"/>
          <a:ext cx="0" cy="0"/>
          <a:chOff x="0" y="0"/>
          <a:chExt cx="0" cy="0"/>
        </a:xfrm>
      </p:grpSpPr>
      <p:sp>
        <p:nvSpPr>
          <p:cNvPr id="2154" name="Google Shape;2154;p1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5" name="Google Shape;2155;p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6" name="Google Shape;2156;p17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6" name="Shape 2166"/>
        <p:cNvGrpSpPr/>
        <p:nvPr/>
      </p:nvGrpSpPr>
      <p:grpSpPr>
        <a:xfrm>
          <a:off x="0" y="0"/>
          <a:ext cx="0" cy="0"/>
          <a:chOff x="0" y="0"/>
          <a:chExt cx="0" cy="0"/>
        </a:xfrm>
      </p:grpSpPr>
      <p:sp>
        <p:nvSpPr>
          <p:cNvPr id="2167" name="Google Shape;2167;p1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8" name="Google Shape;2168;p1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9" name="Google Shape;2169;p17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0" name="Shape 2180"/>
        <p:cNvGrpSpPr/>
        <p:nvPr/>
      </p:nvGrpSpPr>
      <p:grpSpPr>
        <a:xfrm>
          <a:off x="0" y="0"/>
          <a:ext cx="0" cy="0"/>
          <a:chOff x="0" y="0"/>
          <a:chExt cx="0" cy="0"/>
        </a:xfrm>
      </p:grpSpPr>
      <p:sp>
        <p:nvSpPr>
          <p:cNvPr id="2181" name="Google Shape;2181;p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2" name="Google Shape;2182;p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3" name="Google Shape;2183;p17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3" name="Shape 2193"/>
        <p:cNvGrpSpPr/>
        <p:nvPr/>
      </p:nvGrpSpPr>
      <p:grpSpPr>
        <a:xfrm>
          <a:off x="0" y="0"/>
          <a:ext cx="0" cy="0"/>
          <a:chOff x="0" y="0"/>
          <a:chExt cx="0" cy="0"/>
        </a:xfrm>
      </p:grpSpPr>
      <p:sp>
        <p:nvSpPr>
          <p:cNvPr id="2194" name="Google Shape;2194;p1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5" name="Google Shape;2195;p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6" name="Google Shape;2196;p17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6" name="Shape 2206"/>
        <p:cNvGrpSpPr/>
        <p:nvPr/>
      </p:nvGrpSpPr>
      <p:grpSpPr>
        <a:xfrm>
          <a:off x="0" y="0"/>
          <a:ext cx="0" cy="0"/>
          <a:chOff x="0" y="0"/>
          <a:chExt cx="0" cy="0"/>
        </a:xfrm>
      </p:grpSpPr>
      <p:sp>
        <p:nvSpPr>
          <p:cNvPr id="2207" name="Google Shape;2207;p1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8" name="Google Shape;2208;p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9" name="Google Shape;2209;p17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8" name="Shape 2218"/>
        <p:cNvGrpSpPr/>
        <p:nvPr/>
      </p:nvGrpSpPr>
      <p:grpSpPr>
        <a:xfrm>
          <a:off x="0" y="0"/>
          <a:ext cx="0" cy="0"/>
          <a:chOff x="0" y="0"/>
          <a:chExt cx="0" cy="0"/>
        </a:xfrm>
      </p:grpSpPr>
      <p:sp>
        <p:nvSpPr>
          <p:cNvPr id="2219" name="Google Shape;2219;p1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0" name="Google Shape;2220;p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1" name="Google Shape;2221;p17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1" name="Shape 2231"/>
        <p:cNvGrpSpPr/>
        <p:nvPr/>
      </p:nvGrpSpPr>
      <p:grpSpPr>
        <a:xfrm>
          <a:off x="0" y="0"/>
          <a:ext cx="0" cy="0"/>
          <a:chOff x="0" y="0"/>
          <a:chExt cx="0" cy="0"/>
        </a:xfrm>
      </p:grpSpPr>
      <p:sp>
        <p:nvSpPr>
          <p:cNvPr id="2232" name="Google Shape;2232;p1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3" name="Google Shape;2233;p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4" name="Google Shape;2234;p18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3" name="Shape 2243"/>
        <p:cNvGrpSpPr/>
        <p:nvPr/>
      </p:nvGrpSpPr>
      <p:grpSpPr>
        <a:xfrm>
          <a:off x="0" y="0"/>
          <a:ext cx="0" cy="0"/>
          <a:chOff x="0" y="0"/>
          <a:chExt cx="0" cy="0"/>
        </a:xfrm>
      </p:grpSpPr>
      <p:sp>
        <p:nvSpPr>
          <p:cNvPr id="2244" name="Google Shape;2244;p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5" name="Google Shape;2245;p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6" name="Google Shape;2246;p18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6" name="Shape 2256"/>
        <p:cNvGrpSpPr/>
        <p:nvPr/>
      </p:nvGrpSpPr>
      <p:grpSpPr>
        <a:xfrm>
          <a:off x="0" y="0"/>
          <a:ext cx="0" cy="0"/>
          <a:chOff x="0" y="0"/>
          <a:chExt cx="0" cy="0"/>
        </a:xfrm>
      </p:grpSpPr>
      <p:sp>
        <p:nvSpPr>
          <p:cNvPr id="2257" name="Google Shape;2257;p1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8" name="Google Shape;2258;p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9" name="Google Shape;2259;p18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8" name="Shape 2268"/>
        <p:cNvGrpSpPr/>
        <p:nvPr/>
      </p:nvGrpSpPr>
      <p:grpSpPr>
        <a:xfrm>
          <a:off x="0" y="0"/>
          <a:ext cx="0" cy="0"/>
          <a:chOff x="0" y="0"/>
          <a:chExt cx="0" cy="0"/>
        </a:xfrm>
      </p:grpSpPr>
      <p:sp>
        <p:nvSpPr>
          <p:cNvPr id="2269" name="Google Shape;2269;p1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0" name="Google Shape;2270;p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1" name="Google Shape;2271;p18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0" name="Shape 2280"/>
        <p:cNvGrpSpPr/>
        <p:nvPr/>
      </p:nvGrpSpPr>
      <p:grpSpPr>
        <a:xfrm>
          <a:off x="0" y="0"/>
          <a:ext cx="0" cy="0"/>
          <a:chOff x="0" y="0"/>
          <a:chExt cx="0" cy="0"/>
        </a:xfrm>
      </p:grpSpPr>
      <p:sp>
        <p:nvSpPr>
          <p:cNvPr id="2281" name="Google Shape;2281;p1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2" name="Google Shape;2282;p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3" name="Google Shape;2283;p18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5" name="Shape 2295"/>
        <p:cNvGrpSpPr/>
        <p:nvPr/>
      </p:nvGrpSpPr>
      <p:grpSpPr>
        <a:xfrm>
          <a:off x="0" y="0"/>
          <a:ext cx="0" cy="0"/>
          <a:chOff x="0" y="0"/>
          <a:chExt cx="0" cy="0"/>
        </a:xfrm>
      </p:grpSpPr>
      <p:sp>
        <p:nvSpPr>
          <p:cNvPr id="2296" name="Google Shape;2296;p1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7" name="Google Shape;2297;p1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8" name="Google Shape;2298;p18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8" name="Shape 2308"/>
        <p:cNvGrpSpPr/>
        <p:nvPr/>
      </p:nvGrpSpPr>
      <p:grpSpPr>
        <a:xfrm>
          <a:off x="0" y="0"/>
          <a:ext cx="0" cy="0"/>
          <a:chOff x="0" y="0"/>
          <a:chExt cx="0" cy="0"/>
        </a:xfrm>
      </p:grpSpPr>
      <p:sp>
        <p:nvSpPr>
          <p:cNvPr id="2309" name="Google Shape;2309;p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0" name="Google Shape;2310;p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1" name="Google Shape;2311;p18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1" name="Shape 2321"/>
        <p:cNvGrpSpPr/>
        <p:nvPr/>
      </p:nvGrpSpPr>
      <p:grpSpPr>
        <a:xfrm>
          <a:off x="0" y="0"/>
          <a:ext cx="0" cy="0"/>
          <a:chOff x="0" y="0"/>
          <a:chExt cx="0" cy="0"/>
        </a:xfrm>
      </p:grpSpPr>
      <p:sp>
        <p:nvSpPr>
          <p:cNvPr id="2322" name="Google Shape;2322;p1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3" name="Google Shape;2323;p1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4" name="Google Shape;2324;p18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3" name="Shape 2333"/>
        <p:cNvGrpSpPr/>
        <p:nvPr/>
      </p:nvGrpSpPr>
      <p:grpSpPr>
        <a:xfrm>
          <a:off x="0" y="0"/>
          <a:ext cx="0" cy="0"/>
          <a:chOff x="0" y="0"/>
          <a:chExt cx="0" cy="0"/>
        </a:xfrm>
      </p:grpSpPr>
      <p:sp>
        <p:nvSpPr>
          <p:cNvPr id="2334" name="Google Shape;2334;p1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5" name="Google Shape;2335;p1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6" name="Google Shape;2336;p18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5" name="Shape 2345"/>
        <p:cNvGrpSpPr/>
        <p:nvPr/>
      </p:nvGrpSpPr>
      <p:grpSpPr>
        <a:xfrm>
          <a:off x="0" y="0"/>
          <a:ext cx="0" cy="0"/>
          <a:chOff x="0" y="0"/>
          <a:chExt cx="0" cy="0"/>
        </a:xfrm>
      </p:grpSpPr>
      <p:sp>
        <p:nvSpPr>
          <p:cNvPr id="2346" name="Google Shape;2346;p1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7" name="Google Shape;2347;p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8" name="Google Shape;2348;p18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1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8" name="Shape 2358"/>
        <p:cNvGrpSpPr/>
        <p:nvPr/>
      </p:nvGrpSpPr>
      <p:grpSpPr>
        <a:xfrm>
          <a:off x="0" y="0"/>
          <a:ext cx="0" cy="0"/>
          <a:chOff x="0" y="0"/>
          <a:chExt cx="0" cy="0"/>
        </a:xfrm>
      </p:grpSpPr>
      <p:sp>
        <p:nvSpPr>
          <p:cNvPr id="2359" name="Google Shape;2359;p1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0" name="Google Shape;2360;p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1" name="Google Shape;2361;p19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1" name="Shape 2371"/>
        <p:cNvGrpSpPr/>
        <p:nvPr/>
      </p:nvGrpSpPr>
      <p:grpSpPr>
        <a:xfrm>
          <a:off x="0" y="0"/>
          <a:ext cx="0" cy="0"/>
          <a:chOff x="0" y="0"/>
          <a:chExt cx="0" cy="0"/>
        </a:xfrm>
      </p:grpSpPr>
      <p:sp>
        <p:nvSpPr>
          <p:cNvPr id="2372" name="Google Shape;2372;p1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3" name="Google Shape;2373;p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4" name="Google Shape;2374;p19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3" name="Shape 2383"/>
        <p:cNvGrpSpPr/>
        <p:nvPr/>
      </p:nvGrpSpPr>
      <p:grpSpPr>
        <a:xfrm>
          <a:off x="0" y="0"/>
          <a:ext cx="0" cy="0"/>
          <a:chOff x="0" y="0"/>
          <a:chExt cx="0" cy="0"/>
        </a:xfrm>
      </p:grpSpPr>
      <p:sp>
        <p:nvSpPr>
          <p:cNvPr id="2384" name="Google Shape;2384;p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5" name="Google Shape;2385;p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6" name="Google Shape;2386;p19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5" name="Shape 2395"/>
        <p:cNvGrpSpPr/>
        <p:nvPr/>
      </p:nvGrpSpPr>
      <p:grpSpPr>
        <a:xfrm>
          <a:off x="0" y="0"/>
          <a:ext cx="0" cy="0"/>
          <a:chOff x="0" y="0"/>
          <a:chExt cx="0" cy="0"/>
        </a:xfrm>
      </p:grpSpPr>
      <p:sp>
        <p:nvSpPr>
          <p:cNvPr id="2396" name="Google Shape;2396;p1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7" name="Google Shape;2397;p1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8" name="Google Shape;2398;p19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8" name="Shape 2408"/>
        <p:cNvGrpSpPr/>
        <p:nvPr/>
      </p:nvGrpSpPr>
      <p:grpSpPr>
        <a:xfrm>
          <a:off x="0" y="0"/>
          <a:ext cx="0" cy="0"/>
          <a:chOff x="0" y="0"/>
          <a:chExt cx="0" cy="0"/>
        </a:xfrm>
      </p:grpSpPr>
      <p:sp>
        <p:nvSpPr>
          <p:cNvPr id="2409" name="Google Shape;2409;p1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0" name="Google Shape;2410;p1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1" name="Google Shape;2411;p19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0" name="Shape 2420"/>
        <p:cNvGrpSpPr/>
        <p:nvPr/>
      </p:nvGrpSpPr>
      <p:grpSpPr>
        <a:xfrm>
          <a:off x="0" y="0"/>
          <a:ext cx="0" cy="0"/>
          <a:chOff x="0" y="0"/>
          <a:chExt cx="0" cy="0"/>
        </a:xfrm>
      </p:grpSpPr>
      <p:sp>
        <p:nvSpPr>
          <p:cNvPr id="2421" name="Google Shape;2421;p1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2" name="Google Shape;2422;p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3" name="Google Shape;2423;p19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3" name="Shape 2433"/>
        <p:cNvGrpSpPr/>
        <p:nvPr/>
      </p:nvGrpSpPr>
      <p:grpSpPr>
        <a:xfrm>
          <a:off x="0" y="0"/>
          <a:ext cx="0" cy="0"/>
          <a:chOff x="0" y="0"/>
          <a:chExt cx="0" cy="0"/>
        </a:xfrm>
      </p:grpSpPr>
      <p:sp>
        <p:nvSpPr>
          <p:cNvPr id="2434" name="Google Shape;2434;p1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5" name="Google Shape;2435;p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6" name="Google Shape;2436;p19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5" name="Shape 2445"/>
        <p:cNvGrpSpPr/>
        <p:nvPr/>
      </p:nvGrpSpPr>
      <p:grpSpPr>
        <a:xfrm>
          <a:off x="0" y="0"/>
          <a:ext cx="0" cy="0"/>
          <a:chOff x="0" y="0"/>
          <a:chExt cx="0" cy="0"/>
        </a:xfrm>
      </p:grpSpPr>
      <p:sp>
        <p:nvSpPr>
          <p:cNvPr id="2446" name="Google Shape;2446;p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7" name="Google Shape;2447;p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8" name="Google Shape;2448;p19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7" name="Shape 2457"/>
        <p:cNvGrpSpPr/>
        <p:nvPr/>
      </p:nvGrpSpPr>
      <p:grpSpPr>
        <a:xfrm>
          <a:off x="0" y="0"/>
          <a:ext cx="0" cy="0"/>
          <a:chOff x="0" y="0"/>
          <a:chExt cx="0" cy="0"/>
        </a:xfrm>
      </p:grpSpPr>
      <p:sp>
        <p:nvSpPr>
          <p:cNvPr id="2458" name="Google Shape;2458;p1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9" name="Google Shape;2459;p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0" name="Google Shape;2460;p19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0" name="Shape 2470"/>
        <p:cNvGrpSpPr/>
        <p:nvPr/>
      </p:nvGrpSpPr>
      <p:grpSpPr>
        <a:xfrm>
          <a:off x="0" y="0"/>
          <a:ext cx="0" cy="0"/>
          <a:chOff x="0" y="0"/>
          <a:chExt cx="0" cy="0"/>
        </a:xfrm>
      </p:grpSpPr>
      <p:sp>
        <p:nvSpPr>
          <p:cNvPr id="2471" name="Google Shape;2471;p1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2" name="Google Shape;2472;p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3" name="Google Shape;2473;p19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08" name="Google Shape;108;p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2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2" name="Shape 2482"/>
        <p:cNvGrpSpPr/>
        <p:nvPr/>
      </p:nvGrpSpPr>
      <p:grpSpPr>
        <a:xfrm>
          <a:off x="0" y="0"/>
          <a:ext cx="0" cy="0"/>
          <a:chOff x="0" y="0"/>
          <a:chExt cx="0" cy="0"/>
        </a:xfrm>
      </p:grpSpPr>
      <p:sp>
        <p:nvSpPr>
          <p:cNvPr id="2483" name="Google Shape;2483;p2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4" name="Google Shape;2484;p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5" name="Google Shape;2485;p20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6" name="Shape 2496"/>
        <p:cNvGrpSpPr/>
        <p:nvPr/>
      </p:nvGrpSpPr>
      <p:grpSpPr>
        <a:xfrm>
          <a:off x="0" y="0"/>
          <a:ext cx="0" cy="0"/>
          <a:chOff x="0" y="0"/>
          <a:chExt cx="0" cy="0"/>
        </a:xfrm>
      </p:grpSpPr>
      <p:sp>
        <p:nvSpPr>
          <p:cNvPr id="2497" name="Google Shape;2497;p2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8" name="Google Shape;2498;p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9" name="Google Shape;2499;p20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8" name="Shape 2508"/>
        <p:cNvGrpSpPr/>
        <p:nvPr/>
      </p:nvGrpSpPr>
      <p:grpSpPr>
        <a:xfrm>
          <a:off x="0" y="0"/>
          <a:ext cx="0" cy="0"/>
          <a:chOff x="0" y="0"/>
          <a:chExt cx="0" cy="0"/>
        </a:xfrm>
      </p:grpSpPr>
      <p:sp>
        <p:nvSpPr>
          <p:cNvPr id="2509" name="Google Shape;2509;p2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0" name="Google Shape;2510;p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1" name="Google Shape;2511;p20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0" name="Shape 2520"/>
        <p:cNvGrpSpPr/>
        <p:nvPr/>
      </p:nvGrpSpPr>
      <p:grpSpPr>
        <a:xfrm>
          <a:off x="0" y="0"/>
          <a:ext cx="0" cy="0"/>
          <a:chOff x="0" y="0"/>
          <a:chExt cx="0" cy="0"/>
        </a:xfrm>
      </p:grpSpPr>
      <p:sp>
        <p:nvSpPr>
          <p:cNvPr id="2521" name="Google Shape;2521;p2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2" name="Google Shape;2522;p2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3" name="Google Shape;2523;p20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3" name="Shape 2533"/>
        <p:cNvGrpSpPr/>
        <p:nvPr/>
      </p:nvGrpSpPr>
      <p:grpSpPr>
        <a:xfrm>
          <a:off x="0" y="0"/>
          <a:ext cx="0" cy="0"/>
          <a:chOff x="0" y="0"/>
          <a:chExt cx="0" cy="0"/>
        </a:xfrm>
      </p:grpSpPr>
      <p:sp>
        <p:nvSpPr>
          <p:cNvPr id="2534" name="Google Shape;2534;p2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5" name="Google Shape;2535;p2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6" name="Google Shape;2536;p20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6" name="Shape 2546"/>
        <p:cNvGrpSpPr/>
        <p:nvPr/>
      </p:nvGrpSpPr>
      <p:grpSpPr>
        <a:xfrm>
          <a:off x="0" y="0"/>
          <a:ext cx="0" cy="0"/>
          <a:chOff x="0" y="0"/>
          <a:chExt cx="0" cy="0"/>
        </a:xfrm>
      </p:grpSpPr>
      <p:sp>
        <p:nvSpPr>
          <p:cNvPr id="2547" name="Google Shape;2547;p2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8" name="Google Shape;2548;p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9" name="Google Shape;2549;p20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9" name="Shape 2559"/>
        <p:cNvGrpSpPr/>
        <p:nvPr/>
      </p:nvGrpSpPr>
      <p:grpSpPr>
        <a:xfrm>
          <a:off x="0" y="0"/>
          <a:ext cx="0" cy="0"/>
          <a:chOff x="0" y="0"/>
          <a:chExt cx="0" cy="0"/>
        </a:xfrm>
      </p:grpSpPr>
      <p:sp>
        <p:nvSpPr>
          <p:cNvPr id="2560" name="Google Shape;2560;p2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1" name="Google Shape;2561;p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2" name="Google Shape;2562;p20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2" name="Shape 2572"/>
        <p:cNvGrpSpPr/>
        <p:nvPr/>
      </p:nvGrpSpPr>
      <p:grpSpPr>
        <a:xfrm>
          <a:off x="0" y="0"/>
          <a:ext cx="0" cy="0"/>
          <a:chOff x="0" y="0"/>
          <a:chExt cx="0" cy="0"/>
        </a:xfrm>
      </p:grpSpPr>
      <p:sp>
        <p:nvSpPr>
          <p:cNvPr id="2573" name="Google Shape;2573;p2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4" name="Google Shape;2574;p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5" name="Google Shape;2575;p20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4" name="Shape 2584"/>
        <p:cNvGrpSpPr/>
        <p:nvPr/>
      </p:nvGrpSpPr>
      <p:grpSpPr>
        <a:xfrm>
          <a:off x="0" y="0"/>
          <a:ext cx="0" cy="0"/>
          <a:chOff x="0" y="0"/>
          <a:chExt cx="0" cy="0"/>
        </a:xfrm>
      </p:grpSpPr>
      <p:sp>
        <p:nvSpPr>
          <p:cNvPr id="2585" name="Google Shape;2585;p2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6" name="Google Shape;2586;p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7" name="Google Shape;2587;p20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7" name="Shape 2597"/>
        <p:cNvGrpSpPr/>
        <p:nvPr/>
      </p:nvGrpSpPr>
      <p:grpSpPr>
        <a:xfrm>
          <a:off x="0" y="0"/>
          <a:ext cx="0" cy="0"/>
          <a:chOff x="0" y="0"/>
          <a:chExt cx="0" cy="0"/>
        </a:xfrm>
      </p:grpSpPr>
      <p:sp>
        <p:nvSpPr>
          <p:cNvPr id="2598" name="Google Shape;2598;p2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9" name="Google Shape;2599;p2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0" name="Google Shape;2600;p20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2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9" name="Shape 2609"/>
        <p:cNvGrpSpPr/>
        <p:nvPr/>
      </p:nvGrpSpPr>
      <p:grpSpPr>
        <a:xfrm>
          <a:off x="0" y="0"/>
          <a:ext cx="0" cy="0"/>
          <a:chOff x="0" y="0"/>
          <a:chExt cx="0" cy="0"/>
        </a:xfrm>
      </p:grpSpPr>
      <p:sp>
        <p:nvSpPr>
          <p:cNvPr id="2610" name="Google Shape;2610;p2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1" name="Google Shape;2611;p2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2" name="Google Shape;2612;p21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3" name="Shape 2623"/>
        <p:cNvGrpSpPr/>
        <p:nvPr/>
      </p:nvGrpSpPr>
      <p:grpSpPr>
        <a:xfrm>
          <a:off x="0" y="0"/>
          <a:ext cx="0" cy="0"/>
          <a:chOff x="0" y="0"/>
          <a:chExt cx="0" cy="0"/>
        </a:xfrm>
      </p:grpSpPr>
      <p:sp>
        <p:nvSpPr>
          <p:cNvPr id="2624" name="Google Shape;2624;p2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5" name="Google Shape;2625;p2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6" name="Google Shape;2626;p21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6" name="Shape 2636"/>
        <p:cNvGrpSpPr/>
        <p:nvPr/>
      </p:nvGrpSpPr>
      <p:grpSpPr>
        <a:xfrm>
          <a:off x="0" y="0"/>
          <a:ext cx="0" cy="0"/>
          <a:chOff x="0" y="0"/>
          <a:chExt cx="0" cy="0"/>
        </a:xfrm>
      </p:grpSpPr>
      <p:sp>
        <p:nvSpPr>
          <p:cNvPr id="2637" name="Google Shape;2637;p2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8" name="Google Shape;2638;p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9" name="Google Shape;2639;p21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8" name="Shape 2648"/>
        <p:cNvGrpSpPr/>
        <p:nvPr/>
      </p:nvGrpSpPr>
      <p:grpSpPr>
        <a:xfrm>
          <a:off x="0" y="0"/>
          <a:ext cx="0" cy="0"/>
          <a:chOff x="0" y="0"/>
          <a:chExt cx="0" cy="0"/>
        </a:xfrm>
      </p:grpSpPr>
      <p:sp>
        <p:nvSpPr>
          <p:cNvPr id="2649" name="Google Shape;2649;p2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0" name="Google Shape;2650;p2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1" name="Google Shape;2651;p21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1" name="Shape 2661"/>
        <p:cNvGrpSpPr/>
        <p:nvPr/>
      </p:nvGrpSpPr>
      <p:grpSpPr>
        <a:xfrm>
          <a:off x="0" y="0"/>
          <a:ext cx="0" cy="0"/>
          <a:chOff x="0" y="0"/>
          <a:chExt cx="0" cy="0"/>
        </a:xfrm>
      </p:grpSpPr>
      <p:sp>
        <p:nvSpPr>
          <p:cNvPr id="2662" name="Google Shape;2662;p2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3" name="Google Shape;2663;p2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4" name="Google Shape;2664;p21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4" name="Shape 2674"/>
        <p:cNvGrpSpPr/>
        <p:nvPr/>
      </p:nvGrpSpPr>
      <p:grpSpPr>
        <a:xfrm>
          <a:off x="0" y="0"/>
          <a:ext cx="0" cy="0"/>
          <a:chOff x="0" y="0"/>
          <a:chExt cx="0" cy="0"/>
        </a:xfrm>
      </p:grpSpPr>
      <p:sp>
        <p:nvSpPr>
          <p:cNvPr id="2675" name="Google Shape;2675;p2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6" name="Google Shape;2676;p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7" name="Google Shape;2677;p21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7" name="Shape 2687"/>
        <p:cNvGrpSpPr/>
        <p:nvPr/>
      </p:nvGrpSpPr>
      <p:grpSpPr>
        <a:xfrm>
          <a:off x="0" y="0"/>
          <a:ext cx="0" cy="0"/>
          <a:chOff x="0" y="0"/>
          <a:chExt cx="0" cy="0"/>
        </a:xfrm>
      </p:grpSpPr>
      <p:sp>
        <p:nvSpPr>
          <p:cNvPr id="2688" name="Google Shape;2688;p2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9" name="Google Shape;2689;p2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0" name="Google Shape;2690;p21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9" name="Shape 2699"/>
        <p:cNvGrpSpPr/>
        <p:nvPr/>
      </p:nvGrpSpPr>
      <p:grpSpPr>
        <a:xfrm>
          <a:off x="0" y="0"/>
          <a:ext cx="0" cy="0"/>
          <a:chOff x="0" y="0"/>
          <a:chExt cx="0" cy="0"/>
        </a:xfrm>
      </p:grpSpPr>
      <p:sp>
        <p:nvSpPr>
          <p:cNvPr id="2700" name="Google Shape;2700;p2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1" name="Google Shape;2701;p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2" name="Google Shape;2702;p21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1" name="Shape 2711"/>
        <p:cNvGrpSpPr/>
        <p:nvPr/>
      </p:nvGrpSpPr>
      <p:grpSpPr>
        <a:xfrm>
          <a:off x="0" y="0"/>
          <a:ext cx="0" cy="0"/>
          <a:chOff x="0" y="0"/>
          <a:chExt cx="0" cy="0"/>
        </a:xfrm>
      </p:grpSpPr>
      <p:sp>
        <p:nvSpPr>
          <p:cNvPr id="2712" name="Google Shape;2712;p2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3" name="Google Shape;2713;p2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4" name="Google Shape;2714;p21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3" name="Shape 2723"/>
        <p:cNvGrpSpPr/>
        <p:nvPr/>
      </p:nvGrpSpPr>
      <p:grpSpPr>
        <a:xfrm>
          <a:off x="0" y="0"/>
          <a:ext cx="0" cy="0"/>
          <a:chOff x="0" y="0"/>
          <a:chExt cx="0" cy="0"/>
        </a:xfrm>
      </p:grpSpPr>
      <p:sp>
        <p:nvSpPr>
          <p:cNvPr id="2724" name="Google Shape;2724;p2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5" name="Google Shape;2725;p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6" name="Google Shape;2726;p21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2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5" name="Shape 2735"/>
        <p:cNvGrpSpPr/>
        <p:nvPr/>
      </p:nvGrpSpPr>
      <p:grpSpPr>
        <a:xfrm>
          <a:off x="0" y="0"/>
          <a:ext cx="0" cy="0"/>
          <a:chOff x="0" y="0"/>
          <a:chExt cx="0" cy="0"/>
        </a:xfrm>
      </p:grpSpPr>
      <p:sp>
        <p:nvSpPr>
          <p:cNvPr id="2736" name="Google Shape;2736;p2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7" name="Google Shape;2737;p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8" name="Google Shape;2738;p22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8" name="Shape 2748"/>
        <p:cNvGrpSpPr/>
        <p:nvPr/>
      </p:nvGrpSpPr>
      <p:grpSpPr>
        <a:xfrm>
          <a:off x="0" y="0"/>
          <a:ext cx="0" cy="0"/>
          <a:chOff x="0" y="0"/>
          <a:chExt cx="0" cy="0"/>
        </a:xfrm>
      </p:grpSpPr>
      <p:sp>
        <p:nvSpPr>
          <p:cNvPr id="2749" name="Google Shape;2749;p2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0" name="Google Shape;2750;p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1" name="Google Shape;2751;p22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2" name="Shape 2762"/>
        <p:cNvGrpSpPr/>
        <p:nvPr/>
      </p:nvGrpSpPr>
      <p:grpSpPr>
        <a:xfrm>
          <a:off x="0" y="0"/>
          <a:ext cx="0" cy="0"/>
          <a:chOff x="0" y="0"/>
          <a:chExt cx="0" cy="0"/>
        </a:xfrm>
      </p:grpSpPr>
      <p:sp>
        <p:nvSpPr>
          <p:cNvPr id="2763" name="Google Shape;2763;p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4" name="Google Shape;2764;p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5" name="Google Shape;2765;p22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4" name="Shape 2774"/>
        <p:cNvGrpSpPr/>
        <p:nvPr/>
      </p:nvGrpSpPr>
      <p:grpSpPr>
        <a:xfrm>
          <a:off x="0" y="0"/>
          <a:ext cx="0" cy="0"/>
          <a:chOff x="0" y="0"/>
          <a:chExt cx="0" cy="0"/>
        </a:xfrm>
      </p:grpSpPr>
      <p:sp>
        <p:nvSpPr>
          <p:cNvPr id="2775" name="Google Shape;2775;p2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6" name="Google Shape;2776;p2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7" name="Google Shape;2777;p22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6" name="Shape 2786"/>
        <p:cNvGrpSpPr/>
        <p:nvPr/>
      </p:nvGrpSpPr>
      <p:grpSpPr>
        <a:xfrm>
          <a:off x="0" y="0"/>
          <a:ext cx="0" cy="0"/>
          <a:chOff x="0" y="0"/>
          <a:chExt cx="0" cy="0"/>
        </a:xfrm>
      </p:grpSpPr>
      <p:sp>
        <p:nvSpPr>
          <p:cNvPr id="2787" name="Google Shape;2787;p2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8" name="Google Shape;2788;p2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9" name="Google Shape;2789;p22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8" name="Shape 2798"/>
        <p:cNvGrpSpPr/>
        <p:nvPr/>
      </p:nvGrpSpPr>
      <p:grpSpPr>
        <a:xfrm>
          <a:off x="0" y="0"/>
          <a:ext cx="0" cy="0"/>
          <a:chOff x="0" y="0"/>
          <a:chExt cx="0" cy="0"/>
        </a:xfrm>
      </p:grpSpPr>
      <p:sp>
        <p:nvSpPr>
          <p:cNvPr id="2799" name="Google Shape;2799;p2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0" name="Google Shape;2800;p2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1" name="Google Shape;2801;p22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1" name="Shape 2811"/>
        <p:cNvGrpSpPr/>
        <p:nvPr/>
      </p:nvGrpSpPr>
      <p:grpSpPr>
        <a:xfrm>
          <a:off x="0" y="0"/>
          <a:ext cx="0" cy="0"/>
          <a:chOff x="0" y="0"/>
          <a:chExt cx="0" cy="0"/>
        </a:xfrm>
      </p:grpSpPr>
      <p:sp>
        <p:nvSpPr>
          <p:cNvPr id="2812" name="Google Shape;2812;p2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3" name="Google Shape;2813;p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4" name="Google Shape;2814;p22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4" name="Shape 2824"/>
        <p:cNvGrpSpPr/>
        <p:nvPr/>
      </p:nvGrpSpPr>
      <p:grpSpPr>
        <a:xfrm>
          <a:off x="0" y="0"/>
          <a:ext cx="0" cy="0"/>
          <a:chOff x="0" y="0"/>
          <a:chExt cx="0" cy="0"/>
        </a:xfrm>
      </p:grpSpPr>
      <p:sp>
        <p:nvSpPr>
          <p:cNvPr id="2825" name="Google Shape;2825;p2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6" name="Google Shape;2826;p2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7" name="Google Shape;2827;p22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6" name="Shape 2836"/>
        <p:cNvGrpSpPr/>
        <p:nvPr/>
      </p:nvGrpSpPr>
      <p:grpSpPr>
        <a:xfrm>
          <a:off x="0" y="0"/>
          <a:ext cx="0" cy="0"/>
          <a:chOff x="0" y="0"/>
          <a:chExt cx="0" cy="0"/>
        </a:xfrm>
      </p:grpSpPr>
      <p:sp>
        <p:nvSpPr>
          <p:cNvPr id="2837" name="Google Shape;2837;p2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8" name="Google Shape;2838;p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9" name="Google Shape;2839;p22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8" name="Shape 2848"/>
        <p:cNvGrpSpPr/>
        <p:nvPr/>
      </p:nvGrpSpPr>
      <p:grpSpPr>
        <a:xfrm>
          <a:off x="0" y="0"/>
          <a:ext cx="0" cy="0"/>
          <a:chOff x="0" y="0"/>
          <a:chExt cx="0" cy="0"/>
        </a:xfrm>
      </p:grpSpPr>
      <p:sp>
        <p:nvSpPr>
          <p:cNvPr id="2849" name="Google Shape;2849;p2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0" name="Google Shape;2850;p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1" name="Google Shape;2851;p22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2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0" name="Shape 2860"/>
        <p:cNvGrpSpPr/>
        <p:nvPr/>
      </p:nvGrpSpPr>
      <p:grpSpPr>
        <a:xfrm>
          <a:off x="0" y="0"/>
          <a:ext cx="0" cy="0"/>
          <a:chOff x="0" y="0"/>
          <a:chExt cx="0" cy="0"/>
        </a:xfrm>
      </p:grpSpPr>
      <p:sp>
        <p:nvSpPr>
          <p:cNvPr id="2861" name="Google Shape;2861;p2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2" name="Google Shape;2862;p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3" name="Google Shape;2863;p23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3" name="Shape 2873"/>
        <p:cNvGrpSpPr/>
        <p:nvPr/>
      </p:nvGrpSpPr>
      <p:grpSpPr>
        <a:xfrm>
          <a:off x="0" y="0"/>
          <a:ext cx="0" cy="0"/>
          <a:chOff x="0" y="0"/>
          <a:chExt cx="0" cy="0"/>
        </a:xfrm>
      </p:grpSpPr>
      <p:sp>
        <p:nvSpPr>
          <p:cNvPr id="2874" name="Google Shape;2874;p2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5" name="Google Shape;2875;p2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6" name="Google Shape;2876;p23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6" name="Shape 2886"/>
        <p:cNvGrpSpPr/>
        <p:nvPr/>
      </p:nvGrpSpPr>
      <p:grpSpPr>
        <a:xfrm>
          <a:off x="0" y="0"/>
          <a:ext cx="0" cy="0"/>
          <a:chOff x="0" y="0"/>
          <a:chExt cx="0" cy="0"/>
        </a:xfrm>
      </p:grpSpPr>
      <p:sp>
        <p:nvSpPr>
          <p:cNvPr id="2887" name="Google Shape;2887;p2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8" name="Google Shape;2888;p2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9" name="Google Shape;2889;p23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9" name="Shape 2899"/>
        <p:cNvGrpSpPr/>
        <p:nvPr/>
      </p:nvGrpSpPr>
      <p:grpSpPr>
        <a:xfrm>
          <a:off x="0" y="0"/>
          <a:ext cx="0" cy="0"/>
          <a:chOff x="0" y="0"/>
          <a:chExt cx="0" cy="0"/>
        </a:xfrm>
      </p:grpSpPr>
      <p:sp>
        <p:nvSpPr>
          <p:cNvPr id="2900" name="Google Shape;2900;p2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1" name="Google Shape;2901;p2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2" name="Google Shape;2902;p23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1" name="Shape 2911"/>
        <p:cNvGrpSpPr/>
        <p:nvPr/>
      </p:nvGrpSpPr>
      <p:grpSpPr>
        <a:xfrm>
          <a:off x="0" y="0"/>
          <a:ext cx="0" cy="0"/>
          <a:chOff x="0" y="0"/>
          <a:chExt cx="0" cy="0"/>
        </a:xfrm>
      </p:grpSpPr>
      <p:sp>
        <p:nvSpPr>
          <p:cNvPr id="2912" name="Google Shape;2912;p2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3" name="Google Shape;2913;p2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4" name="Google Shape;2914;p23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4" name="Shape 2924"/>
        <p:cNvGrpSpPr/>
        <p:nvPr/>
      </p:nvGrpSpPr>
      <p:grpSpPr>
        <a:xfrm>
          <a:off x="0" y="0"/>
          <a:ext cx="0" cy="0"/>
          <a:chOff x="0" y="0"/>
          <a:chExt cx="0" cy="0"/>
        </a:xfrm>
      </p:grpSpPr>
      <p:sp>
        <p:nvSpPr>
          <p:cNvPr id="2925" name="Google Shape;2925;p2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6" name="Google Shape;2926;p2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7" name="Google Shape;2927;p23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6" name="Shape 2936"/>
        <p:cNvGrpSpPr/>
        <p:nvPr/>
      </p:nvGrpSpPr>
      <p:grpSpPr>
        <a:xfrm>
          <a:off x="0" y="0"/>
          <a:ext cx="0" cy="0"/>
          <a:chOff x="0" y="0"/>
          <a:chExt cx="0" cy="0"/>
        </a:xfrm>
      </p:grpSpPr>
      <p:sp>
        <p:nvSpPr>
          <p:cNvPr id="2937" name="Google Shape;2937;p2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8" name="Google Shape;2938;p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9" name="Google Shape;2939;p23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9" name="Shape 2949"/>
        <p:cNvGrpSpPr/>
        <p:nvPr/>
      </p:nvGrpSpPr>
      <p:grpSpPr>
        <a:xfrm>
          <a:off x="0" y="0"/>
          <a:ext cx="0" cy="0"/>
          <a:chOff x="0" y="0"/>
          <a:chExt cx="0" cy="0"/>
        </a:xfrm>
      </p:grpSpPr>
      <p:sp>
        <p:nvSpPr>
          <p:cNvPr id="2950" name="Google Shape;2950;p2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1" name="Google Shape;2951;p2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2" name="Google Shape;2952;p23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1" name="Shape 2961"/>
        <p:cNvGrpSpPr/>
        <p:nvPr/>
      </p:nvGrpSpPr>
      <p:grpSpPr>
        <a:xfrm>
          <a:off x="0" y="0"/>
          <a:ext cx="0" cy="0"/>
          <a:chOff x="0" y="0"/>
          <a:chExt cx="0" cy="0"/>
        </a:xfrm>
      </p:grpSpPr>
      <p:sp>
        <p:nvSpPr>
          <p:cNvPr id="2962" name="Google Shape;2962;p2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3" name="Google Shape;2963;p2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4" name="Google Shape;2964;p23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3" name="Shape 2973"/>
        <p:cNvGrpSpPr/>
        <p:nvPr/>
      </p:nvGrpSpPr>
      <p:grpSpPr>
        <a:xfrm>
          <a:off x="0" y="0"/>
          <a:ext cx="0" cy="0"/>
          <a:chOff x="0" y="0"/>
          <a:chExt cx="0" cy="0"/>
        </a:xfrm>
      </p:grpSpPr>
      <p:sp>
        <p:nvSpPr>
          <p:cNvPr id="2974" name="Google Shape;2974;p2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5" name="Google Shape;2975;p2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6" name="Google Shape;2976;p23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2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6" name="Shape 2986"/>
        <p:cNvGrpSpPr/>
        <p:nvPr/>
      </p:nvGrpSpPr>
      <p:grpSpPr>
        <a:xfrm>
          <a:off x="0" y="0"/>
          <a:ext cx="0" cy="0"/>
          <a:chOff x="0" y="0"/>
          <a:chExt cx="0" cy="0"/>
        </a:xfrm>
      </p:grpSpPr>
      <p:sp>
        <p:nvSpPr>
          <p:cNvPr id="2987" name="Google Shape;2987;p2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8" name="Google Shape;2988;p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9" name="Google Shape;2989;p24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9" name="Shape 2999"/>
        <p:cNvGrpSpPr/>
        <p:nvPr/>
      </p:nvGrpSpPr>
      <p:grpSpPr>
        <a:xfrm>
          <a:off x="0" y="0"/>
          <a:ext cx="0" cy="0"/>
          <a:chOff x="0" y="0"/>
          <a:chExt cx="0" cy="0"/>
        </a:xfrm>
      </p:grpSpPr>
      <p:sp>
        <p:nvSpPr>
          <p:cNvPr id="3000" name="Google Shape;3000;p2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1" name="Google Shape;3001;p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2" name="Google Shape;3002;p24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3" name="Shape 3013"/>
        <p:cNvGrpSpPr/>
        <p:nvPr/>
      </p:nvGrpSpPr>
      <p:grpSpPr>
        <a:xfrm>
          <a:off x="0" y="0"/>
          <a:ext cx="0" cy="0"/>
          <a:chOff x="0" y="0"/>
          <a:chExt cx="0" cy="0"/>
        </a:xfrm>
      </p:grpSpPr>
      <p:sp>
        <p:nvSpPr>
          <p:cNvPr id="3014" name="Google Shape;3014;p2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5" name="Google Shape;3015;p2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6" name="Google Shape;3016;p24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5" name="Shape 3025"/>
        <p:cNvGrpSpPr/>
        <p:nvPr/>
      </p:nvGrpSpPr>
      <p:grpSpPr>
        <a:xfrm>
          <a:off x="0" y="0"/>
          <a:ext cx="0" cy="0"/>
          <a:chOff x="0" y="0"/>
          <a:chExt cx="0" cy="0"/>
        </a:xfrm>
      </p:grpSpPr>
      <p:sp>
        <p:nvSpPr>
          <p:cNvPr id="3026" name="Google Shape;3026;p2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7" name="Google Shape;3027;p2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8" name="Google Shape;3028;p24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8" name="Shape 3038"/>
        <p:cNvGrpSpPr/>
        <p:nvPr/>
      </p:nvGrpSpPr>
      <p:grpSpPr>
        <a:xfrm>
          <a:off x="0" y="0"/>
          <a:ext cx="0" cy="0"/>
          <a:chOff x="0" y="0"/>
          <a:chExt cx="0" cy="0"/>
        </a:xfrm>
      </p:grpSpPr>
      <p:sp>
        <p:nvSpPr>
          <p:cNvPr id="3039" name="Google Shape;3039;p2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0" name="Google Shape;3040;p2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1" name="Google Shape;3041;p24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1" name="Shape 3051"/>
        <p:cNvGrpSpPr/>
        <p:nvPr/>
      </p:nvGrpSpPr>
      <p:grpSpPr>
        <a:xfrm>
          <a:off x="0" y="0"/>
          <a:ext cx="0" cy="0"/>
          <a:chOff x="0" y="0"/>
          <a:chExt cx="0" cy="0"/>
        </a:xfrm>
      </p:grpSpPr>
      <p:sp>
        <p:nvSpPr>
          <p:cNvPr id="3052" name="Google Shape;3052;p2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3" name="Google Shape;3053;p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4" name="Google Shape;3054;p24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4" name="Shape 3064"/>
        <p:cNvGrpSpPr/>
        <p:nvPr/>
      </p:nvGrpSpPr>
      <p:grpSpPr>
        <a:xfrm>
          <a:off x="0" y="0"/>
          <a:ext cx="0" cy="0"/>
          <a:chOff x="0" y="0"/>
          <a:chExt cx="0" cy="0"/>
        </a:xfrm>
      </p:grpSpPr>
      <p:sp>
        <p:nvSpPr>
          <p:cNvPr id="3065" name="Google Shape;3065;p2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6" name="Google Shape;3066;p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7" name="Google Shape;3067;p24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7" name="Shape 3077"/>
        <p:cNvGrpSpPr/>
        <p:nvPr/>
      </p:nvGrpSpPr>
      <p:grpSpPr>
        <a:xfrm>
          <a:off x="0" y="0"/>
          <a:ext cx="0" cy="0"/>
          <a:chOff x="0" y="0"/>
          <a:chExt cx="0" cy="0"/>
        </a:xfrm>
      </p:grpSpPr>
      <p:sp>
        <p:nvSpPr>
          <p:cNvPr id="3078" name="Google Shape;3078;p2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9" name="Google Shape;3079;p2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0" name="Google Shape;3080;p24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9" name="Shape 3089"/>
        <p:cNvGrpSpPr/>
        <p:nvPr/>
      </p:nvGrpSpPr>
      <p:grpSpPr>
        <a:xfrm>
          <a:off x="0" y="0"/>
          <a:ext cx="0" cy="0"/>
          <a:chOff x="0" y="0"/>
          <a:chExt cx="0" cy="0"/>
        </a:xfrm>
      </p:grpSpPr>
      <p:sp>
        <p:nvSpPr>
          <p:cNvPr id="3090" name="Google Shape;3090;p2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1" name="Google Shape;3091;p2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2" name="Google Shape;3092;p24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1" name="Shape 3101"/>
        <p:cNvGrpSpPr/>
        <p:nvPr/>
      </p:nvGrpSpPr>
      <p:grpSpPr>
        <a:xfrm>
          <a:off x="0" y="0"/>
          <a:ext cx="0" cy="0"/>
          <a:chOff x="0" y="0"/>
          <a:chExt cx="0" cy="0"/>
        </a:xfrm>
      </p:grpSpPr>
      <p:sp>
        <p:nvSpPr>
          <p:cNvPr id="3102" name="Google Shape;3102;p2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3" name="Google Shape;3103;p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4" name="Google Shape;3104;p24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2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3" name="Shape 3113"/>
        <p:cNvGrpSpPr/>
        <p:nvPr/>
      </p:nvGrpSpPr>
      <p:grpSpPr>
        <a:xfrm>
          <a:off x="0" y="0"/>
          <a:ext cx="0" cy="0"/>
          <a:chOff x="0" y="0"/>
          <a:chExt cx="0" cy="0"/>
        </a:xfrm>
      </p:grpSpPr>
      <p:sp>
        <p:nvSpPr>
          <p:cNvPr id="3114" name="Google Shape;3114;p2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5" name="Google Shape;3115;p2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6" name="Google Shape;3116;p25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6" name="Shape 3126"/>
        <p:cNvGrpSpPr/>
        <p:nvPr/>
      </p:nvGrpSpPr>
      <p:grpSpPr>
        <a:xfrm>
          <a:off x="0" y="0"/>
          <a:ext cx="0" cy="0"/>
          <a:chOff x="0" y="0"/>
          <a:chExt cx="0" cy="0"/>
        </a:xfrm>
      </p:grpSpPr>
      <p:sp>
        <p:nvSpPr>
          <p:cNvPr id="3127" name="Google Shape;3127;p2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8" name="Google Shape;3128;p2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9" name="Google Shape;3129;p25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8" name="Shape 3138"/>
        <p:cNvGrpSpPr/>
        <p:nvPr/>
      </p:nvGrpSpPr>
      <p:grpSpPr>
        <a:xfrm>
          <a:off x="0" y="0"/>
          <a:ext cx="0" cy="0"/>
          <a:chOff x="0" y="0"/>
          <a:chExt cx="0" cy="0"/>
        </a:xfrm>
      </p:grpSpPr>
      <p:sp>
        <p:nvSpPr>
          <p:cNvPr id="3139" name="Google Shape;3139;p2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0" name="Google Shape;3140;p2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1" name="Google Shape;3141;p25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2" name="Shape 3152"/>
        <p:cNvGrpSpPr/>
        <p:nvPr/>
      </p:nvGrpSpPr>
      <p:grpSpPr>
        <a:xfrm>
          <a:off x="0" y="0"/>
          <a:ext cx="0" cy="0"/>
          <a:chOff x="0" y="0"/>
          <a:chExt cx="0" cy="0"/>
        </a:xfrm>
      </p:grpSpPr>
      <p:sp>
        <p:nvSpPr>
          <p:cNvPr id="3153" name="Google Shape;3153;p2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4" name="Google Shape;3154;p2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5" name="Google Shape;3155;p25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4" name="Shape 3164"/>
        <p:cNvGrpSpPr/>
        <p:nvPr/>
      </p:nvGrpSpPr>
      <p:grpSpPr>
        <a:xfrm>
          <a:off x="0" y="0"/>
          <a:ext cx="0" cy="0"/>
          <a:chOff x="0" y="0"/>
          <a:chExt cx="0" cy="0"/>
        </a:xfrm>
      </p:grpSpPr>
      <p:sp>
        <p:nvSpPr>
          <p:cNvPr id="3165" name="Google Shape;3165;p2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6" name="Google Shape;3166;p2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7" name="Google Shape;3167;p25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7" name="Shape 3177"/>
        <p:cNvGrpSpPr/>
        <p:nvPr/>
      </p:nvGrpSpPr>
      <p:grpSpPr>
        <a:xfrm>
          <a:off x="0" y="0"/>
          <a:ext cx="0" cy="0"/>
          <a:chOff x="0" y="0"/>
          <a:chExt cx="0" cy="0"/>
        </a:xfrm>
      </p:grpSpPr>
      <p:sp>
        <p:nvSpPr>
          <p:cNvPr id="3178" name="Google Shape;3178;p2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9" name="Google Shape;3179;p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0" name="Google Shape;3180;p25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9" name="Shape 3189"/>
        <p:cNvGrpSpPr/>
        <p:nvPr/>
      </p:nvGrpSpPr>
      <p:grpSpPr>
        <a:xfrm>
          <a:off x="0" y="0"/>
          <a:ext cx="0" cy="0"/>
          <a:chOff x="0" y="0"/>
          <a:chExt cx="0" cy="0"/>
        </a:xfrm>
      </p:grpSpPr>
      <p:sp>
        <p:nvSpPr>
          <p:cNvPr id="3190" name="Google Shape;3190;p2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1" name="Google Shape;3191;p2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2" name="Google Shape;3192;p25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1" name="Shape 3201"/>
        <p:cNvGrpSpPr/>
        <p:nvPr/>
      </p:nvGrpSpPr>
      <p:grpSpPr>
        <a:xfrm>
          <a:off x="0" y="0"/>
          <a:ext cx="0" cy="0"/>
          <a:chOff x="0" y="0"/>
          <a:chExt cx="0" cy="0"/>
        </a:xfrm>
      </p:grpSpPr>
      <p:sp>
        <p:nvSpPr>
          <p:cNvPr id="3202" name="Google Shape;3202;p2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3" name="Google Shape;3203;p2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4" name="Google Shape;3204;p25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4" name="Shape 3214"/>
        <p:cNvGrpSpPr/>
        <p:nvPr/>
      </p:nvGrpSpPr>
      <p:grpSpPr>
        <a:xfrm>
          <a:off x="0" y="0"/>
          <a:ext cx="0" cy="0"/>
          <a:chOff x="0" y="0"/>
          <a:chExt cx="0" cy="0"/>
        </a:xfrm>
      </p:grpSpPr>
      <p:sp>
        <p:nvSpPr>
          <p:cNvPr id="3215" name="Google Shape;3215;p2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6" name="Google Shape;3216;p2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7" name="Google Shape;3217;p25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7" name="Shape 3227"/>
        <p:cNvGrpSpPr/>
        <p:nvPr/>
      </p:nvGrpSpPr>
      <p:grpSpPr>
        <a:xfrm>
          <a:off x="0" y="0"/>
          <a:ext cx="0" cy="0"/>
          <a:chOff x="0" y="0"/>
          <a:chExt cx="0" cy="0"/>
        </a:xfrm>
      </p:grpSpPr>
      <p:sp>
        <p:nvSpPr>
          <p:cNvPr id="3228" name="Google Shape;3228;p2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9" name="Google Shape;3229;p2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0" name="Google Shape;3230;p25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2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2" name="Shape 3242"/>
        <p:cNvGrpSpPr/>
        <p:nvPr/>
      </p:nvGrpSpPr>
      <p:grpSpPr>
        <a:xfrm>
          <a:off x="0" y="0"/>
          <a:ext cx="0" cy="0"/>
          <a:chOff x="0" y="0"/>
          <a:chExt cx="0" cy="0"/>
        </a:xfrm>
      </p:grpSpPr>
      <p:sp>
        <p:nvSpPr>
          <p:cNvPr id="3243" name="Google Shape;3243;p2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4" name="Google Shape;3244;p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5" name="Google Shape;3245;p26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5" name="Shape 3255"/>
        <p:cNvGrpSpPr/>
        <p:nvPr/>
      </p:nvGrpSpPr>
      <p:grpSpPr>
        <a:xfrm>
          <a:off x="0" y="0"/>
          <a:ext cx="0" cy="0"/>
          <a:chOff x="0" y="0"/>
          <a:chExt cx="0" cy="0"/>
        </a:xfrm>
      </p:grpSpPr>
      <p:sp>
        <p:nvSpPr>
          <p:cNvPr id="3256" name="Google Shape;3256;p2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57" name="Google Shape;3257;p2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8" name="Google Shape;3258;p26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8" name="Shape 3268"/>
        <p:cNvGrpSpPr/>
        <p:nvPr/>
      </p:nvGrpSpPr>
      <p:grpSpPr>
        <a:xfrm>
          <a:off x="0" y="0"/>
          <a:ext cx="0" cy="0"/>
          <a:chOff x="0" y="0"/>
          <a:chExt cx="0" cy="0"/>
        </a:xfrm>
      </p:grpSpPr>
      <p:sp>
        <p:nvSpPr>
          <p:cNvPr id="3269" name="Google Shape;3269;p2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0" name="Google Shape;3270;p2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1" name="Google Shape;3271;p26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2" name="Shape 3282"/>
        <p:cNvGrpSpPr/>
        <p:nvPr/>
      </p:nvGrpSpPr>
      <p:grpSpPr>
        <a:xfrm>
          <a:off x="0" y="0"/>
          <a:ext cx="0" cy="0"/>
          <a:chOff x="0" y="0"/>
          <a:chExt cx="0" cy="0"/>
        </a:xfrm>
      </p:grpSpPr>
      <p:sp>
        <p:nvSpPr>
          <p:cNvPr id="3283" name="Google Shape;3283;p2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4" name="Google Shape;3284;p2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5" name="Google Shape;3285;p26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5" name="Shape 3295"/>
        <p:cNvGrpSpPr/>
        <p:nvPr/>
      </p:nvGrpSpPr>
      <p:grpSpPr>
        <a:xfrm>
          <a:off x="0" y="0"/>
          <a:ext cx="0" cy="0"/>
          <a:chOff x="0" y="0"/>
          <a:chExt cx="0" cy="0"/>
        </a:xfrm>
      </p:grpSpPr>
      <p:sp>
        <p:nvSpPr>
          <p:cNvPr id="3296" name="Google Shape;3296;p2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7" name="Google Shape;3297;p2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8" name="Google Shape;3298;p26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7" name="Shape 3307"/>
        <p:cNvGrpSpPr/>
        <p:nvPr/>
      </p:nvGrpSpPr>
      <p:grpSpPr>
        <a:xfrm>
          <a:off x="0" y="0"/>
          <a:ext cx="0" cy="0"/>
          <a:chOff x="0" y="0"/>
          <a:chExt cx="0" cy="0"/>
        </a:xfrm>
      </p:grpSpPr>
      <p:sp>
        <p:nvSpPr>
          <p:cNvPr id="3308" name="Google Shape;3308;p2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9" name="Google Shape;3309;p2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0" name="Google Shape;3310;p26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0" name="Shape 3320"/>
        <p:cNvGrpSpPr/>
        <p:nvPr/>
      </p:nvGrpSpPr>
      <p:grpSpPr>
        <a:xfrm>
          <a:off x="0" y="0"/>
          <a:ext cx="0" cy="0"/>
          <a:chOff x="0" y="0"/>
          <a:chExt cx="0" cy="0"/>
        </a:xfrm>
      </p:grpSpPr>
      <p:sp>
        <p:nvSpPr>
          <p:cNvPr id="3321" name="Google Shape;3321;p2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2" name="Google Shape;3322;p2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3" name="Google Shape;3323;p26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3" name="Shape 3333"/>
        <p:cNvGrpSpPr/>
        <p:nvPr/>
      </p:nvGrpSpPr>
      <p:grpSpPr>
        <a:xfrm>
          <a:off x="0" y="0"/>
          <a:ext cx="0" cy="0"/>
          <a:chOff x="0" y="0"/>
          <a:chExt cx="0" cy="0"/>
        </a:xfrm>
      </p:grpSpPr>
      <p:sp>
        <p:nvSpPr>
          <p:cNvPr id="3334" name="Google Shape;3334;p2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5" name="Google Shape;3335;p2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6" name="Google Shape;3336;p26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5" name="Shape 3345"/>
        <p:cNvGrpSpPr/>
        <p:nvPr/>
      </p:nvGrpSpPr>
      <p:grpSpPr>
        <a:xfrm>
          <a:off x="0" y="0"/>
          <a:ext cx="0" cy="0"/>
          <a:chOff x="0" y="0"/>
          <a:chExt cx="0" cy="0"/>
        </a:xfrm>
      </p:grpSpPr>
      <p:sp>
        <p:nvSpPr>
          <p:cNvPr id="3346" name="Google Shape;3346;p2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7" name="Google Shape;3347;p2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8" name="Google Shape;3348;p26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7" name="Shape 3357"/>
        <p:cNvGrpSpPr/>
        <p:nvPr/>
      </p:nvGrpSpPr>
      <p:grpSpPr>
        <a:xfrm>
          <a:off x="0" y="0"/>
          <a:ext cx="0" cy="0"/>
          <a:chOff x="0" y="0"/>
          <a:chExt cx="0" cy="0"/>
        </a:xfrm>
      </p:grpSpPr>
      <p:sp>
        <p:nvSpPr>
          <p:cNvPr id="3358" name="Google Shape;3358;p2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9" name="Google Shape;3359;p2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0" name="Google Shape;3360;p26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2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9" name="Shape 3369"/>
        <p:cNvGrpSpPr/>
        <p:nvPr/>
      </p:nvGrpSpPr>
      <p:grpSpPr>
        <a:xfrm>
          <a:off x="0" y="0"/>
          <a:ext cx="0" cy="0"/>
          <a:chOff x="0" y="0"/>
          <a:chExt cx="0" cy="0"/>
        </a:xfrm>
      </p:grpSpPr>
      <p:sp>
        <p:nvSpPr>
          <p:cNvPr id="3370" name="Google Shape;3370;p2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1" name="Google Shape;3371;p2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2" name="Google Shape;3372;p27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2" name="Shape 3382"/>
        <p:cNvGrpSpPr/>
        <p:nvPr/>
      </p:nvGrpSpPr>
      <p:grpSpPr>
        <a:xfrm>
          <a:off x="0" y="0"/>
          <a:ext cx="0" cy="0"/>
          <a:chOff x="0" y="0"/>
          <a:chExt cx="0" cy="0"/>
        </a:xfrm>
      </p:grpSpPr>
      <p:sp>
        <p:nvSpPr>
          <p:cNvPr id="3383" name="Google Shape;3383;p2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4" name="Google Shape;3384;p2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5" name="Google Shape;3385;p27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5" name="Shape 3395"/>
        <p:cNvGrpSpPr/>
        <p:nvPr/>
      </p:nvGrpSpPr>
      <p:grpSpPr>
        <a:xfrm>
          <a:off x="0" y="0"/>
          <a:ext cx="0" cy="0"/>
          <a:chOff x="0" y="0"/>
          <a:chExt cx="0" cy="0"/>
        </a:xfrm>
      </p:grpSpPr>
      <p:sp>
        <p:nvSpPr>
          <p:cNvPr id="3396" name="Google Shape;3396;p2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7" name="Google Shape;3397;p2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8" name="Google Shape;3398;p27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7" name="Shape 3407"/>
        <p:cNvGrpSpPr/>
        <p:nvPr/>
      </p:nvGrpSpPr>
      <p:grpSpPr>
        <a:xfrm>
          <a:off x="0" y="0"/>
          <a:ext cx="0" cy="0"/>
          <a:chOff x="0" y="0"/>
          <a:chExt cx="0" cy="0"/>
        </a:xfrm>
      </p:grpSpPr>
      <p:sp>
        <p:nvSpPr>
          <p:cNvPr id="3408" name="Google Shape;3408;p2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9" name="Google Shape;3409;p2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0" name="Google Shape;3410;p27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9" name="Shape 3419"/>
        <p:cNvGrpSpPr/>
        <p:nvPr/>
      </p:nvGrpSpPr>
      <p:grpSpPr>
        <a:xfrm>
          <a:off x="0" y="0"/>
          <a:ext cx="0" cy="0"/>
          <a:chOff x="0" y="0"/>
          <a:chExt cx="0" cy="0"/>
        </a:xfrm>
      </p:grpSpPr>
      <p:sp>
        <p:nvSpPr>
          <p:cNvPr id="3420" name="Google Shape;3420;p2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1" name="Google Shape;3421;p2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2" name="Google Shape;3422;p27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2" name="Shape 3432"/>
        <p:cNvGrpSpPr/>
        <p:nvPr/>
      </p:nvGrpSpPr>
      <p:grpSpPr>
        <a:xfrm>
          <a:off x="0" y="0"/>
          <a:ext cx="0" cy="0"/>
          <a:chOff x="0" y="0"/>
          <a:chExt cx="0" cy="0"/>
        </a:xfrm>
      </p:grpSpPr>
      <p:sp>
        <p:nvSpPr>
          <p:cNvPr id="3433" name="Google Shape;3433;p2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4" name="Google Shape;3434;p2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5" name="Google Shape;3435;p27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4" name="Shape 3444"/>
        <p:cNvGrpSpPr/>
        <p:nvPr/>
      </p:nvGrpSpPr>
      <p:grpSpPr>
        <a:xfrm>
          <a:off x="0" y="0"/>
          <a:ext cx="0" cy="0"/>
          <a:chOff x="0" y="0"/>
          <a:chExt cx="0" cy="0"/>
        </a:xfrm>
      </p:grpSpPr>
      <p:sp>
        <p:nvSpPr>
          <p:cNvPr id="3445" name="Google Shape;3445;p2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6" name="Google Shape;3446;p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7" name="Google Shape;3447;p27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6" name="Shape 3456"/>
        <p:cNvGrpSpPr/>
        <p:nvPr/>
      </p:nvGrpSpPr>
      <p:grpSpPr>
        <a:xfrm>
          <a:off x="0" y="0"/>
          <a:ext cx="0" cy="0"/>
          <a:chOff x="0" y="0"/>
          <a:chExt cx="0" cy="0"/>
        </a:xfrm>
      </p:grpSpPr>
      <p:sp>
        <p:nvSpPr>
          <p:cNvPr id="3457" name="Google Shape;3457;p2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8" name="Google Shape;3458;p2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9" name="Google Shape;3459;p27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8" name="Shape 3468"/>
        <p:cNvGrpSpPr/>
        <p:nvPr/>
      </p:nvGrpSpPr>
      <p:grpSpPr>
        <a:xfrm>
          <a:off x="0" y="0"/>
          <a:ext cx="0" cy="0"/>
          <a:chOff x="0" y="0"/>
          <a:chExt cx="0" cy="0"/>
        </a:xfrm>
      </p:grpSpPr>
      <p:sp>
        <p:nvSpPr>
          <p:cNvPr id="3469" name="Google Shape;3469;p2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0" name="Google Shape;3470;p2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1" name="Google Shape;3471;p27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0" name="Shape 3480"/>
        <p:cNvGrpSpPr/>
        <p:nvPr/>
      </p:nvGrpSpPr>
      <p:grpSpPr>
        <a:xfrm>
          <a:off x="0" y="0"/>
          <a:ext cx="0" cy="0"/>
          <a:chOff x="0" y="0"/>
          <a:chExt cx="0" cy="0"/>
        </a:xfrm>
      </p:grpSpPr>
      <p:sp>
        <p:nvSpPr>
          <p:cNvPr id="3481" name="Google Shape;3481;p2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2" name="Google Shape;3482;p2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3" name="Google Shape;3483;p27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9" name="Google Shape;41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2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3" name="Shape 3493"/>
        <p:cNvGrpSpPr/>
        <p:nvPr/>
      </p:nvGrpSpPr>
      <p:grpSpPr>
        <a:xfrm>
          <a:off x="0" y="0"/>
          <a:ext cx="0" cy="0"/>
          <a:chOff x="0" y="0"/>
          <a:chExt cx="0" cy="0"/>
        </a:xfrm>
      </p:grpSpPr>
      <p:sp>
        <p:nvSpPr>
          <p:cNvPr id="3494" name="Google Shape;3494;p2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5" name="Google Shape;3495;p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6" name="Google Shape;3496;p28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5" name="Shape 3505"/>
        <p:cNvGrpSpPr/>
        <p:nvPr/>
      </p:nvGrpSpPr>
      <p:grpSpPr>
        <a:xfrm>
          <a:off x="0" y="0"/>
          <a:ext cx="0" cy="0"/>
          <a:chOff x="0" y="0"/>
          <a:chExt cx="0" cy="0"/>
        </a:xfrm>
      </p:grpSpPr>
      <p:sp>
        <p:nvSpPr>
          <p:cNvPr id="3506" name="Google Shape;3506;p2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7" name="Google Shape;3507;p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8" name="Google Shape;3508;p28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7" name="Shape 3517"/>
        <p:cNvGrpSpPr/>
        <p:nvPr/>
      </p:nvGrpSpPr>
      <p:grpSpPr>
        <a:xfrm>
          <a:off x="0" y="0"/>
          <a:ext cx="0" cy="0"/>
          <a:chOff x="0" y="0"/>
          <a:chExt cx="0" cy="0"/>
        </a:xfrm>
      </p:grpSpPr>
      <p:sp>
        <p:nvSpPr>
          <p:cNvPr id="3518" name="Google Shape;3518;p2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9" name="Google Shape;3519;p2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0" name="Google Shape;3520;p28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9" name="Shape 3529"/>
        <p:cNvGrpSpPr/>
        <p:nvPr/>
      </p:nvGrpSpPr>
      <p:grpSpPr>
        <a:xfrm>
          <a:off x="0" y="0"/>
          <a:ext cx="0" cy="0"/>
          <a:chOff x="0" y="0"/>
          <a:chExt cx="0" cy="0"/>
        </a:xfrm>
      </p:grpSpPr>
      <p:sp>
        <p:nvSpPr>
          <p:cNvPr id="3530" name="Google Shape;3530;p2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1" name="Google Shape;3531;p2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2" name="Google Shape;3532;p28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1" name="Shape 3541"/>
        <p:cNvGrpSpPr/>
        <p:nvPr/>
      </p:nvGrpSpPr>
      <p:grpSpPr>
        <a:xfrm>
          <a:off x="0" y="0"/>
          <a:ext cx="0" cy="0"/>
          <a:chOff x="0" y="0"/>
          <a:chExt cx="0" cy="0"/>
        </a:xfrm>
      </p:grpSpPr>
      <p:sp>
        <p:nvSpPr>
          <p:cNvPr id="3542" name="Google Shape;3542;p2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3" name="Google Shape;3543;p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4" name="Google Shape;3544;p28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4" name="Shape 3554"/>
        <p:cNvGrpSpPr/>
        <p:nvPr/>
      </p:nvGrpSpPr>
      <p:grpSpPr>
        <a:xfrm>
          <a:off x="0" y="0"/>
          <a:ext cx="0" cy="0"/>
          <a:chOff x="0" y="0"/>
          <a:chExt cx="0" cy="0"/>
        </a:xfrm>
      </p:grpSpPr>
      <p:sp>
        <p:nvSpPr>
          <p:cNvPr id="3555" name="Google Shape;3555;p2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6" name="Google Shape;3556;p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7" name="Google Shape;3557;p28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6" name="Shape 3566"/>
        <p:cNvGrpSpPr/>
        <p:nvPr/>
      </p:nvGrpSpPr>
      <p:grpSpPr>
        <a:xfrm>
          <a:off x="0" y="0"/>
          <a:ext cx="0" cy="0"/>
          <a:chOff x="0" y="0"/>
          <a:chExt cx="0" cy="0"/>
        </a:xfrm>
      </p:grpSpPr>
      <p:sp>
        <p:nvSpPr>
          <p:cNvPr id="3567" name="Google Shape;3567;p2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8" name="Google Shape;3568;p2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9" name="Google Shape;3569;p28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0" name="Shape 3580"/>
        <p:cNvGrpSpPr/>
        <p:nvPr/>
      </p:nvGrpSpPr>
      <p:grpSpPr>
        <a:xfrm>
          <a:off x="0" y="0"/>
          <a:ext cx="0" cy="0"/>
          <a:chOff x="0" y="0"/>
          <a:chExt cx="0" cy="0"/>
        </a:xfrm>
      </p:grpSpPr>
      <p:sp>
        <p:nvSpPr>
          <p:cNvPr id="3581" name="Google Shape;3581;p2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2" name="Google Shape;3582;p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3" name="Google Shape;3583;p28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3" name="Shape 3593"/>
        <p:cNvGrpSpPr/>
        <p:nvPr/>
      </p:nvGrpSpPr>
      <p:grpSpPr>
        <a:xfrm>
          <a:off x="0" y="0"/>
          <a:ext cx="0" cy="0"/>
          <a:chOff x="0" y="0"/>
          <a:chExt cx="0" cy="0"/>
        </a:xfrm>
      </p:grpSpPr>
      <p:sp>
        <p:nvSpPr>
          <p:cNvPr id="3594" name="Google Shape;3594;p2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5" name="Google Shape;3595;p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6" name="Google Shape;3596;p28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6" name="Shape 3606"/>
        <p:cNvGrpSpPr/>
        <p:nvPr/>
      </p:nvGrpSpPr>
      <p:grpSpPr>
        <a:xfrm>
          <a:off x="0" y="0"/>
          <a:ext cx="0" cy="0"/>
          <a:chOff x="0" y="0"/>
          <a:chExt cx="0" cy="0"/>
        </a:xfrm>
      </p:grpSpPr>
      <p:sp>
        <p:nvSpPr>
          <p:cNvPr id="3607" name="Google Shape;3607;p2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8" name="Google Shape;3608;p2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9" name="Google Shape;3609;p28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2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9" name="Shape 3619"/>
        <p:cNvGrpSpPr/>
        <p:nvPr/>
      </p:nvGrpSpPr>
      <p:grpSpPr>
        <a:xfrm>
          <a:off x="0" y="0"/>
          <a:ext cx="0" cy="0"/>
          <a:chOff x="0" y="0"/>
          <a:chExt cx="0" cy="0"/>
        </a:xfrm>
      </p:grpSpPr>
      <p:sp>
        <p:nvSpPr>
          <p:cNvPr id="3620" name="Google Shape;3620;p2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21" name="Google Shape;3621;p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2" name="Google Shape;3622;p29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2" name="Shape 3632"/>
        <p:cNvGrpSpPr/>
        <p:nvPr/>
      </p:nvGrpSpPr>
      <p:grpSpPr>
        <a:xfrm>
          <a:off x="0" y="0"/>
          <a:ext cx="0" cy="0"/>
          <a:chOff x="0" y="0"/>
          <a:chExt cx="0" cy="0"/>
        </a:xfrm>
      </p:grpSpPr>
      <p:sp>
        <p:nvSpPr>
          <p:cNvPr id="3633" name="Google Shape;3633;p2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4" name="Google Shape;3634;p2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5" name="Google Shape;3635;p29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6" name="Shape 3646"/>
        <p:cNvGrpSpPr/>
        <p:nvPr/>
      </p:nvGrpSpPr>
      <p:grpSpPr>
        <a:xfrm>
          <a:off x="0" y="0"/>
          <a:ext cx="0" cy="0"/>
          <a:chOff x="0" y="0"/>
          <a:chExt cx="0" cy="0"/>
        </a:xfrm>
      </p:grpSpPr>
      <p:sp>
        <p:nvSpPr>
          <p:cNvPr id="3647" name="Google Shape;3647;p2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8" name="Google Shape;3648;p2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9" name="Google Shape;3649;p29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9" name="Shape 3659"/>
        <p:cNvGrpSpPr/>
        <p:nvPr/>
      </p:nvGrpSpPr>
      <p:grpSpPr>
        <a:xfrm>
          <a:off x="0" y="0"/>
          <a:ext cx="0" cy="0"/>
          <a:chOff x="0" y="0"/>
          <a:chExt cx="0" cy="0"/>
        </a:xfrm>
      </p:grpSpPr>
      <p:sp>
        <p:nvSpPr>
          <p:cNvPr id="3660" name="Google Shape;3660;p2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1" name="Google Shape;3661;p2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2" name="Google Shape;3662;p29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1" name="Shape 3671"/>
        <p:cNvGrpSpPr/>
        <p:nvPr/>
      </p:nvGrpSpPr>
      <p:grpSpPr>
        <a:xfrm>
          <a:off x="0" y="0"/>
          <a:ext cx="0" cy="0"/>
          <a:chOff x="0" y="0"/>
          <a:chExt cx="0" cy="0"/>
        </a:xfrm>
      </p:grpSpPr>
      <p:sp>
        <p:nvSpPr>
          <p:cNvPr id="3672" name="Google Shape;3672;p2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3" name="Google Shape;3673;p2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4" name="Google Shape;3674;p29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4" name="Shape 3684"/>
        <p:cNvGrpSpPr/>
        <p:nvPr/>
      </p:nvGrpSpPr>
      <p:grpSpPr>
        <a:xfrm>
          <a:off x="0" y="0"/>
          <a:ext cx="0" cy="0"/>
          <a:chOff x="0" y="0"/>
          <a:chExt cx="0" cy="0"/>
        </a:xfrm>
      </p:grpSpPr>
      <p:sp>
        <p:nvSpPr>
          <p:cNvPr id="3685" name="Google Shape;3685;p2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6" name="Google Shape;3686;p2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7" name="Google Shape;3687;p29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6" name="Shape 3696"/>
        <p:cNvGrpSpPr/>
        <p:nvPr/>
      </p:nvGrpSpPr>
      <p:grpSpPr>
        <a:xfrm>
          <a:off x="0" y="0"/>
          <a:ext cx="0" cy="0"/>
          <a:chOff x="0" y="0"/>
          <a:chExt cx="0" cy="0"/>
        </a:xfrm>
      </p:grpSpPr>
      <p:sp>
        <p:nvSpPr>
          <p:cNvPr id="3697" name="Google Shape;3697;p2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8" name="Google Shape;3698;p2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9" name="Google Shape;3699;p29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9" name="Shape 3709"/>
        <p:cNvGrpSpPr/>
        <p:nvPr/>
      </p:nvGrpSpPr>
      <p:grpSpPr>
        <a:xfrm>
          <a:off x="0" y="0"/>
          <a:ext cx="0" cy="0"/>
          <a:chOff x="0" y="0"/>
          <a:chExt cx="0" cy="0"/>
        </a:xfrm>
      </p:grpSpPr>
      <p:sp>
        <p:nvSpPr>
          <p:cNvPr id="3710" name="Google Shape;3710;p2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11" name="Google Shape;3711;p2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2" name="Google Shape;3712;p29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2" name="Shape 3722"/>
        <p:cNvGrpSpPr/>
        <p:nvPr/>
      </p:nvGrpSpPr>
      <p:grpSpPr>
        <a:xfrm>
          <a:off x="0" y="0"/>
          <a:ext cx="0" cy="0"/>
          <a:chOff x="0" y="0"/>
          <a:chExt cx="0" cy="0"/>
        </a:xfrm>
      </p:grpSpPr>
      <p:sp>
        <p:nvSpPr>
          <p:cNvPr id="3723" name="Google Shape;3723;p2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4" name="Google Shape;3724;p2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5" name="Google Shape;3725;p29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5" name="Shape 3735"/>
        <p:cNvGrpSpPr/>
        <p:nvPr/>
      </p:nvGrpSpPr>
      <p:grpSpPr>
        <a:xfrm>
          <a:off x="0" y="0"/>
          <a:ext cx="0" cy="0"/>
          <a:chOff x="0" y="0"/>
          <a:chExt cx="0" cy="0"/>
        </a:xfrm>
      </p:grpSpPr>
      <p:sp>
        <p:nvSpPr>
          <p:cNvPr id="3736" name="Google Shape;3736;p2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7" name="Google Shape;3737;p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8" name="Google Shape;3738;p29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3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7" name="Shape 3747"/>
        <p:cNvGrpSpPr/>
        <p:nvPr/>
      </p:nvGrpSpPr>
      <p:grpSpPr>
        <a:xfrm>
          <a:off x="0" y="0"/>
          <a:ext cx="0" cy="0"/>
          <a:chOff x="0" y="0"/>
          <a:chExt cx="0" cy="0"/>
        </a:xfrm>
      </p:grpSpPr>
      <p:sp>
        <p:nvSpPr>
          <p:cNvPr id="3748" name="Google Shape;3748;p3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49" name="Google Shape;3749;p3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0" name="Google Shape;3750;p30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9" name="Shape 3759"/>
        <p:cNvGrpSpPr/>
        <p:nvPr/>
      </p:nvGrpSpPr>
      <p:grpSpPr>
        <a:xfrm>
          <a:off x="0" y="0"/>
          <a:ext cx="0" cy="0"/>
          <a:chOff x="0" y="0"/>
          <a:chExt cx="0" cy="0"/>
        </a:xfrm>
      </p:grpSpPr>
      <p:sp>
        <p:nvSpPr>
          <p:cNvPr id="3760" name="Google Shape;3760;p3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1" name="Google Shape;3761;p3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2" name="Google Shape;3762;p30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1" name="Shape 3771"/>
        <p:cNvGrpSpPr/>
        <p:nvPr/>
      </p:nvGrpSpPr>
      <p:grpSpPr>
        <a:xfrm>
          <a:off x="0" y="0"/>
          <a:ext cx="0" cy="0"/>
          <a:chOff x="0" y="0"/>
          <a:chExt cx="0" cy="0"/>
        </a:xfrm>
      </p:grpSpPr>
      <p:sp>
        <p:nvSpPr>
          <p:cNvPr id="3772" name="Google Shape;3772;p3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3" name="Google Shape;3773;p3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4" name="Google Shape;3774;p30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3" name="Shape 3783"/>
        <p:cNvGrpSpPr/>
        <p:nvPr/>
      </p:nvGrpSpPr>
      <p:grpSpPr>
        <a:xfrm>
          <a:off x="0" y="0"/>
          <a:ext cx="0" cy="0"/>
          <a:chOff x="0" y="0"/>
          <a:chExt cx="0" cy="0"/>
        </a:xfrm>
      </p:grpSpPr>
      <p:sp>
        <p:nvSpPr>
          <p:cNvPr id="3784" name="Google Shape;3784;p3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5" name="Google Shape;3785;p3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6" name="Google Shape;3786;p30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5" name="Shape 3795"/>
        <p:cNvGrpSpPr/>
        <p:nvPr/>
      </p:nvGrpSpPr>
      <p:grpSpPr>
        <a:xfrm>
          <a:off x="0" y="0"/>
          <a:ext cx="0" cy="0"/>
          <a:chOff x="0" y="0"/>
          <a:chExt cx="0" cy="0"/>
        </a:xfrm>
      </p:grpSpPr>
      <p:sp>
        <p:nvSpPr>
          <p:cNvPr id="3796" name="Google Shape;3796;p3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7" name="Google Shape;3797;p3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8" name="Google Shape;3798;p30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7" name="Shape 3807"/>
        <p:cNvGrpSpPr/>
        <p:nvPr/>
      </p:nvGrpSpPr>
      <p:grpSpPr>
        <a:xfrm>
          <a:off x="0" y="0"/>
          <a:ext cx="0" cy="0"/>
          <a:chOff x="0" y="0"/>
          <a:chExt cx="0" cy="0"/>
        </a:xfrm>
      </p:grpSpPr>
      <p:sp>
        <p:nvSpPr>
          <p:cNvPr id="3808" name="Google Shape;3808;p3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9" name="Google Shape;3809;p3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0" name="Google Shape;3810;p30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2" name="Shape 3822"/>
        <p:cNvGrpSpPr/>
        <p:nvPr/>
      </p:nvGrpSpPr>
      <p:grpSpPr>
        <a:xfrm>
          <a:off x="0" y="0"/>
          <a:ext cx="0" cy="0"/>
          <a:chOff x="0" y="0"/>
          <a:chExt cx="0" cy="0"/>
        </a:xfrm>
      </p:grpSpPr>
      <p:sp>
        <p:nvSpPr>
          <p:cNvPr id="3823" name="Google Shape;3823;p3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4" name="Google Shape;3824;p3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5" name="Google Shape;3825;p30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5" name="Shape 3835"/>
        <p:cNvGrpSpPr/>
        <p:nvPr/>
      </p:nvGrpSpPr>
      <p:grpSpPr>
        <a:xfrm>
          <a:off x="0" y="0"/>
          <a:ext cx="0" cy="0"/>
          <a:chOff x="0" y="0"/>
          <a:chExt cx="0" cy="0"/>
        </a:xfrm>
      </p:grpSpPr>
      <p:sp>
        <p:nvSpPr>
          <p:cNvPr id="3836" name="Google Shape;3836;p3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7" name="Google Shape;3837;p3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8" name="Google Shape;3838;p30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7" name="Shape 3847"/>
        <p:cNvGrpSpPr/>
        <p:nvPr/>
      </p:nvGrpSpPr>
      <p:grpSpPr>
        <a:xfrm>
          <a:off x="0" y="0"/>
          <a:ext cx="0" cy="0"/>
          <a:chOff x="0" y="0"/>
          <a:chExt cx="0" cy="0"/>
        </a:xfrm>
      </p:grpSpPr>
      <p:sp>
        <p:nvSpPr>
          <p:cNvPr id="3848" name="Google Shape;3848;p3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9" name="Google Shape;3849;p3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0" name="Google Shape;3850;p30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0" name="Shape 3860"/>
        <p:cNvGrpSpPr/>
        <p:nvPr/>
      </p:nvGrpSpPr>
      <p:grpSpPr>
        <a:xfrm>
          <a:off x="0" y="0"/>
          <a:ext cx="0" cy="0"/>
          <a:chOff x="0" y="0"/>
          <a:chExt cx="0" cy="0"/>
        </a:xfrm>
      </p:grpSpPr>
      <p:sp>
        <p:nvSpPr>
          <p:cNvPr id="3861" name="Google Shape;3861;p3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62" name="Google Shape;3862;p3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3" name="Google Shape;3863;p30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3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2" name="Shape 3872"/>
        <p:cNvGrpSpPr/>
        <p:nvPr/>
      </p:nvGrpSpPr>
      <p:grpSpPr>
        <a:xfrm>
          <a:off x="0" y="0"/>
          <a:ext cx="0" cy="0"/>
          <a:chOff x="0" y="0"/>
          <a:chExt cx="0" cy="0"/>
        </a:xfrm>
      </p:grpSpPr>
      <p:sp>
        <p:nvSpPr>
          <p:cNvPr id="3873" name="Google Shape;3873;p3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4" name="Google Shape;3874;p3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5" name="Google Shape;3875;p31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4" name="Shape 3884"/>
        <p:cNvGrpSpPr/>
        <p:nvPr/>
      </p:nvGrpSpPr>
      <p:grpSpPr>
        <a:xfrm>
          <a:off x="0" y="0"/>
          <a:ext cx="0" cy="0"/>
          <a:chOff x="0" y="0"/>
          <a:chExt cx="0" cy="0"/>
        </a:xfrm>
      </p:grpSpPr>
      <p:sp>
        <p:nvSpPr>
          <p:cNvPr id="3885" name="Google Shape;3885;p3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6" name="Google Shape;3886;p3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7" name="Google Shape;3887;p31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6" name="Shape 3896"/>
        <p:cNvGrpSpPr/>
        <p:nvPr/>
      </p:nvGrpSpPr>
      <p:grpSpPr>
        <a:xfrm>
          <a:off x="0" y="0"/>
          <a:ext cx="0" cy="0"/>
          <a:chOff x="0" y="0"/>
          <a:chExt cx="0" cy="0"/>
        </a:xfrm>
      </p:grpSpPr>
      <p:sp>
        <p:nvSpPr>
          <p:cNvPr id="3897" name="Google Shape;3897;p3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8" name="Google Shape;3898;p3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9" name="Google Shape;3899;p31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9" name="Shape 3909"/>
        <p:cNvGrpSpPr/>
        <p:nvPr/>
      </p:nvGrpSpPr>
      <p:grpSpPr>
        <a:xfrm>
          <a:off x="0" y="0"/>
          <a:ext cx="0" cy="0"/>
          <a:chOff x="0" y="0"/>
          <a:chExt cx="0" cy="0"/>
        </a:xfrm>
      </p:grpSpPr>
      <p:sp>
        <p:nvSpPr>
          <p:cNvPr id="3910" name="Google Shape;3910;p3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1" name="Google Shape;3911;p3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2" name="Google Shape;3912;p31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1" name="Shape 3921"/>
        <p:cNvGrpSpPr/>
        <p:nvPr/>
      </p:nvGrpSpPr>
      <p:grpSpPr>
        <a:xfrm>
          <a:off x="0" y="0"/>
          <a:ext cx="0" cy="0"/>
          <a:chOff x="0" y="0"/>
          <a:chExt cx="0" cy="0"/>
        </a:xfrm>
      </p:grpSpPr>
      <p:sp>
        <p:nvSpPr>
          <p:cNvPr id="3922" name="Google Shape;3922;p3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23" name="Google Shape;3923;p3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4" name="Google Shape;3924;p31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3" name="Shape 3933"/>
        <p:cNvGrpSpPr/>
        <p:nvPr/>
      </p:nvGrpSpPr>
      <p:grpSpPr>
        <a:xfrm>
          <a:off x="0" y="0"/>
          <a:ext cx="0" cy="0"/>
          <a:chOff x="0" y="0"/>
          <a:chExt cx="0" cy="0"/>
        </a:xfrm>
      </p:grpSpPr>
      <p:sp>
        <p:nvSpPr>
          <p:cNvPr id="3934" name="Google Shape;3934;p3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5" name="Google Shape;3935;p3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6" name="Google Shape;3936;p31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5" name="Shape 3945"/>
        <p:cNvGrpSpPr/>
        <p:nvPr/>
      </p:nvGrpSpPr>
      <p:grpSpPr>
        <a:xfrm>
          <a:off x="0" y="0"/>
          <a:ext cx="0" cy="0"/>
          <a:chOff x="0" y="0"/>
          <a:chExt cx="0" cy="0"/>
        </a:xfrm>
      </p:grpSpPr>
      <p:sp>
        <p:nvSpPr>
          <p:cNvPr id="3946" name="Google Shape;3946;p3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7" name="Google Shape;3947;p3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8" name="Google Shape;3948;p31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7" name="Shape 3957"/>
        <p:cNvGrpSpPr/>
        <p:nvPr/>
      </p:nvGrpSpPr>
      <p:grpSpPr>
        <a:xfrm>
          <a:off x="0" y="0"/>
          <a:ext cx="0" cy="0"/>
          <a:chOff x="0" y="0"/>
          <a:chExt cx="0" cy="0"/>
        </a:xfrm>
      </p:grpSpPr>
      <p:sp>
        <p:nvSpPr>
          <p:cNvPr id="3958" name="Google Shape;3958;p3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9" name="Google Shape;3959;p3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0" name="Google Shape;3960;p31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9" name="Shape 3969"/>
        <p:cNvGrpSpPr/>
        <p:nvPr/>
      </p:nvGrpSpPr>
      <p:grpSpPr>
        <a:xfrm>
          <a:off x="0" y="0"/>
          <a:ext cx="0" cy="0"/>
          <a:chOff x="0" y="0"/>
          <a:chExt cx="0" cy="0"/>
        </a:xfrm>
      </p:grpSpPr>
      <p:sp>
        <p:nvSpPr>
          <p:cNvPr id="3970" name="Google Shape;3970;p3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1" name="Google Shape;3971;p3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2" name="Google Shape;3972;p31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3" name="Shape 3983"/>
        <p:cNvGrpSpPr/>
        <p:nvPr/>
      </p:nvGrpSpPr>
      <p:grpSpPr>
        <a:xfrm>
          <a:off x="0" y="0"/>
          <a:ext cx="0" cy="0"/>
          <a:chOff x="0" y="0"/>
          <a:chExt cx="0" cy="0"/>
        </a:xfrm>
      </p:grpSpPr>
      <p:sp>
        <p:nvSpPr>
          <p:cNvPr id="3984" name="Google Shape;3984;p3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85" name="Google Shape;3985;p3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6" name="Google Shape;3986;p31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6" name="Google Shape;46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3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6" name="Shape 3996"/>
        <p:cNvGrpSpPr/>
        <p:nvPr/>
      </p:nvGrpSpPr>
      <p:grpSpPr>
        <a:xfrm>
          <a:off x="0" y="0"/>
          <a:ext cx="0" cy="0"/>
          <a:chOff x="0" y="0"/>
          <a:chExt cx="0" cy="0"/>
        </a:xfrm>
      </p:grpSpPr>
      <p:sp>
        <p:nvSpPr>
          <p:cNvPr id="3997" name="Google Shape;3997;p3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8" name="Google Shape;3998;p3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9" name="Google Shape;3999;p32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9" name="Shape 4009"/>
        <p:cNvGrpSpPr/>
        <p:nvPr/>
      </p:nvGrpSpPr>
      <p:grpSpPr>
        <a:xfrm>
          <a:off x="0" y="0"/>
          <a:ext cx="0" cy="0"/>
          <a:chOff x="0" y="0"/>
          <a:chExt cx="0" cy="0"/>
        </a:xfrm>
      </p:grpSpPr>
      <p:sp>
        <p:nvSpPr>
          <p:cNvPr id="4010" name="Google Shape;4010;p3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1" name="Google Shape;4011;p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2" name="Google Shape;4012;p32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1" name="Shape 4021"/>
        <p:cNvGrpSpPr/>
        <p:nvPr/>
      </p:nvGrpSpPr>
      <p:grpSpPr>
        <a:xfrm>
          <a:off x="0" y="0"/>
          <a:ext cx="0" cy="0"/>
          <a:chOff x="0" y="0"/>
          <a:chExt cx="0" cy="0"/>
        </a:xfrm>
      </p:grpSpPr>
      <p:sp>
        <p:nvSpPr>
          <p:cNvPr id="4022" name="Google Shape;4022;p3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3" name="Google Shape;4023;p3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4" name="Google Shape;4024;p32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3" name="Shape 4033"/>
        <p:cNvGrpSpPr/>
        <p:nvPr/>
      </p:nvGrpSpPr>
      <p:grpSpPr>
        <a:xfrm>
          <a:off x="0" y="0"/>
          <a:ext cx="0" cy="0"/>
          <a:chOff x="0" y="0"/>
          <a:chExt cx="0" cy="0"/>
        </a:xfrm>
      </p:grpSpPr>
      <p:sp>
        <p:nvSpPr>
          <p:cNvPr id="4034" name="Google Shape;4034;p3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5" name="Google Shape;4035;p3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6" name="Google Shape;4036;p32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7" name="Shape 4047"/>
        <p:cNvGrpSpPr/>
        <p:nvPr/>
      </p:nvGrpSpPr>
      <p:grpSpPr>
        <a:xfrm>
          <a:off x="0" y="0"/>
          <a:ext cx="0" cy="0"/>
          <a:chOff x="0" y="0"/>
          <a:chExt cx="0" cy="0"/>
        </a:xfrm>
      </p:grpSpPr>
      <p:sp>
        <p:nvSpPr>
          <p:cNvPr id="4048" name="Google Shape;4048;p3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49" name="Google Shape;4049;p3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0" name="Google Shape;4050;p32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9" name="Shape 4059"/>
        <p:cNvGrpSpPr/>
        <p:nvPr/>
      </p:nvGrpSpPr>
      <p:grpSpPr>
        <a:xfrm>
          <a:off x="0" y="0"/>
          <a:ext cx="0" cy="0"/>
          <a:chOff x="0" y="0"/>
          <a:chExt cx="0" cy="0"/>
        </a:xfrm>
      </p:grpSpPr>
      <p:sp>
        <p:nvSpPr>
          <p:cNvPr id="4060" name="Google Shape;4060;p3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1" name="Google Shape;4061;p3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2" name="Google Shape;4062;p32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1" name="Shape 4071"/>
        <p:cNvGrpSpPr/>
        <p:nvPr/>
      </p:nvGrpSpPr>
      <p:grpSpPr>
        <a:xfrm>
          <a:off x="0" y="0"/>
          <a:ext cx="0" cy="0"/>
          <a:chOff x="0" y="0"/>
          <a:chExt cx="0" cy="0"/>
        </a:xfrm>
      </p:grpSpPr>
      <p:sp>
        <p:nvSpPr>
          <p:cNvPr id="4072" name="Google Shape;4072;p3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3" name="Google Shape;4073;p3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4" name="Google Shape;4074;p32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3" name="Shape 4083"/>
        <p:cNvGrpSpPr/>
        <p:nvPr/>
      </p:nvGrpSpPr>
      <p:grpSpPr>
        <a:xfrm>
          <a:off x="0" y="0"/>
          <a:ext cx="0" cy="0"/>
          <a:chOff x="0" y="0"/>
          <a:chExt cx="0" cy="0"/>
        </a:xfrm>
      </p:grpSpPr>
      <p:sp>
        <p:nvSpPr>
          <p:cNvPr id="4084" name="Google Shape;4084;p3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85" name="Google Shape;4085;p3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6" name="Google Shape;4086;p32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5" name="Shape 4095"/>
        <p:cNvGrpSpPr/>
        <p:nvPr/>
      </p:nvGrpSpPr>
      <p:grpSpPr>
        <a:xfrm>
          <a:off x="0" y="0"/>
          <a:ext cx="0" cy="0"/>
          <a:chOff x="0" y="0"/>
          <a:chExt cx="0" cy="0"/>
        </a:xfrm>
      </p:grpSpPr>
      <p:sp>
        <p:nvSpPr>
          <p:cNvPr id="4096" name="Google Shape;4096;p3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7" name="Google Shape;4097;p3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8" name="Google Shape;4098;p32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7" name="Shape 4107"/>
        <p:cNvGrpSpPr/>
        <p:nvPr/>
      </p:nvGrpSpPr>
      <p:grpSpPr>
        <a:xfrm>
          <a:off x="0" y="0"/>
          <a:ext cx="0" cy="0"/>
          <a:chOff x="0" y="0"/>
          <a:chExt cx="0" cy="0"/>
        </a:xfrm>
      </p:grpSpPr>
      <p:sp>
        <p:nvSpPr>
          <p:cNvPr id="4108" name="Google Shape;4108;p3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9" name="Google Shape;4109;p3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0" name="Google Shape;4110;p32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 name="Google Shape;47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3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9" name="Shape 4119"/>
        <p:cNvGrpSpPr/>
        <p:nvPr/>
      </p:nvGrpSpPr>
      <p:grpSpPr>
        <a:xfrm>
          <a:off x="0" y="0"/>
          <a:ext cx="0" cy="0"/>
          <a:chOff x="0" y="0"/>
          <a:chExt cx="0" cy="0"/>
        </a:xfrm>
      </p:grpSpPr>
      <p:sp>
        <p:nvSpPr>
          <p:cNvPr id="4120" name="Google Shape;4120;p3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21" name="Google Shape;4121;p3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2" name="Google Shape;4122;p33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1" name="Shape 4131"/>
        <p:cNvGrpSpPr/>
        <p:nvPr/>
      </p:nvGrpSpPr>
      <p:grpSpPr>
        <a:xfrm>
          <a:off x="0" y="0"/>
          <a:ext cx="0" cy="0"/>
          <a:chOff x="0" y="0"/>
          <a:chExt cx="0" cy="0"/>
        </a:xfrm>
      </p:grpSpPr>
      <p:sp>
        <p:nvSpPr>
          <p:cNvPr id="4132" name="Google Shape;4132;p3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3" name="Google Shape;4133;p3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4" name="Google Shape;4134;p33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4" name="Shape 4144"/>
        <p:cNvGrpSpPr/>
        <p:nvPr/>
      </p:nvGrpSpPr>
      <p:grpSpPr>
        <a:xfrm>
          <a:off x="0" y="0"/>
          <a:ext cx="0" cy="0"/>
          <a:chOff x="0" y="0"/>
          <a:chExt cx="0" cy="0"/>
        </a:xfrm>
      </p:grpSpPr>
      <p:sp>
        <p:nvSpPr>
          <p:cNvPr id="4145" name="Google Shape;4145;p3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6" name="Google Shape;4146;p3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7" name="Google Shape;4147;p33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6" name="Shape 4156"/>
        <p:cNvGrpSpPr/>
        <p:nvPr/>
      </p:nvGrpSpPr>
      <p:grpSpPr>
        <a:xfrm>
          <a:off x="0" y="0"/>
          <a:ext cx="0" cy="0"/>
          <a:chOff x="0" y="0"/>
          <a:chExt cx="0" cy="0"/>
        </a:xfrm>
      </p:grpSpPr>
      <p:sp>
        <p:nvSpPr>
          <p:cNvPr id="4157" name="Google Shape;4157;p3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58" name="Google Shape;4158;p3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9" name="Google Shape;4159;p33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9" name="Shape 4169"/>
        <p:cNvGrpSpPr/>
        <p:nvPr/>
      </p:nvGrpSpPr>
      <p:grpSpPr>
        <a:xfrm>
          <a:off x="0" y="0"/>
          <a:ext cx="0" cy="0"/>
          <a:chOff x="0" y="0"/>
          <a:chExt cx="0" cy="0"/>
        </a:xfrm>
      </p:grpSpPr>
      <p:sp>
        <p:nvSpPr>
          <p:cNvPr id="4170" name="Google Shape;4170;p3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71" name="Google Shape;4171;p3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2" name="Google Shape;4172;p33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1" name="Shape 4181"/>
        <p:cNvGrpSpPr/>
        <p:nvPr/>
      </p:nvGrpSpPr>
      <p:grpSpPr>
        <a:xfrm>
          <a:off x="0" y="0"/>
          <a:ext cx="0" cy="0"/>
          <a:chOff x="0" y="0"/>
          <a:chExt cx="0" cy="0"/>
        </a:xfrm>
      </p:grpSpPr>
      <p:sp>
        <p:nvSpPr>
          <p:cNvPr id="4182" name="Google Shape;4182;p3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3" name="Google Shape;4183;p3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4" name="Google Shape;4184;p33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3" name="Shape 4193"/>
        <p:cNvGrpSpPr/>
        <p:nvPr/>
      </p:nvGrpSpPr>
      <p:grpSpPr>
        <a:xfrm>
          <a:off x="0" y="0"/>
          <a:ext cx="0" cy="0"/>
          <a:chOff x="0" y="0"/>
          <a:chExt cx="0" cy="0"/>
        </a:xfrm>
      </p:grpSpPr>
      <p:sp>
        <p:nvSpPr>
          <p:cNvPr id="4194" name="Google Shape;4194;p3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95" name="Google Shape;4195;p3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6" name="Google Shape;4196;p33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9" name="Shape 4209"/>
        <p:cNvGrpSpPr/>
        <p:nvPr/>
      </p:nvGrpSpPr>
      <p:grpSpPr>
        <a:xfrm>
          <a:off x="0" y="0"/>
          <a:ext cx="0" cy="0"/>
          <a:chOff x="0" y="0"/>
          <a:chExt cx="0" cy="0"/>
        </a:xfrm>
      </p:grpSpPr>
      <p:sp>
        <p:nvSpPr>
          <p:cNvPr id="4210" name="Google Shape;4210;p3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1" name="Google Shape;4211;p3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2" name="Google Shape;4212;p33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1" name="Shape 4221"/>
        <p:cNvGrpSpPr/>
        <p:nvPr/>
      </p:nvGrpSpPr>
      <p:grpSpPr>
        <a:xfrm>
          <a:off x="0" y="0"/>
          <a:ext cx="0" cy="0"/>
          <a:chOff x="0" y="0"/>
          <a:chExt cx="0" cy="0"/>
        </a:xfrm>
      </p:grpSpPr>
      <p:sp>
        <p:nvSpPr>
          <p:cNvPr id="4222" name="Google Shape;4222;p3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3" name="Google Shape;4223;p3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4" name="Google Shape;4224;p33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4" name="Shape 4234"/>
        <p:cNvGrpSpPr/>
        <p:nvPr/>
      </p:nvGrpSpPr>
      <p:grpSpPr>
        <a:xfrm>
          <a:off x="0" y="0"/>
          <a:ext cx="0" cy="0"/>
          <a:chOff x="0" y="0"/>
          <a:chExt cx="0" cy="0"/>
        </a:xfrm>
      </p:grpSpPr>
      <p:sp>
        <p:nvSpPr>
          <p:cNvPr id="4235" name="Google Shape;4235;p3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36" name="Google Shape;4236;p3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7" name="Google Shape;4237;p33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8" name="Google Shape;48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3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6" name="Shape 4246"/>
        <p:cNvGrpSpPr/>
        <p:nvPr/>
      </p:nvGrpSpPr>
      <p:grpSpPr>
        <a:xfrm>
          <a:off x="0" y="0"/>
          <a:ext cx="0" cy="0"/>
          <a:chOff x="0" y="0"/>
          <a:chExt cx="0" cy="0"/>
        </a:xfrm>
      </p:grpSpPr>
      <p:sp>
        <p:nvSpPr>
          <p:cNvPr id="4247" name="Google Shape;4247;p3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8" name="Google Shape;4248;p3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9" name="Google Shape;4249;p34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8" name="Shape 4258"/>
        <p:cNvGrpSpPr/>
        <p:nvPr/>
      </p:nvGrpSpPr>
      <p:grpSpPr>
        <a:xfrm>
          <a:off x="0" y="0"/>
          <a:ext cx="0" cy="0"/>
          <a:chOff x="0" y="0"/>
          <a:chExt cx="0" cy="0"/>
        </a:xfrm>
      </p:grpSpPr>
      <p:sp>
        <p:nvSpPr>
          <p:cNvPr id="4259" name="Google Shape;4259;p3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0" name="Google Shape;4260;p3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1" name="Google Shape;4261;p34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0" name="Shape 4270"/>
        <p:cNvGrpSpPr/>
        <p:nvPr/>
      </p:nvGrpSpPr>
      <p:grpSpPr>
        <a:xfrm>
          <a:off x="0" y="0"/>
          <a:ext cx="0" cy="0"/>
          <a:chOff x="0" y="0"/>
          <a:chExt cx="0" cy="0"/>
        </a:xfrm>
      </p:grpSpPr>
      <p:sp>
        <p:nvSpPr>
          <p:cNvPr id="4271" name="Google Shape;4271;p3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72" name="Google Shape;4272;p3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3" name="Google Shape;4273;p34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2" name="Shape 4282"/>
        <p:cNvGrpSpPr/>
        <p:nvPr/>
      </p:nvGrpSpPr>
      <p:grpSpPr>
        <a:xfrm>
          <a:off x="0" y="0"/>
          <a:ext cx="0" cy="0"/>
          <a:chOff x="0" y="0"/>
          <a:chExt cx="0" cy="0"/>
        </a:xfrm>
      </p:grpSpPr>
      <p:sp>
        <p:nvSpPr>
          <p:cNvPr id="4283" name="Google Shape;4283;p3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4" name="Google Shape;4284;p3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5" name="Google Shape;4285;p34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4" name="Shape 4294"/>
        <p:cNvGrpSpPr/>
        <p:nvPr/>
      </p:nvGrpSpPr>
      <p:grpSpPr>
        <a:xfrm>
          <a:off x="0" y="0"/>
          <a:ext cx="0" cy="0"/>
          <a:chOff x="0" y="0"/>
          <a:chExt cx="0" cy="0"/>
        </a:xfrm>
      </p:grpSpPr>
      <p:sp>
        <p:nvSpPr>
          <p:cNvPr id="4295" name="Google Shape;4295;p3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96" name="Google Shape;4296;p3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7" name="Google Shape;4297;p34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6" name="Shape 4306"/>
        <p:cNvGrpSpPr/>
        <p:nvPr/>
      </p:nvGrpSpPr>
      <p:grpSpPr>
        <a:xfrm>
          <a:off x="0" y="0"/>
          <a:ext cx="0" cy="0"/>
          <a:chOff x="0" y="0"/>
          <a:chExt cx="0" cy="0"/>
        </a:xfrm>
      </p:grpSpPr>
      <p:sp>
        <p:nvSpPr>
          <p:cNvPr id="4307" name="Google Shape;4307;p3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8" name="Google Shape;4308;p3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9" name="Google Shape;4309;p34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8" name="Shape 4318"/>
        <p:cNvGrpSpPr/>
        <p:nvPr/>
      </p:nvGrpSpPr>
      <p:grpSpPr>
        <a:xfrm>
          <a:off x="0" y="0"/>
          <a:ext cx="0" cy="0"/>
          <a:chOff x="0" y="0"/>
          <a:chExt cx="0" cy="0"/>
        </a:xfrm>
      </p:grpSpPr>
      <p:sp>
        <p:nvSpPr>
          <p:cNvPr id="4319" name="Google Shape;4319;p3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0" name="Google Shape;4320;p3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1" name="Google Shape;4321;p34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1" name="Shape 4331"/>
        <p:cNvGrpSpPr/>
        <p:nvPr/>
      </p:nvGrpSpPr>
      <p:grpSpPr>
        <a:xfrm>
          <a:off x="0" y="0"/>
          <a:ext cx="0" cy="0"/>
          <a:chOff x="0" y="0"/>
          <a:chExt cx="0" cy="0"/>
        </a:xfrm>
      </p:grpSpPr>
      <p:sp>
        <p:nvSpPr>
          <p:cNvPr id="4332" name="Google Shape;4332;p3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3" name="Google Shape;4333;p3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4" name="Google Shape;4334;p34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5" name="Shape 4345"/>
        <p:cNvGrpSpPr/>
        <p:nvPr/>
      </p:nvGrpSpPr>
      <p:grpSpPr>
        <a:xfrm>
          <a:off x="0" y="0"/>
          <a:ext cx="0" cy="0"/>
          <a:chOff x="0" y="0"/>
          <a:chExt cx="0" cy="0"/>
        </a:xfrm>
      </p:grpSpPr>
      <p:sp>
        <p:nvSpPr>
          <p:cNvPr id="4346" name="Google Shape;4346;p3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47" name="Google Shape;4347;p3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8" name="Google Shape;4348;p34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7" name="Shape 4357"/>
        <p:cNvGrpSpPr/>
        <p:nvPr/>
      </p:nvGrpSpPr>
      <p:grpSpPr>
        <a:xfrm>
          <a:off x="0" y="0"/>
          <a:ext cx="0" cy="0"/>
          <a:chOff x="0" y="0"/>
          <a:chExt cx="0" cy="0"/>
        </a:xfrm>
      </p:grpSpPr>
      <p:sp>
        <p:nvSpPr>
          <p:cNvPr id="4358" name="Google Shape;4358;p3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59" name="Google Shape;4359;p3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0" name="Google Shape;4360;p34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0" name="Google Shape;50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3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9" name="Shape 4369"/>
        <p:cNvGrpSpPr/>
        <p:nvPr/>
      </p:nvGrpSpPr>
      <p:grpSpPr>
        <a:xfrm>
          <a:off x="0" y="0"/>
          <a:ext cx="0" cy="0"/>
          <a:chOff x="0" y="0"/>
          <a:chExt cx="0" cy="0"/>
        </a:xfrm>
      </p:grpSpPr>
      <p:sp>
        <p:nvSpPr>
          <p:cNvPr id="4370" name="Google Shape;4370;p3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1" name="Google Shape;4371;p3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2" name="Google Shape;4372;p35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2" name="Shape 4382"/>
        <p:cNvGrpSpPr/>
        <p:nvPr/>
      </p:nvGrpSpPr>
      <p:grpSpPr>
        <a:xfrm>
          <a:off x="0" y="0"/>
          <a:ext cx="0" cy="0"/>
          <a:chOff x="0" y="0"/>
          <a:chExt cx="0" cy="0"/>
        </a:xfrm>
      </p:grpSpPr>
      <p:sp>
        <p:nvSpPr>
          <p:cNvPr id="4383" name="Google Shape;4383;p3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4" name="Google Shape;4384;p3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5" name="Google Shape;4385;p35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6" name="Shape 4396"/>
        <p:cNvGrpSpPr/>
        <p:nvPr/>
      </p:nvGrpSpPr>
      <p:grpSpPr>
        <a:xfrm>
          <a:off x="0" y="0"/>
          <a:ext cx="0" cy="0"/>
          <a:chOff x="0" y="0"/>
          <a:chExt cx="0" cy="0"/>
        </a:xfrm>
      </p:grpSpPr>
      <p:sp>
        <p:nvSpPr>
          <p:cNvPr id="4397" name="Google Shape;4397;p3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8" name="Google Shape;4398;p3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9" name="Google Shape;4399;p35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9" name="Shape 4409"/>
        <p:cNvGrpSpPr/>
        <p:nvPr/>
      </p:nvGrpSpPr>
      <p:grpSpPr>
        <a:xfrm>
          <a:off x="0" y="0"/>
          <a:ext cx="0" cy="0"/>
          <a:chOff x="0" y="0"/>
          <a:chExt cx="0" cy="0"/>
        </a:xfrm>
      </p:grpSpPr>
      <p:sp>
        <p:nvSpPr>
          <p:cNvPr id="4410" name="Google Shape;4410;p3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11" name="Google Shape;4411;p3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2" name="Google Shape;4412;p35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1" name="Shape 4421"/>
        <p:cNvGrpSpPr/>
        <p:nvPr/>
      </p:nvGrpSpPr>
      <p:grpSpPr>
        <a:xfrm>
          <a:off x="0" y="0"/>
          <a:ext cx="0" cy="0"/>
          <a:chOff x="0" y="0"/>
          <a:chExt cx="0" cy="0"/>
        </a:xfrm>
      </p:grpSpPr>
      <p:sp>
        <p:nvSpPr>
          <p:cNvPr id="4422" name="Google Shape;4422;p3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3" name="Google Shape;4423;p3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4" name="Google Shape;4424;p35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3" name="Shape 4433"/>
        <p:cNvGrpSpPr/>
        <p:nvPr/>
      </p:nvGrpSpPr>
      <p:grpSpPr>
        <a:xfrm>
          <a:off x="0" y="0"/>
          <a:ext cx="0" cy="0"/>
          <a:chOff x="0" y="0"/>
          <a:chExt cx="0" cy="0"/>
        </a:xfrm>
      </p:grpSpPr>
      <p:sp>
        <p:nvSpPr>
          <p:cNvPr id="4434" name="Google Shape;4434;p3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5" name="Google Shape;4435;p3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6" name="Google Shape;4436;p35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5" name="Shape 4445"/>
        <p:cNvGrpSpPr/>
        <p:nvPr/>
      </p:nvGrpSpPr>
      <p:grpSpPr>
        <a:xfrm>
          <a:off x="0" y="0"/>
          <a:ext cx="0" cy="0"/>
          <a:chOff x="0" y="0"/>
          <a:chExt cx="0" cy="0"/>
        </a:xfrm>
      </p:grpSpPr>
      <p:sp>
        <p:nvSpPr>
          <p:cNvPr id="4446" name="Google Shape;4446;p3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47" name="Google Shape;4447;p3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8" name="Google Shape;4448;p35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7" name="Shape 4457"/>
        <p:cNvGrpSpPr/>
        <p:nvPr/>
      </p:nvGrpSpPr>
      <p:grpSpPr>
        <a:xfrm>
          <a:off x="0" y="0"/>
          <a:ext cx="0" cy="0"/>
          <a:chOff x="0" y="0"/>
          <a:chExt cx="0" cy="0"/>
        </a:xfrm>
      </p:grpSpPr>
      <p:sp>
        <p:nvSpPr>
          <p:cNvPr id="4458" name="Google Shape;4458;p3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9" name="Google Shape;4459;p3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0" name="Google Shape;4460;p35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8" name="Shape 4468"/>
        <p:cNvGrpSpPr/>
        <p:nvPr/>
      </p:nvGrpSpPr>
      <p:grpSpPr>
        <a:xfrm>
          <a:off x="0" y="0"/>
          <a:ext cx="0" cy="0"/>
          <a:chOff x="0" y="0"/>
          <a:chExt cx="0" cy="0"/>
        </a:xfrm>
      </p:grpSpPr>
      <p:sp>
        <p:nvSpPr>
          <p:cNvPr id="4469" name="Google Shape;4469;p3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70" name="Google Shape;4470;p3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1" name="Google Shape;4471;p35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9" name="Shape 4479"/>
        <p:cNvGrpSpPr/>
        <p:nvPr/>
      </p:nvGrpSpPr>
      <p:grpSpPr>
        <a:xfrm>
          <a:off x="0" y="0"/>
          <a:ext cx="0" cy="0"/>
          <a:chOff x="0" y="0"/>
          <a:chExt cx="0" cy="0"/>
        </a:xfrm>
      </p:grpSpPr>
      <p:sp>
        <p:nvSpPr>
          <p:cNvPr id="4480" name="Google Shape;4480;p3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81" name="Google Shape;4481;p3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2" name="Google Shape;4482;p35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1" name="Google Shape;51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p3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0" name="Shape 4490"/>
        <p:cNvGrpSpPr/>
        <p:nvPr/>
      </p:nvGrpSpPr>
      <p:grpSpPr>
        <a:xfrm>
          <a:off x="0" y="0"/>
          <a:ext cx="0" cy="0"/>
          <a:chOff x="0" y="0"/>
          <a:chExt cx="0" cy="0"/>
        </a:xfrm>
      </p:grpSpPr>
      <p:sp>
        <p:nvSpPr>
          <p:cNvPr id="4491" name="Google Shape;4491;p3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2" name="Google Shape;4492;p3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3" name="Google Shape;4493;p36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1" name="Shape 4501"/>
        <p:cNvGrpSpPr/>
        <p:nvPr/>
      </p:nvGrpSpPr>
      <p:grpSpPr>
        <a:xfrm>
          <a:off x="0" y="0"/>
          <a:ext cx="0" cy="0"/>
          <a:chOff x="0" y="0"/>
          <a:chExt cx="0" cy="0"/>
        </a:xfrm>
      </p:grpSpPr>
      <p:sp>
        <p:nvSpPr>
          <p:cNvPr id="4502" name="Google Shape;4502;p3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03" name="Google Shape;4503;p3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4" name="Google Shape;4504;p36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2" name="Shape 4512"/>
        <p:cNvGrpSpPr/>
        <p:nvPr/>
      </p:nvGrpSpPr>
      <p:grpSpPr>
        <a:xfrm>
          <a:off x="0" y="0"/>
          <a:ext cx="0" cy="0"/>
          <a:chOff x="0" y="0"/>
          <a:chExt cx="0" cy="0"/>
        </a:xfrm>
      </p:grpSpPr>
      <p:sp>
        <p:nvSpPr>
          <p:cNvPr id="4513" name="Google Shape;4513;p3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14" name="Google Shape;4514;p3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5" name="Google Shape;4515;p36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3" name="Shape 4523"/>
        <p:cNvGrpSpPr/>
        <p:nvPr/>
      </p:nvGrpSpPr>
      <p:grpSpPr>
        <a:xfrm>
          <a:off x="0" y="0"/>
          <a:ext cx="0" cy="0"/>
          <a:chOff x="0" y="0"/>
          <a:chExt cx="0" cy="0"/>
        </a:xfrm>
      </p:grpSpPr>
      <p:sp>
        <p:nvSpPr>
          <p:cNvPr id="4524" name="Google Shape;4524;p3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25" name="Google Shape;4525;p3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6" name="Google Shape;4526;p36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5" name="Shape 4535"/>
        <p:cNvGrpSpPr/>
        <p:nvPr/>
      </p:nvGrpSpPr>
      <p:grpSpPr>
        <a:xfrm>
          <a:off x="0" y="0"/>
          <a:ext cx="0" cy="0"/>
          <a:chOff x="0" y="0"/>
          <a:chExt cx="0" cy="0"/>
        </a:xfrm>
      </p:grpSpPr>
      <p:sp>
        <p:nvSpPr>
          <p:cNvPr id="4536" name="Google Shape;4536;p3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37" name="Google Shape;4537;p3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8" name="Google Shape;4538;p36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6" name="Shape 4546"/>
        <p:cNvGrpSpPr/>
        <p:nvPr/>
      </p:nvGrpSpPr>
      <p:grpSpPr>
        <a:xfrm>
          <a:off x="0" y="0"/>
          <a:ext cx="0" cy="0"/>
          <a:chOff x="0" y="0"/>
          <a:chExt cx="0" cy="0"/>
        </a:xfrm>
      </p:grpSpPr>
      <p:sp>
        <p:nvSpPr>
          <p:cNvPr id="4547" name="Google Shape;4547;p3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8" name="Google Shape;4548;p3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9" name="Google Shape;4549;p36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7" name="Shape 4557"/>
        <p:cNvGrpSpPr/>
        <p:nvPr/>
      </p:nvGrpSpPr>
      <p:grpSpPr>
        <a:xfrm>
          <a:off x="0" y="0"/>
          <a:ext cx="0" cy="0"/>
          <a:chOff x="0" y="0"/>
          <a:chExt cx="0" cy="0"/>
        </a:xfrm>
      </p:grpSpPr>
      <p:sp>
        <p:nvSpPr>
          <p:cNvPr id="4558" name="Google Shape;4558;p3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9" name="Google Shape;4559;p3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0" name="Google Shape;4560;p36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0" name="Shape 4570"/>
        <p:cNvGrpSpPr/>
        <p:nvPr/>
      </p:nvGrpSpPr>
      <p:grpSpPr>
        <a:xfrm>
          <a:off x="0" y="0"/>
          <a:ext cx="0" cy="0"/>
          <a:chOff x="0" y="0"/>
          <a:chExt cx="0" cy="0"/>
        </a:xfrm>
      </p:grpSpPr>
      <p:sp>
        <p:nvSpPr>
          <p:cNvPr id="4571" name="Google Shape;4571;p3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72" name="Google Shape;4572;p3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3" name="Google Shape;4573;p36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1" name="Shape 4581"/>
        <p:cNvGrpSpPr/>
        <p:nvPr/>
      </p:nvGrpSpPr>
      <p:grpSpPr>
        <a:xfrm>
          <a:off x="0" y="0"/>
          <a:ext cx="0" cy="0"/>
          <a:chOff x="0" y="0"/>
          <a:chExt cx="0" cy="0"/>
        </a:xfrm>
      </p:grpSpPr>
      <p:sp>
        <p:nvSpPr>
          <p:cNvPr id="4582" name="Google Shape;4582;p3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83" name="Google Shape;4583;p3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4" name="Google Shape;4584;p36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2" name="Shape 4592"/>
        <p:cNvGrpSpPr/>
        <p:nvPr/>
      </p:nvGrpSpPr>
      <p:grpSpPr>
        <a:xfrm>
          <a:off x="0" y="0"/>
          <a:ext cx="0" cy="0"/>
          <a:chOff x="0" y="0"/>
          <a:chExt cx="0" cy="0"/>
        </a:xfrm>
      </p:grpSpPr>
      <p:sp>
        <p:nvSpPr>
          <p:cNvPr id="4593" name="Google Shape;4593;p3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94" name="Google Shape;4594;p3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5" name="Google Shape;4595;p36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3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4" name="Shape 4604"/>
        <p:cNvGrpSpPr/>
        <p:nvPr/>
      </p:nvGrpSpPr>
      <p:grpSpPr>
        <a:xfrm>
          <a:off x="0" y="0"/>
          <a:ext cx="0" cy="0"/>
          <a:chOff x="0" y="0"/>
          <a:chExt cx="0" cy="0"/>
        </a:xfrm>
      </p:grpSpPr>
      <p:sp>
        <p:nvSpPr>
          <p:cNvPr id="4605" name="Google Shape;4605;p3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06" name="Google Shape;4606;p3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7" name="Google Shape;4607;p37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5" name="Shape 4615"/>
        <p:cNvGrpSpPr/>
        <p:nvPr/>
      </p:nvGrpSpPr>
      <p:grpSpPr>
        <a:xfrm>
          <a:off x="0" y="0"/>
          <a:ext cx="0" cy="0"/>
          <a:chOff x="0" y="0"/>
          <a:chExt cx="0" cy="0"/>
        </a:xfrm>
      </p:grpSpPr>
      <p:sp>
        <p:nvSpPr>
          <p:cNvPr id="4616" name="Google Shape;4616;p3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17" name="Google Shape;4617;p3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8" name="Google Shape;4618;p37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6" name="Shape 4626"/>
        <p:cNvGrpSpPr/>
        <p:nvPr/>
      </p:nvGrpSpPr>
      <p:grpSpPr>
        <a:xfrm>
          <a:off x="0" y="0"/>
          <a:ext cx="0" cy="0"/>
          <a:chOff x="0" y="0"/>
          <a:chExt cx="0" cy="0"/>
        </a:xfrm>
      </p:grpSpPr>
      <p:sp>
        <p:nvSpPr>
          <p:cNvPr id="4627" name="Google Shape;4627;p3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28" name="Google Shape;4628;p3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9" name="Google Shape;4629;p37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7" name="Shape 4637"/>
        <p:cNvGrpSpPr/>
        <p:nvPr/>
      </p:nvGrpSpPr>
      <p:grpSpPr>
        <a:xfrm>
          <a:off x="0" y="0"/>
          <a:ext cx="0" cy="0"/>
          <a:chOff x="0" y="0"/>
          <a:chExt cx="0" cy="0"/>
        </a:xfrm>
      </p:grpSpPr>
      <p:sp>
        <p:nvSpPr>
          <p:cNvPr id="4638" name="Google Shape;4638;p3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9" name="Google Shape;4639;p3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0" name="Google Shape;4640;p37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9" name="Shape 4649"/>
        <p:cNvGrpSpPr/>
        <p:nvPr/>
      </p:nvGrpSpPr>
      <p:grpSpPr>
        <a:xfrm>
          <a:off x="0" y="0"/>
          <a:ext cx="0" cy="0"/>
          <a:chOff x="0" y="0"/>
          <a:chExt cx="0" cy="0"/>
        </a:xfrm>
      </p:grpSpPr>
      <p:sp>
        <p:nvSpPr>
          <p:cNvPr id="4650" name="Google Shape;4650;p3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51" name="Google Shape;4651;p3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2" name="Google Shape;4652;p37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0" name="Shape 4660"/>
        <p:cNvGrpSpPr/>
        <p:nvPr/>
      </p:nvGrpSpPr>
      <p:grpSpPr>
        <a:xfrm>
          <a:off x="0" y="0"/>
          <a:ext cx="0" cy="0"/>
          <a:chOff x="0" y="0"/>
          <a:chExt cx="0" cy="0"/>
        </a:xfrm>
      </p:grpSpPr>
      <p:sp>
        <p:nvSpPr>
          <p:cNvPr id="4661" name="Google Shape;4661;p3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62" name="Google Shape;4662;p3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3" name="Google Shape;4663;p37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2" name="Shape 4672"/>
        <p:cNvGrpSpPr/>
        <p:nvPr/>
      </p:nvGrpSpPr>
      <p:grpSpPr>
        <a:xfrm>
          <a:off x="0" y="0"/>
          <a:ext cx="0" cy="0"/>
          <a:chOff x="0" y="0"/>
          <a:chExt cx="0" cy="0"/>
        </a:xfrm>
      </p:grpSpPr>
      <p:sp>
        <p:nvSpPr>
          <p:cNvPr id="4673" name="Google Shape;4673;p3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74" name="Google Shape;4674;p3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5" name="Google Shape;4675;p37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4" name="Shape 4684"/>
        <p:cNvGrpSpPr/>
        <p:nvPr/>
      </p:nvGrpSpPr>
      <p:grpSpPr>
        <a:xfrm>
          <a:off x="0" y="0"/>
          <a:ext cx="0" cy="0"/>
          <a:chOff x="0" y="0"/>
          <a:chExt cx="0" cy="0"/>
        </a:xfrm>
      </p:grpSpPr>
      <p:sp>
        <p:nvSpPr>
          <p:cNvPr id="4685" name="Google Shape;4685;p3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86" name="Google Shape;4686;p3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7" name="Google Shape;4687;p37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6" name="Shape 4696"/>
        <p:cNvGrpSpPr/>
        <p:nvPr/>
      </p:nvGrpSpPr>
      <p:grpSpPr>
        <a:xfrm>
          <a:off x="0" y="0"/>
          <a:ext cx="0" cy="0"/>
          <a:chOff x="0" y="0"/>
          <a:chExt cx="0" cy="0"/>
        </a:xfrm>
      </p:grpSpPr>
      <p:sp>
        <p:nvSpPr>
          <p:cNvPr id="4697" name="Google Shape;4697;p3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8" name="Google Shape;4698;p3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9" name="Google Shape;4699;p37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8" name="Shape 4708"/>
        <p:cNvGrpSpPr/>
        <p:nvPr/>
      </p:nvGrpSpPr>
      <p:grpSpPr>
        <a:xfrm>
          <a:off x="0" y="0"/>
          <a:ext cx="0" cy="0"/>
          <a:chOff x="0" y="0"/>
          <a:chExt cx="0" cy="0"/>
        </a:xfrm>
      </p:grpSpPr>
      <p:sp>
        <p:nvSpPr>
          <p:cNvPr id="4709" name="Google Shape;4709;p3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0" name="Google Shape;4710;p3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1" name="Google Shape;4711;p37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3" name="Google Shape;53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p3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0" name="Shape 4720"/>
        <p:cNvGrpSpPr/>
        <p:nvPr/>
      </p:nvGrpSpPr>
      <p:grpSpPr>
        <a:xfrm>
          <a:off x="0" y="0"/>
          <a:ext cx="0" cy="0"/>
          <a:chOff x="0" y="0"/>
          <a:chExt cx="0" cy="0"/>
        </a:xfrm>
      </p:grpSpPr>
      <p:sp>
        <p:nvSpPr>
          <p:cNvPr id="4721" name="Google Shape;4721;p3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22" name="Google Shape;4722;p3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3" name="Google Shape;4723;p38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2" name="Shape 4732"/>
        <p:cNvGrpSpPr/>
        <p:nvPr/>
      </p:nvGrpSpPr>
      <p:grpSpPr>
        <a:xfrm>
          <a:off x="0" y="0"/>
          <a:ext cx="0" cy="0"/>
          <a:chOff x="0" y="0"/>
          <a:chExt cx="0" cy="0"/>
        </a:xfrm>
      </p:grpSpPr>
      <p:sp>
        <p:nvSpPr>
          <p:cNvPr id="4733" name="Google Shape;4733;p3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34" name="Google Shape;4734;p3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5" name="Google Shape;4735;p38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5" name="Shape 4745"/>
        <p:cNvGrpSpPr/>
        <p:nvPr/>
      </p:nvGrpSpPr>
      <p:grpSpPr>
        <a:xfrm>
          <a:off x="0" y="0"/>
          <a:ext cx="0" cy="0"/>
          <a:chOff x="0" y="0"/>
          <a:chExt cx="0" cy="0"/>
        </a:xfrm>
      </p:grpSpPr>
      <p:sp>
        <p:nvSpPr>
          <p:cNvPr id="4746" name="Google Shape;4746;p3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47" name="Google Shape;4747;p3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8" name="Google Shape;4748;p38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6" name="Shape 4756"/>
        <p:cNvGrpSpPr/>
        <p:nvPr/>
      </p:nvGrpSpPr>
      <p:grpSpPr>
        <a:xfrm>
          <a:off x="0" y="0"/>
          <a:ext cx="0" cy="0"/>
          <a:chOff x="0" y="0"/>
          <a:chExt cx="0" cy="0"/>
        </a:xfrm>
      </p:grpSpPr>
      <p:sp>
        <p:nvSpPr>
          <p:cNvPr id="4757" name="Google Shape;4757;p3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58" name="Google Shape;4758;p3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9" name="Google Shape;4759;p38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8" name="Shape 4768"/>
        <p:cNvGrpSpPr/>
        <p:nvPr/>
      </p:nvGrpSpPr>
      <p:grpSpPr>
        <a:xfrm>
          <a:off x="0" y="0"/>
          <a:ext cx="0" cy="0"/>
          <a:chOff x="0" y="0"/>
          <a:chExt cx="0" cy="0"/>
        </a:xfrm>
      </p:grpSpPr>
      <p:sp>
        <p:nvSpPr>
          <p:cNvPr id="4769" name="Google Shape;4769;p3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0" name="Google Shape;4770;p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1" name="Google Shape;4771;p38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0" name="Shape 4780"/>
        <p:cNvGrpSpPr/>
        <p:nvPr/>
      </p:nvGrpSpPr>
      <p:grpSpPr>
        <a:xfrm>
          <a:off x="0" y="0"/>
          <a:ext cx="0" cy="0"/>
          <a:chOff x="0" y="0"/>
          <a:chExt cx="0" cy="0"/>
        </a:xfrm>
      </p:grpSpPr>
      <p:sp>
        <p:nvSpPr>
          <p:cNvPr id="4781" name="Google Shape;4781;p3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82" name="Google Shape;4782;p3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3" name="Google Shape;4783;p38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2" name="Shape 4792"/>
        <p:cNvGrpSpPr/>
        <p:nvPr/>
      </p:nvGrpSpPr>
      <p:grpSpPr>
        <a:xfrm>
          <a:off x="0" y="0"/>
          <a:ext cx="0" cy="0"/>
          <a:chOff x="0" y="0"/>
          <a:chExt cx="0" cy="0"/>
        </a:xfrm>
      </p:grpSpPr>
      <p:sp>
        <p:nvSpPr>
          <p:cNvPr id="4793" name="Google Shape;4793;p3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4" name="Google Shape;4794;p3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5" name="Google Shape;4795;p38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4" name="Shape 4804"/>
        <p:cNvGrpSpPr/>
        <p:nvPr/>
      </p:nvGrpSpPr>
      <p:grpSpPr>
        <a:xfrm>
          <a:off x="0" y="0"/>
          <a:ext cx="0" cy="0"/>
          <a:chOff x="0" y="0"/>
          <a:chExt cx="0" cy="0"/>
        </a:xfrm>
      </p:grpSpPr>
      <p:sp>
        <p:nvSpPr>
          <p:cNvPr id="4805" name="Google Shape;4805;p3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06" name="Google Shape;4806;p3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7" name="Google Shape;4807;p38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6" name="Shape 4816"/>
        <p:cNvGrpSpPr/>
        <p:nvPr/>
      </p:nvGrpSpPr>
      <p:grpSpPr>
        <a:xfrm>
          <a:off x="0" y="0"/>
          <a:ext cx="0" cy="0"/>
          <a:chOff x="0" y="0"/>
          <a:chExt cx="0" cy="0"/>
        </a:xfrm>
      </p:grpSpPr>
      <p:sp>
        <p:nvSpPr>
          <p:cNvPr id="4817" name="Google Shape;4817;p3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18" name="Google Shape;4818;p3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9" name="Google Shape;4819;p38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8" name="Shape 4828"/>
        <p:cNvGrpSpPr/>
        <p:nvPr/>
      </p:nvGrpSpPr>
      <p:grpSpPr>
        <a:xfrm>
          <a:off x="0" y="0"/>
          <a:ext cx="0" cy="0"/>
          <a:chOff x="0" y="0"/>
          <a:chExt cx="0" cy="0"/>
        </a:xfrm>
      </p:grpSpPr>
      <p:sp>
        <p:nvSpPr>
          <p:cNvPr id="4829" name="Google Shape;4829;p3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30" name="Google Shape;4830;p3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1" name="Google Shape;4831;p38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4" name="Google Shape;54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p3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0" name="Shape 4840"/>
        <p:cNvGrpSpPr/>
        <p:nvPr/>
      </p:nvGrpSpPr>
      <p:grpSpPr>
        <a:xfrm>
          <a:off x="0" y="0"/>
          <a:ext cx="0" cy="0"/>
          <a:chOff x="0" y="0"/>
          <a:chExt cx="0" cy="0"/>
        </a:xfrm>
      </p:grpSpPr>
      <p:sp>
        <p:nvSpPr>
          <p:cNvPr id="4841" name="Google Shape;4841;p3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42" name="Google Shape;4842;p3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3" name="Google Shape;4843;p39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1" name="Shape 4851"/>
        <p:cNvGrpSpPr/>
        <p:nvPr/>
      </p:nvGrpSpPr>
      <p:grpSpPr>
        <a:xfrm>
          <a:off x="0" y="0"/>
          <a:ext cx="0" cy="0"/>
          <a:chOff x="0" y="0"/>
          <a:chExt cx="0" cy="0"/>
        </a:xfrm>
      </p:grpSpPr>
      <p:sp>
        <p:nvSpPr>
          <p:cNvPr id="4852" name="Google Shape;4852;p3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53" name="Google Shape;4853;p3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4" name="Google Shape;4854;p39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2" name="Shape 4862"/>
        <p:cNvGrpSpPr/>
        <p:nvPr/>
      </p:nvGrpSpPr>
      <p:grpSpPr>
        <a:xfrm>
          <a:off x="0" y="0"/>
          <a:ext cx="0" cy="0"/>
          <a:chOff x="0" y="0"/>
          <a:chExt cx="0" cy="0"/>
        </a:xfrm>
      </p:grpSpPr>
      <p:sp>
        <p:nvSpPr>
          <p:cNvPr id="4863" name="Google Shape;4863;p3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64" name="Google Shape;4864;p3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5" name="Google Shape;4865;p39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5" name="Shape 4875"/>
        <p:cNvGrpSpPr/>
        <p:nvPr/>
      </p:nvGrpSpPr>
      <p:grpSpPr>
        <a:xfrm>
          <a:off x="0" y="0"/>
          <a:ext cx="0" cy="0"/>
          <a:chOff x="0" y="0"/>
          <a:chExt cx="0" cy="0"/>
        </a:xfrm>
      </p:grpSpPr>
      <p:sp>
        <p:nvSpPr>
          <p:cNvPr id="4876" name="Google Shape;4876;p3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77" name="Google Shape;4877;p3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8" name="Google Shape;4878;p39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6" name="Shape 4886"/>
        <p:cNvGrpSpPr/>
        <p:nvPr/>
      </p:nvGrpSpPr>
      <p:grpSpPr>
        <a:xfrm>
          <a:off x="0" y="0"/>
          <a:ext cx="0" cy="0"/>
          <a:chOff x="0" y="0"/>
          <a:chExt cx="0" cy="0"/>
        </a:xfrm>
      </p:grpSpPr>
      <p:sp>
        <p:nvSpPr>
          <p:cNvPr id="4887" name="Google Shape;4887;p3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88" name="Google Shape;4888;p3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9" name="Google Shape;4889;p39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7" name="Shape 4897"/>
        <p:cNvGrpSpPr/>
        <p:nvPr/>
      </p:nvGrpSpPr>
      <p:grpSpPr>
        <a:xfrm>
          <a:off x="0" y="0"/>
          <a:ext cx="0" cy="0"/>
          <a:chOff x="0" y="0"/>
          <a:chExt cx="0" cy="0"/>
        </a:xfrm>
      </p:grpSpPr>
      <p:sp>
        <p:nvSpPr>
          <p:cNvPr id="4898" name="Google Shape;4898;p3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99" name="Google Shape;4899;p3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0" name="Google Shape;4900;p39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8" name="Shape 4908"/>
        <p:cNvGrpSpPr/>
        <p:nvPr/>
      </p:nvGrpSpPr>
      <p:grpSpPr>
        <a:xfrm>
          <a:off x="0" y="0"/>
          <a:ext cx="0" cy="0"/>
          <a:chOff x="0" y="0"/>
          <a:chExt cx="0" cy="0"/>
        </a:xfrm>
      </p:grpSpPr>
      <p:sp>
        <p:nvSpPr>
          <p:cNvPr id="4909" name="Google Shape;4909;p3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10" name="Google Shape;4910;p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1" name="Google Shape;4911;p39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9" name="Shape 4919"/>
        <p:cNvGrpSpPr/>
        <p:nvPr/>
      </p:nvGrpSpPr>
      <p:grpSpPr>
        <a:xfrm>
          <a:off x="0" y="0"/>
          <a:ext cx="0" cy="0"/>
          <a:chOff x="0" y="0"/>
          <a:chExt cx="0" cy="0"/>
        </a:xfrm>
      </p:grpSpPr>
      <p:sp>
        <p:nvSpPr>
          <p:cNvPr id="4920" name="Google Shape;4920;p3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21" name="Google Shape;4921;p3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2" name="Google Shape;4922;p39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0" name="Shape 4930"/>
        <p:cNvGrpSpPr/>
        <p:nvPr/>
      </p:nvGrpSpPr>
      <p:grpSpPr>
        <a:xfrm>
          <a:off x="0" y="0"/>
          <a:ext cx="0" cy="0"/>
          <a:chOff x="0" y="0"/>
          <a:chExt cx="0" cy="0"/>
        </a:xfrm>
      </p:grpSpPr>
      <p:sp>
        <p:nvSpPr>
          <p:cNvPr id="4931" name="Google Shape;4931;p3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32" name="Google Shape;4932;p3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3" name="Google Shape;4933;p39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1" name="Shape 4941"/>
        <p:cNvGrpSpPr/>
        <p:nvPr/>
      </p:nvGrpSpPr>
      <p:grpSpPr>
        <a:xfrm>
          <a:off x="0" y="0"/>
          <a:ext cx="0" cy="0"/>
          <a:chOff x="0" y="0"/>
          <a:chExt cx="0" cy="0"/>
        </a:xfrm>
      </p:grpSpPr>
      <p:sp>
        <p:nvSpPr>
          <p:cNvPr id="4942" name="Google Shape;4942;p3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43" name="Google Shape;4943;p3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4" name="Google Shape;4944;p39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4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2" name="Shape 4952"/>
        <p:cNvGrpSpPr/>
        <p:nvPr/>
      </p:nvGrpSpPr>
      <p:grpSpPr>
        <a:xfrm>
          <a:off x="0" y="0"/>
          <a:ext cx="0" cy="0"/>
          <a:chOff x="0" y="0"/>
          <a:chExt cx="0" cy="0"/>
        </a:xfrm>
      </p:grpSpPr>
      <p:sp>
        <p:nvSpPr>
          <p:cNvPr id="4953" name="Google Shape;4953;p4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54" name="Google Shape;4954;p4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5" name="Google Shape;4955;p40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3" name="Shape 4963"/>
        <p:cNvGrpSpPr/>
        <p:nvPr/>
      </p:nvGrpSpPr>
      <p:grpSpPr>
        <a:xfrm>
          <a:off x="0" y="0"/>
          <a:ext cx="0" cy="0"/>
          <a:chOff x="0" y="0"/>
          <a:chExt cx="0" cy="0"/>
        </a:xfrm>
      </p:grpSpPr>
      <p:sp>
        <p:nvSpPr>
          <p:cNvPr id="4964" name="Google Shape;4964;p4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65" name="Google Shape;4965;p4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6" name="Google Shape;4966;p40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4" name="Shape 4974"/>
        <p:cNvGrpSpPr/>
        <p:nvPr/>
      </p:nvGrpSpPr>
      <p:grpSpPr>
        <a:xfrm>
          <a:off x="0" y="0"/>
          <a:ext cx="0" cy="0"/>
          <a:chOff x="0" y="0"/>
          <a:chExt cx="0" cy="0"/>
        </a:xfrm>
      </p:grpSpPr>
      <p:sp>
        <p:nvSpPr>
          <p:cNvPr id="4975" name="Google Shape;4975;p4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76" name="Google Shape;4976;p4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7" name="Google Shape;4977;p40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5" name="Shape 4985"/>
        <p:cNvGrpSpPr/>
        <p:nvPr/>
      </p:nvGrpSpPr>
      <p:grpSpPr>
        <a:xfrm>
          <a:off x="0" y="0"/>
          <a:ext cx="0" cy="0"/>
          <a:chOff x="0" y="0"/>
          <a:chExt cx="0" cy="0"/>
        </a:xfrm>
      </p:grpSpPr>
      <p:sp>
        <p:nvSpPr>
          <p:cNvPr id="4986" name="Google Shape;4986;p4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7" name="Google Shape;4987;p4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8" name="Google Shape;4988;p40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7" name="Shape 4997"/>
        <p:cNvGrpSpPr/>
        <p:nvPr/>
      </p:nvGrpSpPr>
      <p:grpSpPr>
        <a:xfrm>
          <a:off x="0" y="0"/>
          <a:ext cx="0" cy="0"/>
          <a:chOff x="0" y="0"/>
          <a:chExt cx="0" cy="0"/>
        </a:xfrm>
      </p:grpSpPr>
      <p:sp>
        <p:nvSpPr>
          <p:cNvPr id="4998" name="Google Shape;4998;p4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99" name="Google Shape;4999;p4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0" name="Google Shape;5000;p40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9" name="Shape 5009"/>
        <p:cNvGrpSpPr/>
        <p:nvPr/>
      </p:nvGrpSpPr>
      <p:grpSpPr>
        <a:xfrm>
          <a:off x="0" y="0"/>
          <a:ext cx="0" cy="0"/>
          <a:chOff x="0" y="0"/>
          <a:chExt cx="0" cy="0"/>
        </a:xfrm>
      </p:grpSpPr>
      <p:sp>
        <p:nvSpPr>
          <p:cNvPr id="5010" name="Google Shape;5010;p4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11" name="Google Shape;5011;p4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2" name="Google Shape;5012;p40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0" name="Shape 5020"/>
        <p:cNvGrpSpPr/>
        <p:nvPr/>
      </p:nvGrpSpPr>
      <p:grpSpPr>
        <a:xfrm>
          <a:off x="0" y="0"/>
          <a:ext cx="0" cy="0"/>
          <a:chOff x="0" y="0"/>
          <a:chExt cx="0" cy="0"/>
        </a:xfrm>
      </p:grpSpPr>
      <p:sp>
        <p:nvSpPr>
          <p:cNvPr id="5021" name="Google Shape;5021;p4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22" name="Google Shape;5022;p4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3" name="Google Shape;5023;p40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2" name="Shape 5032"/>
        <p:cNvGrpSpPr/>
        <p:nvPr/>
      </p:nvGrpSpPr>
      <p:grpSpPr>
        <a:xfrm>
          <a:off x="0" y="0"/>
          <a:ext cx="0" cy="0"/>
          <a:chOff x="0" y="0"/>
          <a:chExt cx="0" cy="0"/>
        </a:xfrm>
      </p:grpSpPr>
      <p:sp>
        <p:nvSpPr>
          <p:cNvPr id="5033" name="Google Shape;5033;p4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34" name="Google Shape;5034;p4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5" name="Google Shape;5035;p40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3" name="Shape 5043"/>
        <p:cNvGrpSpPr/>
        <p:nvPr/>
      </p:nvGrpSpPr>
      <p:grpSpPr>
        <a:xfrm>
          <a:off x="0" y="0"/>
          <a:ext cx="0" cy="0"/>
          <a:chOff x="0" y="0"/>
          <a:chExt cx="0" cy="0"/>
        </a:xfrm>
      </p:grpSpPr>
      <p:sp>
        <p:nvSpPr>
          <p:cNvPr id="5044" name="Google Shape;5044;p4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45" name="Google Shape;5045;p4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6" name="Google Shape;5046;p40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7" name="Shape 5057"/>
        <p:cNvGrpSpPr/>
        <p:nvPr/>
      </p:nvGrpSpPr>
      <p:grpSpPr>
        <a:xfrm>
          <a:off x="0" y="0"/>
          <a:ext cx="0" cy="0"/>
          <a:chOff x="0" y="0"/>
          <a:chExt cx="0" cy="0"/>
        </a:xfrm>
      </p:grpSpPr>
      <p:sp>
        <p:nvSpPr>
          <p:cNvPr id="5058" name="Google Shape;5058;p4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59" name="Google Shape;5059;p4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0" name="Google Shape;5060;p40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6" name="Google Shape;56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4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0" name="Shape 5070"/>
        <p:cNvGrpSpPr/>
        <p:nvPr/>
      </p:nvGrpSpPr>
      <p:grpSpPr>
        <a:xfrm>
          <a:off x="0" y="0"/>
          <a:ext cx="0" cy="0"/>
          <a:chOff x="0" y="0"/>
          <a:chExt cx="0" cy="0"/>
        </a:xfrm>
      </p:grpSpPr>
      <p:sp>
        <p:nvSpPr>
          <p:cNvPr id="5071" name="Google Shape;5071;p4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72" name="Google Shape;5072;p4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3" name="Google Shape;5073;p41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1" name="Shape 5081"/>
        <p:cNvGrpSpPr/>
        <p:nvPr/>
      </p:nvGrpSpPr>
      <p:grpSpPr>
        <a:xfrm>
          <a:off x="0" y="0"/>
          <a:ext cx="0" cy="0"/>
          <a:chOff x="0" y="0"/>
          <a:chExt cx="0" cy="0"/>
        </a:xfrm>
      </p:grpSpPr>
      <p:sp>
        <p:nvSpPr>
          <p:cNvPr id="5082" name="Google Shape;5082;p4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83" name="Google Shape;5083;p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4" name="Google Shape;5084;p41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3" name="Shape 5093"/>
        <p:cNvGrpSpPr/>
        <p:nvPr/>
      </p:nvGrpSpPr>
      <p:grpSpPr>
        <a:xfrm>
          <a:off x="0" y="0"/>
          <a:ext cx="0" cy="0"/>
          <a:chOff x="0" y="0"/>
          <a:chExt cx="0" cy="0"/>
        </a:xfrm>
      </p:grpSpPr>
      <p:sp>
        <p:nvSpPr>
          <p:cNvPr id="5094" name="Google Shape;5094;p4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95" name="Google Shape;5095;p4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6" name="Google Shape;5096;p41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4" name="Shape 5104"/>
        <p:cNvGrpSpPr/>
        <p:nvPr/>
      </p:nvGrpSpPr>
      <p:grpSpPr>
        <a:xfrm>
          <a:off x="0" y="0"/>
          <a:ext cx="0" cy="0"/>
          <a:chOff x="0" y="0"/>
          <a:chExt cx="0" cy="0"/>
        </a:xfrm>
      </p:grpSpPr>
      <p:sp>
        <p:nvSpPr>
          <p:cNvPr id="5105" name="Google Shape;5105;p4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06" name="Google Shape;5106;p4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7" name="Google Shape;5107;p41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6" name="Shape 5116"/>
        <p:cNvGrpSpPr/>
        <p:nvPr/>
      </p:nvGrpSpPr>
      <p:grpSpPr>
        <a:xfrm>
          <a:off x="0" y="0"/>
          <a:ext cx="0" cy="0"/>
          <a:chOff x="0" y="0"/>
          <a:chExt cx="0" cy="0"/>
        </a:xfrm>
      </p:grpSpPr>
      <p:sp>
        <p:nvSpPr>
          <p:cNvPr id="5117" name="Google Shape;5117;p4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18" name="Google Shape;5118;p4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9" name="Google Shape;5119;p41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8" name="Shape 5128"/>
        <p:cNvGrpSpPr/>
        <p:nvPr/>
      </p:nvGrpSpPr>
      <p:grpSpPr>
        <a:xfrm>
          <a:off x="0" y="0"/>
          <a:ext cx="0" cy="0"/>
          <a:chOff x="0" y="0"/>
          <a:chExt cx="0" cy="0"/>
        </a:xfrm>
      </p:grpSpPr>
      <p:sp>
        <p:nvSpPr>
          <p:cNvPr id="5129" name="Google Shape;5129;p4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30" name="Google Shape;5130;p4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1" name="Google Shape;5131;p41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0" name="Shape 5140"/>
        <p:cNvGrpSpPr/>
        <p:nvPr/>
      </p:nvGrpSpPr>
      <p:grpSpPr>
        <a:xfrm>
          <a:off x="0" y="0"/>
          <a:ext cx="0" cy="0"/>
          <a:chOff x="0" y="0"/>
          <a:chExt cx="0" cy="0"/>
        </a:xfrm>
      </p:grpSpPr>
      <p:sp>
        <p:nvSpPr>
          <p:cNvPr id="5141" name="Google Shape;5141;p4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42" name="Google Shape;5142;p4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3" name="Google Shape;5143;p41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2" name="Shape 5152"/>
        <p:cNvGrpSpPr/>
        <p:nvPr/>
      </p:nvGrpSpPr>
      <p:grpSpPr>
        <a:xfrm>
          <a:off x="0" y="0"/>
          <a:ext cx="0" cy="0"/>
          <a:chOff x="0" y="0"/>
          <a:chExt cx="0" cy="0"/>
        </a:xfrm>
      </p:grpSpPr>
      <p:sp>
        <p:nvSpPr>
          <p:cNvPr id="5153" name="Google Shape;5153;p4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54" name="Google Shape;5154;p4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5" name="Google Shape;5155;p41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3" name="Shape 5163"/>
        <p:cNvGrpSpPr/>
        <p:nvPr/>
      </p:nvGrpSpPr>
      <p:grpSpPr>
        <a:xfrm>
          <a:off x="0" y="0"/>
          <a:ext cx="0" cy="0"/>
          <a:chOff x="0" y="0"/>
          <a:chExt cx="0" cy="0"/>
        </a:xfrm>
      </p:grpSpPr>
      <p:sp>
        <p:nvSpPr>
          <p:cNvPr id="5164" name="Google Shape;5164;p4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65" name="Google Shape;5165;p4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6" name="Google Shape;5166;p41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5" name="Shape 5175"/>
        <p:cNvGrpSpPr/>
        <p:nvPr/>
      </p:nvGrpSpPr>
      <p:grpSpPr>
        <a:xfrm>
          <a:off x="0" y="0"/>
          <a:ext cx="0" cy="0"/>
          <a:chOff x="0" y="0"/>
          <a:chExt cx="0" cy="0"/>
        </a:xfrm>
      </p:grpSpPr>
      <p:sp>
        <p:nvSpPr>
          <p:cNvPr id="5176" name="Google Shape;5176;p4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77" name="Google Shape;5177;p4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8" name="Google Shape;5178;p41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9" name="Google Shape;57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p4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6" name="Shape 5186"/>
        <p:cNvGrpSpPr/>
        <p:nvPr/>
      </p:nvGrpSpPr>
      <p:grpSpPr>
        <a:xfrm>
          <a:off x="0" y="0"/>
          <a:ext cx="0" cy="0"/>
          <a:chOff x="0" y="0"/>
          <a:chExt cx="0" cy="0"/>
        </a:xfrm>
      </p:grpSpPr>
      <p:sp>
        <p:nvSpPr>
          <p:cNvPr id="5187" name="Google Shape;5187;p4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88" name="Google Shape;5188;p4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9" name="Google Shape;5189;p42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7" name="Shape 5197"/>
        <p:cNvGrpSpPr/>
        <p:nvPr/>
      </p:nvGrpSpPr>
      <p:grpSpPr>
        <a:xfrm>
          <a:off x="0" y="0"/>
          <a:ext cx="0" cy="0"/>
          <a:chOff x="0" y="0"/>
          <a:chExt cx="0" cy="0"/>
        </a:xfrm>
      </p:grpSpPr>
      <p:sp>
        <p:nvSpPr>
          <p:cNvPr id="5198" name="Google Shape;5198;p4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99" name="Google Shape;5199;p4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0" name="Google Shape;5200;p42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8" name="Shape 5208"/>
        <p:cNvGrpSpPr/>
        <p:nvPr/>
      </p:nvGrpSpPr>
      <p:grpSpPr>
        <a:xfrm>
          <a:off x="0" y="0"/>
          <a:ext cx="0" cy="0"/>
          <a:chOff x="0" y="0"/>
          <a:chExt cx="0" cy="0"/>
        </a:xfrm>
      </p:grpSpPr>
      <p:sp>
        <p:nvSpPr>
          <p:cNvPr id="5209" name="Google Shape;5209;p4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10" name="Google Shape;5210;p4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1" name="Google Shape;5211;p42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9" name="Shape 5219"/>
        <p:cNvGrpSpPr/>
        <p:nvPr/>
      </p:nvGrpSpPr>
      <p:grpSpPr>
        <a:xfrm>
          <a:off x="0" y="0"/>
          <a:ext cx="0" cy="0"/>
          <a:chOff x="0" y="0"/>
          <a:chExt cx="0" cy="0"/>
        </a:xfrm>
      </p:grpSpPr>
      <p:sp>
        <p:nvSpPr>
          <p:cNvPr id="5220" name="Google Shape;5220;p4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1" name="Google Shape;5221;p4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2" name="Google Shape;5222;p42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0" name="Shape 5230"/>
        <p:cNvGrpSpPr/>
        <p:nvPr/>
      </p:nvGrpSpPr>
      <p:grpSpPr>
        <a:xfrm>
          <a:off x="0" y="0"/>
          <a:ext cx="0" cy="0"/>
          <a:chOff x="0" y="0"/>
          <a:chExt cx="0" cy="0"/>
        </a:xfrm>
      </p:grpSpPr>
      <p:sp>
        <p:nvSpPr>
          <p:cNvPr id="5231" name="Google Shape;5231;p4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32" name="Google Shape;5232;p4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3" name="Google Shape;5233;p42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1" name="Shape 5241"/>
        <p:cNvGrpSpPr/>
        <p:nvPr/>
      </p:nvGrpSpPr>
      <p:grpSpPr>
        <a:xfrm>
          <a:off x="0" y="0"/>
          <a:ext cx="0" cy="0"/>
          <a:chOff x="0" y="0"/>
          <a:chExt cx="0" cy="0"/>
        </a:xfrm>
      </p:grpSpPr>
      <p:sp>
        <p:nvSpPr>
          <p:cNvPr id="5242" name="Google Shape;5242;p4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43" name="Google Shape;5243;p4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4" name="Google Shape;5244;p42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3" name="Shape 5253"/>
        <p:cNvGrpSpPr/>
        <p:nvPr/>
      </p:nvGrpSpPr>
      <p:grpSpPr>
        <a:xfrm>
          <a:off x="0" y="0"/>
          <a:ext cx="0" cy="0"/>
          <a:chOff x="0" y="0"/>
          <a:chExt cx="0" cy="0"/>
        </a:xfrm>
      </p:grpSpPr>
      <p:sp>
        <p:nvSpPr>
          <p:cNvPr id="5254" name="Google Shape;5254;p4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55" name="Google Shape;5255;p4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6" name="Google Shape;5256;p42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5" name="Shape 5265"/>
        <p:cNvGrpSpPr/>
        <p:nvPr/>
      </p:nvGrpSpPr>
      <p:grpSpPr>
        <a:xfrm>
          <a:off x="0" y="0"/>
          <a:ext cx="0" cy="0"/>
          <a:chOff x="0" y="0"/>
          <a:chExt cx="0" cy="0"/>
        </a:xfrm>
      </p:grpSpPr>
      <p:sp>
        <p:nvSpPr>
          <p:cNvPr id="5266" name="Google Shape;5266;p4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67" name="Google Shape;5267;p4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8" name="Google Shape;5268;p42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7" name="Shape 5277"/>
        <p:cNvGrpSpPr/>
        <p:nvPr/>
      </p:nvGrpSpPr>
      <p:grpSpPr>
        <a:xfrm>
          <a:off x="0" y="0"/>
          <a:ext cx="0" cy="0"/>
          <a:chOff x="0" y="0"/>
          <a:chExt cx="0" cy="0"/>
        </a:xfrm>
      </p:grpSpPr>
      <p:sp>
        <p:nvSpPr>
          <p:cNvPr id="5278" name="Google Shape;5278;p4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79" name="Google Shape;5279;p4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0" name="Google Shape;5280;p42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8" name="Shape 5288"/>
        <p:cNvGrpSpPr/>
        <p:nvPr/>
      </p:nvGrpSpPr>
      <p:grpSpPr>
        <a:xfrm>
          <a:off x="0" y="0"/>
          <a:ext cx="0" cy="0"/>
          <a:chOff x="0" y="0"/>
          <a:chExt cx="0" cy="0"/>
        </a:xfrm>
      </p:grpSpPr>
      <p:sp>
        <p:nvSpPr>
          <p:cNvPr id="5289" name="Google Shape;5289;p4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90" name="Google Shape;5290;p4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1" name="Google Shape;5291;p42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1" name="Google Shape;59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p4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9" name="Shape 5299"/>
        <p:cNvGrpSpPr/>
        <p:nvPr/>
      </p:nvGrpSpPr>
      <p:grpSpPr>
        <a:xfrm>
          <a:off x="0" y="0"/>
          <a:ext cx="0" cy="0"/>
          <a:chOff x="0" y="0"/>
          <a:chExt cx="0" cy="0"/>
        </a:xfrm>
      </p:grpSpPr>
      <p:sp>
        <p:nvSpPr>
          <p:cNvPr id="5300" name="Google Shape;5300;p4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01" name="Google Shape;5301;p4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2" name="Google Shape;5302;p43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0" name="Shape 5310"/>
        <p:cNvGrpSpPr/>
        <p:nvPr/>
      </p:nvGrpSpPr>
      <p:grpSpPr>
        <a:xfrm>
          <a:off x="0" y="0"/>
          <a:ext cx="0" cy="0"/>
          <a:chOff x="0" y="0"/>
          <a:chExt cx="0" cy="0"/>
        </a:xfrm>
      </p:grpSpPr>
      <p:sp>
        <p:nvSpPr>
          <p:cNvPr id="5311" name="Google Shape;5311;p4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12" name="Google Shape;5312;p4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3" name="Google Shape;5313;p43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2" name="Shape 5322"/>
        <p:cNvGrpSpPr/>
        <p:nvPr/>
      </p:nvGrpSpPr>
      <p:grpSpPr>
        <a:xfrm>
          <a:off x="0" y="0"/>
          <a:ext cx="0" cy="0"/>
          <a:chOff x="0" y="0"/>
          <a:chExt cx="0" cy="0"/>
        </a:xfrm>
      </p:grpSpPr>
      <p:sp>
        <p:nvSpPr>
          <p:cNvPr id="5323" name="Google Shape;5323;p4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24" name="Google Shape;5324;p4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5" name="Google Shape;5325;p43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4" name="Shape 5334"/>
        <p:cNvGrpSpPr/>
        <p:nvPr/>
      </p:nvGrpSpPr>
      <p:grpSpPr>
        <a:xfrm>
          <a:off x="0" y="0"/>
          <a:ext cx="0" cy="0"/>
          <a:chOff x="0" y="0"/>
          <a:chExt cx="0" cy="0"/>
        </a:xfrm>
      </p:grpSpPr>
      <p:sp>
        <p:nvSpPr>
          <p:cNvPr id="5335" name="Google Shape;5335;p4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36" name="Google Shape;5336;p4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7" name="Google Shape;5337;p43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5" name="Shape 5345"/>
        <p:cNvGrpSpPr/>
        <p:nvPr/>
      </p:nvGrpSpPr>
      <p:grpSpPr>
        <a:xfrm>
          <a:off x="0" y="0"/>
          <a:ext cx="0" cy="0"/>
          <a:chOff x="0" y="0"/>
          <a:chExt cx="0" cy="0"/>
        </a:xfrm>
      </p:grpSpPr>
      <p:sp>
        <p:nvSpPr>
          <p:cNvPr id="5346" name="Google Shape;5346;p4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47" name="Google Shape;5347;p4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8" name="Google Shape;5348;p43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6" name="Shape 5356"/>
        <p:cNvGrpSpPr/>
        <p:nvPr/>
      </p:nvGrpSpPr>
      <p:grpSpPr>
        <a:xfrm>
          <a:off x="0" y="0"/>
          <a:ext cx="0" cy="0"/>
          <a:chOff x="0" y="0"/>
          <a:chExt cx="0" cy="0"/>
        </a:xfrm>
      </p:grpSpPr>
      <p:sp>
        <p:nvSpPr>
          <p:cNvPr id="5357" name="Google Shape;5357;p4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58" name="Google Shape;5358;p4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9" name="Google Shape;5359;p43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8" name="Shape 5368"/>
        <p:cNvGrpSpPr/>
        <p:nvPr/>
      </p:nvGrpSpPr>
      <p:grpSpPr>
        <a:xfrm>
          <a:off x="0" y="0"/>
          <a:ext cx="0" cy="0"/>
          <a:chOff x="0" y="0"/>
          <a:chExt cx="0" cy="0"/>
        </a:xfrm>
      </p:grpSpPr>
      <p:sp>
        <p:nvSpPr>
          <p:cNvPr id="5369" name="Google Shape;5369;p4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0" name="Google Shape;5370;p4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1" name="Google Shape;5371;p43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0" name="Shape 5380"/>
        <p:cNvGrpSpPr/>
        <p:nvPr/>
      </p:nvGrpSpPr>
      <p:grpSpPr>
        <a:xfrm>
          <a:off x="0" y="0"/>
          <a:ext cx="0" cy="0"/>
          <a:chOff x="0" y="0"/>
          <a:chExt cx="0" cy="0"/>
        </a:xfrm>
      </p:grpSpPr>
      <p:sp>
        <p:nvSpPr>
          <p:cNvPr id="5381" name="Google Shape;5381;p4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82" name="Google Shape;5382;p4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3" name="Google Shape;5383;p43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1" name="Shape 5391"/>
        <p:cNvGrpSpPr/>
        <p:nvPr/>
      </p:nvGrpSpPr>
      <p:grpSpPr>
        <a:xfrm>
          <a:off x="0" y="0"/>
          <a:ext cx="0" cy="0"/>
          <a:chOff x="0" y="0"/>
          <a:chExt cx="0" cy="0"/>
        </a:xfrm>
      </p:grpSpPr>
      <p:sp>
        <p:nvSpPr>
          <p:cNvPr id="5392" name="Google Shape;5392;p4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93" name="Google Shape;5393;p4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4" name="Google Shape;5394;p43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2" name="Shape 5402"/>
        <p:cNvGrpSpPr/>
        <p:nvPr/>
      </p:nvGrpSpPr>
      <p:grpSpPr>
        <a:xfrm>
          <a:off x="0" y="0"/>
          <a:ext cx="0" cy="0"/>
          <a:chOff x="0" y="0"/>
          <a:chExt cx="0" cy="0"/>
        </a:xfrm>
      </p:grpSpPr>
      <p:sp>
        <p:nvSpPr>
          <p:cNvPr id="5403" name="Google Shape;5403;p4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04" name="Google Shape;5404;p4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5" name="Google Shape;5405;p43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3" name="Google Shape;60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p4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3" name="Shape 5413"/>
        <p:cNvGrpSpPr/>
        <p:nvPr/>
      </p:nvGrpSpPr>
      <p:grpSpPr>
        <a:xfrm>
          <a:off x="0" y="0"/>
          <a:ext cx="0" cy="0"/>
          <a:chOff x="0" y="0"/>
          <a:chExt cx="0" cy="0"/>
        </a:xfrm>
      </p:grpSpPr>
      <p:sp>
        <p:nvSpPr>
          <p:cNvPr id="5414" name="Google Shape;5414;p4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15" name="Google Shape;5415;p4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6" name="Google Shape;5416;p44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4" name="Shape 5424"/>
        <p:cNvGrpSpPr/>
        <p:nvPr/>
      </p:nvGrpSpPr>
      <p:grpSpPr>
        <a:xfrm>
          <a:off x="0" y="0"/>
          <a:ext cx="0" cy="0"/>
          <a:chOff x="0" y="0"/>
          <a:chExt cx="0" cy="0"/>
        </a:xfrm>
      </p:grpSpPr>
      <p:sp>
        <p:nvSpPr>
          <p:cNvPr id="5425" name="Google Shape;5425;p4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26" name="Google Shape;5426;p4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7" name="Google Shape;5427;p44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5" name="Shape 5435"/>
        <p:cNvGrpSpPr/>
        <p:nvPr/>
      </p:nvGrpSpPr>
      <p:grpSpPr>
        <a:xfrm>
          <a:off x="0" y="0"/>
          <a:ext cx="0" cy="0"/>
          <a:chOff x="0" y="0"/>
          <a:chExt cx="0" cy="0"/>
        </a:xfrm>
      </p:grpSpPr>
      <p:sp>
        <p:nvSpPr>
          <p:cNvPr id="5436" name="Google Shape;5436;p4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37" name="Google Shape;5437;p4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8" name="Google Shape;5438;p44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7" name="Shape 5447"/>
        <p:cNvGrpSpPr/>
        <p:nvPr/>
      </p:nvGrpSpPr>
      <p:grpSpPr>
        <a:xfrm>
          <a:off x="0" y="0"/>
          <a:ext cx="0" cy="0"/>
          <a:chOff x="0" y="0"/>
          <a:chExt cx="0" cy="0"/>
        </a:xfrm>
      </p:grpSpPr>
      <p:sp>
        <p:nvSpPr>
          <p:cNvPr id="5448" name="Google Shape;5448;p4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49" name="Google Shape;5449;p4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0" name="Google Shape;5450;p44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8" name="Shape 5458"/>
        <p:cNvGrpSpPr/>
        <p:nvPr/>
      </p:nvGrpSpPr>
      <p:grpSpPr>
        <a:xfrm>
          <a:off x="0" y="0"/>
          <a:ext cx="0" cy="0"/>
          <a:chOff x="0" y="0"/>
          <a:chExt cx="0" cy="0"/>
        </a:xfrm>
      </p:grpSpPr>
      <p:sp>
        <p:nvSpPr>
          <p:cNvPr id="5459" name="Google Shape;5459;p4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60" name="Google Shape;5460;p4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1" name="Google Shape;5461;p44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9" name="Shape 5469"/>
        <p:cNvGrpSpPr/>
        <p:nvPr/>
      </p:nvGrpSpPr>
      <p:grpSpPr>
        <a:xfrm>
          <a:off x="0" y="0"/>
          <a:ext cx="0" cy="0"/>
          <a:chOff x="0" y="0"/>
          <a:chExt cx="0" cy="0"/>
        </a:xfrm>
      </p:grpSpPr>
      <p:sp>
        <p:nvSpPr>
          <p:cNvPr id="5470" name="Google Shape;5470;p4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71" name="Google Shape;5471;p4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2" name="Google Shape;5472;p44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0" name="Shape 5480"/>
        <p:cNvGrpSpPr/>
        <p:nvPr/>
      </p:nvGrpSpPr>
      <p:grpSpPr>
        <a:xfrm>
          <a:off x="0" y="0"/>
          <a:ext cx="0" cy="0"/>
          <a:chOff x="0" y="0"/>
          <a:chExt cx="0" cy="0"/>
        </a:xfrm>
      </p:grpSpPr>
      <p:sp>
        <p:nvSpPr>
          <p:cNvPr id="5481" name="Google Shape;5481;p4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82" name="Google Shape;5482;p4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3" name="Google Shape;5483;p44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1" name="Shape 5491"/>
        <p:cNvGrpSpPr/>
        <p:nvPr/>
      </p:nvGrpSpPr>
      <p:grpSpPr>
        <a:xfrm>
          <a:off x="0" y="0"/>
          <a:ext cx="0" cy="0"/>
          <a:chOff x="0" y="0"/>
          <a:chExt cx="0" cy="0"/>
        </a:xfrm>
      </p:grpSpPr>
      <p:sp>
        <p:nvSpPr>
          <p:cNvPr id="5492" name="Google Shape;5492;p4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93" name="Google Shape;5493;p4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4" name="Google Shape;5494;p44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2" name="Shape 5502"/>
        <p:cNvGrpSpPr/>
        <p:nvPr/>
      </p:nvGrpSpPr>
      <p:grpSpPr>
        <a:xfrm>
          <a:off x="0" y="0"/>
          <a:ext cx="0" cy="0"/>
          <a:chOff x="0" y="0"/>
          <a:chExt cx="0" cy="0"/>
        </a:xfrm>
      </p:grpSpPr>
      <p:sp>
        <p:nvSpPr>
          <p:cNvPr id="5503" name="Google Shape;5503;p4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04" name="Google Shape;5504;p4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5" name="Google Shape;5505;p44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3" name="Shape 5513"/>
        <p:cNvGrpSpPr/>
        <p:nvPr/>
      </p:nvGrpSpPr>
      <p:grpSpPr>
        <a:xfrm>
          <a:off x="0" y="0"/>
          <a:ext cx="0" cy="0"/>
          <a:chOff x="0" y="0"/>
          <a:chExt cx="0" cy="0"/>
        </a:xfrm>
      </p:grpSpPr>
      <p:sp>
        <p:nvSpPr>
          <p:cNvPr id="5514" name="Google Shape;5514;p4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15" name="Google Shape;5515;p4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6" name="Google Shape;5516;p44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5" name="Google Shape;61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6" name="Google Shape;616;p4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6" name="Shape 5526"/>
        <p:cNvGrpSpPr/>
        <p:nvPr/>
      </p:nvGrpSpPr>
      <p:grpSpPr>
        <a:xfrm>
          <a:off x="0" y="0"/>
          <a:ext cx="0" cy="0"/>
          <a:chOff x="0" y="0"/>
          <a:chExt cx="0" cy="0"/>
        </a:xfrm>
      </p:grpSpPr>
      <p:sp>
        <p:nvSpPr>
          <p:cNvPr id="5527" name="Google Shape;5527;p4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28" name="Google Shape;5528;p4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9" name="Google Shape;5529;p45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8" name="Shape 5538"/>
        <p:cNvGrpSpPr/>
        <p:nvPr/>
      </p:nvGrpSpPr>
      <p:grpSpPr>
        <a:xfrm>
          <a:off x="0" y="0"/>
          <a:ext cx="0" cy="0"/>
          <a:chOff x="0" y="0"/>
          <a:chExt cx="0" cy="0"/>
        </a:xfrm>
      </p:grpSpPr>
      <p:sp>
        <p:nvSpPr>
          <p:cNvPr id="5539" name="Google Shape;5539;p4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40" name="Google Shape;5540;p4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1" name="Google Shape;5541;p45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9" name="Shape 5549"/>
        <p:cNvGrpSpPr/>
        <p:nvPr/>
      </p:nvGrpSpPr>
      <p:grpSpPr>
        <a:xfrm>
          <a:off x="0" y="0"/>
          <a:ext cx="0" cy="0"/>
          <a:chOff x="0" y="0"/>
          <a:chExt cx="0" cy="0"/>
        </a:xfrm>
      </p:grpSpPr>
      <p:sp>
        <p:nvSpPr>
          <p:cNvPr id="5550" name="Google Shape;5550;p4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1" name="Google Shape;5551;p4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2" name="Google Shape;5552;p45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0" name="Shape 5560"/>
        <p:cNvGrpSpPr/>
        <p:nvPr/>
      </p:nvGrpSpPr>
      <p:grpSpPr>
        <a:xfrm>
          <a:off x="0" y="0"/>
          <a:ext cx="0" cy="0"/>
          <a:chOff x="0" y="0"/>
          <a:chExt cx="0" cy="0"/>
        </a:xfrm>
      </p:grpSpPr>
      <p:sp>
        <p:nvSpPr>
          <p:cNvPr id="5561" name="Google Shape;5561;p4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62" name="Google Shape;5562;p4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3" name="Google Shape;5563;p45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1" name="Shape 5571"/>
        <p:cNvGrpSpPr/>
        <p:nvPr/>
      </p:nvGrpSpPr>
      <p:grpSpPr>
        <a:xfrm>
          <a:off x="0" y="0"/>
          <a:ext cx="0" cy="0"/>
          <a:chOff x="0" y="0"/>
          <a:chExt cx="0" cy="0"/>
        </a:xfrm>
      </p:grpSpPr>
      <p:sp>
        <p:nvSpPr>
          <p:cNvPr id="5572" name="Google Shape;5572;p4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73" name="Google Shape;5573;p4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4" name="Google Shape;5574;p45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3" name="Shape 5583"/>
        <p:cNvGrpSpPr/>
        <p:nvPr/>
      </p:nvGrpSpPr>
      <p:grpSpPr>
        <a:xfrm>
          <a:off x="0" y="0"/>
          <a:ext cx="0" cy="0"/>
          <a:chOff x="0" y="0"/>
          <a:chExt cx="0" cy="0"/>
        </a:xfrm>
      </p:grpSpPr>
      <p:sp>
        <p:nvSpPr>
          <p:cNvPr id="5584" name="Google Shape;5584;p4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85" name="Google Shape;5585;p4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6" name="Google Shape;5586;p45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4" name="Shape 5594"/>
        <p:cNvGrpSpPr/>
        <p:nvPr/>
      </p:nvGrpSpPr>
      <p:grpSpPr>
        <a:xfrm>
          <a:off x="0" y="0"/>
          <a:ext cx="0" cy="0"/>
          <a:chOff x="0" y="0"/>
          <a:chExt cx="0" cy="0"/>
        </a:xfrm>
      </p:grpSpPr>
      <p:sp>
        <p:nvSpPr>
          <p:cNvPr id="5595" name="Google Shape;5595;p4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96" name="Google Shape;5596;p4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7" name="Google Shape;5597;p45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6" name="Google Shape;626;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p4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8" name="Google Shape;63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9" name="Google Shape;639;p4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0" name="Google Shape;650;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1" name="Google Shape;651;p4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3" name="Google Shape;66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 name="Google Shape;664;p4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6" name="Google Shape;676;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7" name="Google Shape;677;p5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7" name="Google Shape;687;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8" name="Google Shape;688;p5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0" name="Google Shape;700;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1" name="Google Shape;701;p5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1" name="Google Shape;711;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2" name="Google Shape;712;p5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3" name="Google Shape;723;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4" name="Google Shape;724;p5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4" name="Google Shape;734;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5" name="Google Shape;735;p5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6" name="Google Shape;746;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7" name="Google Shape;747;p5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7" name="Google Shape;757;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8" name="Google Shape;758;p5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0" name="Google Shape;770;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1" name="Google Shape;771;p5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3" name="Google Shape;783;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4" name="Google Shape;784;p5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p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4" name="Google Shape;794;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5" name="Google Shape;795;p6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6" name="Google Shape;806;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7" name="Google Shape;807;p6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8" name="Google Shape;818;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9" name="Google Shape;819;p6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0" name="Google Shape;830;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1" name="Google Shape;831;p6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2" name="Google Shape;842;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3" name="Google Shape;843;p6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3" name="Google Shape;853;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4" name="Google Shape;854;p6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4" name="Google Shape;864;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5" name="Google Shape;865;p6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5" name="Google Shape;875;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6" name="Google Shape;876;p6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6" name="Google Shape;886;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7" name="Google Shape;887;p6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9" name="Google Shape;899;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0" name="Google Shape;900;p6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1" name="Google Shape;911;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2" name="Google Shape;912;p7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p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4" name="Google Shape;924;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5" name="Google Shape;925;p7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6" name="Google Shape;936;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7" name="Google Shape;937;p7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p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7" name="Google Shape;947;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8" name="Google Shape;948;p7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p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8" name="Google Shape;958;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9" name="Google Shape;959;p7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p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9" name="Google Shape;969;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0" name="Google Shape;970;p7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p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1" name="Google Shape;981;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2" name="Google Shape;982;p7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p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2" name="Google Shape;992;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3" name="Google Shape;993;p7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p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3" name="Google Shape;1003;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4" name="Google Shape;1004;p7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p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5" name="Google Shape;1015;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6" name="Google Shape;1016;p7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p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7" name="Google Shape;1027;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8" name="Google Shape;1028;p8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p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9" name="Google Shape;1039;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0" name="Google Shape;1040;p8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p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1" name="Google Shape;1051;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2" name="Google Shape;1052;p8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p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3" name="Google Shape;1063;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4" name="Google Shape;1064;p8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p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4" name="Google Shape;1074;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5" name="Google Shape;1075;p8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p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5" name="Google Shape;1085;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6" name="Google Shape;1086;p8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p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7" name="Google Shape;1097;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8" name="Google Shape;1098;p8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p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9" name="Google Shape;1109;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0" name="Google Shape;1110;p8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p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1" name="Google Shape;1121;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2" name="Google Shape;1122;p8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p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3" name="Google Shape;1133;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4" name="Google Shape;1134;p8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 name="Shape 1143"/>
        <p:cNvGrpSpPr/>
        <p:nvPr/>
      </p:nvGrpSpPr>
      <p:grpSpPr>
        <a:xfrm>
          <a:off x="0" y="0"/>
          <a:ext cx="0" cy="0"/>
          <a:chOff x="0" y="0"/>
          <a:chExt cx="0" cy="0"/>
        </a:xfrm>
      </p:grpSpPr>
      <p:sp>
        <p:nvSpPr>
          <p:cNvPr id="1144" name="Google Shape;1144;p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5" name="Google Shape;1145;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6" name="Google Shape;1146;p9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p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7" name="Google Shape;1157;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8" name="Google Shape;1158;p91: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 name="Shape 1167"/>
        <p:cNvGrpSpPr/>
        <p:nvPr/>
      </p:nvGrpSpPr>
      <p:grpSpPr>
        <a:xfrm>
          <a:off x="0" y="0"/>
          <a:ext cx="0" cy="0"/>
          <a:chOff x="0" y="0"/>
          <a:chExt cx="0" cy="0"/>
        </a:xfrm>
      </p:grpSpPr>
      <p:sp>
        <p:nvSpPr>
          <p:cNvPr id="1168" name="Google Shape;1168;p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9" name="Google Shape;1169;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0" name="Google Shape;1170;p92: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p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1" name="Google Shape;1181;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2" name="Google Shape;1182;p9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0" name="Shape 1190"/>
        <p:cNvGrpSpPr/>
        <p:nvPr/>
      </p:nvGrpSpPr>
      <p:grpSpPr>
        <a:xfrm>
          <a:off x="0" y="0"/>
          <a:ext cx="0" cy="0"/>
          <a:chOff x="0" y="0"/>
          <a:chExt cx="0" cy="0"/>
        </a:xfrm>
      </p:grpSpPr>
      <p:sp>
        <p:nvSpPr>
          <p:cNvPr id="1191" name="Google Shape;1191;p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2" name="Google Shape;1192;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3" name="Google Shape;1193;p94: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p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3" name="Google Shape;1203;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4" name="Google Shape;1204;p9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p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4" name="Google Shape;1214;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5" name="Google Shape;1215;p9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p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5" name="Google Shape;1225;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6" name="Google Shape;1226;p97: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4" name="Shape 1234"/>
        <p:cNvGrpSpPr/>
        <p:nvPr/>
      </p:nvGrpSpPr>
      <p:grpSpPr>
        <a:xfrm>
          <a:off x="0" y="0"/>
          <a:ext cx="0" cy="0"/>
          <a:chOff x="0" y="0"/>
          <a:chExt cx="0" cy="0"/>
        </a:xfrm>
      </p:grpSpPr>
      <p:sp>
        <p:nvSpPr>
          <p:cNvPr id="1235" name="Google Shape;1235;p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6" name="Google Shape;1236;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7" name="Google Shape;1237;p9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p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7" name="Google Shape;1247;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8" name="Google Shape;1248;p99: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8" name="Google Shape;18;p2"/>
          <p:cNvGrpSpPr/>
          <p:nvPr/>
        </p:nvGrpSpPr>
        <p:grpSpPr>
          <a:xfrm>
            <a:off x="16901127" y="8949505"/>
            <a:ext cx="769430" cy="754475"/>
            <a:chOff x="0" y="0"/>
            <a:chExt cx="1025906" cy="1005967"/>
          </a:xfrm>
        </p:grpSpPr>
        <p:sp>
          <p:nvSpPr>
            <p:cNvPr id="19" name="Google Shape;19;p2"/>
            <p:cNvSpPr/>
            <p:nvPr/>
          </p:nvSpPr>
          <p:spPr>
            <a:xfrm>
              <a:off x="12700" y="12700"/>
              <a:ext cx="1000506" cy="980440"/>
            </a:xfrm>
            <a:custGeom>
              <a:rect b="b" l="l" r="r" t="t"/>
              <a:pathLst>
                <a:path extrusionOk="0" h="980440" w="1000506">
                  <a:moveTo>
                    <a:pt x="0" y="490220"/>
                  </a:moveTo>
                  <a:cubicBezTo>
                    <a:pt x="0" y="219456"/>
                    <a:pt x="224028" y="0"/>
                    <a:pt x="500253" y="0"/>
                  </a:cubicBezTo>
                  <a:cubicBezTo>
                    <a:pt x="776478" y="0"/>
                    <a:pt x="1000506" y="219456"/>
                    <a:pt x="1000506" y="490220"/>
                  </a:cubicBezTo>
                  <a:cubicBezTo>
                    <a:pt x="1000506" y="760984"/>
                    <a:pt x="776478" y="980440"/>
                    <a:pt x="500253" y="980440"/>
                  </a:cubicBezTo>
                  <a:cubicBezTo>
                    <a:pt x="224028" y="980440"/>
                    <a:pt x="0" y="760984"/>
                    <a:pt x="0" y="49022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0" y="0"/>
              <a:ext cx="1025906" cy="1005967"/>
            </a:xfrm>
            <a:custGeom>
              <a:rect b="b" l="l" r="r" t="t"/>
              <a:pathLst>
                <a:path extrusionOk="0" h="1005967" w="1025906">
                  <a:moveTo>
                    <a:pt x="0" y="502920"/>
                  </a:moveTo>
                  <a:cubicBezTo>
                    <a:pt x="0" y="224917"/>
                    <a:pt x="229870" y="0"/>
                    <a:pt x="512953" y="0"/>
                  </a:cubicBezTo>
                  <a:lnTo>
                    <a:pt x="512953" y="12700"/>
                  </a:lnTo>
                  <a:lnTo>
                    <a:pt x="512953" y="0"/>
                  </a:lnTo>
                  <a:cubicBezTo>
                    <a:pt x="796036" y="0"/>
                    <a:pt x="1025906" y="224917"/>
                    <a:pt x="1025906" y="502920"/>
                  </a:cubicBezTo>
                  <a:lnTo>
                    <a:pt x="1013206" y="502920"/>
                  </a:lnTo>
                  <a:lnTo>
                    <a:pt x="1025906" y="502920"/>
                  </a:lnTo>
                  <a:cubicBezTo>
                    <a:pt x="1025906" y="780923"/>
                    <a:pt x="796036" y="1005840"/>
                    <a:pt x="512953" y="1005840"/>
                  </a:cubicBezTo>
                  <a:lnTo>
                    <a:pt x="512953" y="993140"/>
                  </a:lnTo>
                  <a:lnTo>
                    <a:pt x="512953" y="1005840"/>
                  </a:lnTo>
                  <a:cubicBezTo>
                    <a:pt x="229870" y="1005967"/>
                    <a:pt x="0" y="781050"/>
                    <a:pt x="0" y="502920"/>
                  </a:cubicBezTo>
                  <a:lnTo>
                    <a:pt x="12700" y="502920"/>
                  </a:lnTo>
                  <a:lnTo>
                    <a:pt x="25400" y="502920"/>
                  </a:lnTo>
                  <a:lnTo>
                    <a:pt x="12700" y="502920"/>
                  </a:lnTo>
                  <a:lnTo>
                    <a:pt x="0" y="502920"/>
                  </a:lnTo>
                  <a:moveTo>
                    <a:pt x="25400" y="502920"/>
                  </a:moveTo>
                  <a:cubicBezTo>
                    <a:pt x="25400" y="509905"/>
                    <a:pt x="19685" y="515620"/>
                    <a:pt x="12700" y="515620"/>
                  </a:cubicBezTo>
                  <a:cubicBezTo>
                    <a:pt x="5715" y="515620"/>
                    <a:pt x="0" y="509905"/>
                    <a:pt x="0" y="502920"/>
                  </a:cubicBezTo>
                  <a:cubicBezTo>
                    <a:pt x="0" y="495935"/>
                    <a:pt x="5715" y="490220"/>
                    <a:pt x="12700" y="490220"/>
                  </a:cubicBezTo>
                  <a:cubicBezTo>
                    <a:pt x="19685" y="490220"/>
                    <a:pt x="25400" y="495935"/>
                    <a:pt x="25400" y="502920"/>
                  </a:cubicBezTo>
                  <a:cubicBezTo>
                    <a:pt x="25400" y="766445"/>
                    <a:pt x="243459" y="980440"/>
                    <a:pt x="512953" y="980440"/>
                  </a:cubicBezTo>
                  <a:cubicBezTo>
                    <a:pt x="782447" y="980440"/>
                    <a:pt x="1000506" y="766445"/>
                    <a:pt x="1000506" y="502920"/>
                  </a:cubicBezTo>
                  <a:cubicBezTo>
                    <a:pt x="1000506" y="239395"/>
                    <a:pt x="782447" y="25400"/>
                    <a:pt x="512953" y="25400"/>
                  </a:cubicBezTo>
                  <a:lnTo>
                    <a:pt x="512953" y="12700"/>
                  </a:lnTo>
                  <a:lnTo>
                    <a:pt x="512953" y="25400"/>
                  </a:lnTo>
                  <a:cubicBezTo>
                    <a:pt x="243459" y="25400"/>
                    <a:pt x="25400" y="239395"/>
                    <a:pt x="25400" y="50292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 name="Google Shape;21;p2"/>
          <p:cNvSpPr txBox="1"/>
          <p:nvPr>
            <p:ph idx="12" type="sldNum"/>
          </p:nvPr>
        </p:nvSpPr>
        <p:spPr>
          <a:xfrm>
            <a:off x="16809592" y="9161103"/>
            <a:ext cx="9525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2800" u="none" cap="none" strike="noStrike">
                <a:solidFill>
                  <a:schemeClr val="lt1"/>
                </a:solidFill>
                <a:latin typeface="Lato"/>
                <a:ea typeface="Lato"/>
                <a:cs typeface="Lato"/>
                <a:sym typeface="Lato"/>
              </a:defRPr>
            </a:lvl1pPr>
            <a:lvl2pPr indent="0" lvl="1" marL="0" marR="0" algn="ctr">
              <a:lnSpc>
                <a:spcPct val="100000"/>
              </a:lnSpc>
              <a:spcBef>
                <a:spcPts val="0"/>
              </a:spcBef>
              <a:spcAft>
                <a:spcPts val="0"/>
              </a:spcAft>
              <a:buClr>
                <a:srgbClr val="000000"/>
              </a:buClr>
              <a:buSzPts val="1200"/>
              <a:buFont typeface="Arial"/>
              <a:buNone/>
              <a:defRPr b="1" i="0" sz="2800" u="none" cap="none" strike="noStrike">
                <a:solidFill>
                  <a:schemeClr val="lt1"/>
                </a:solidFill>
                <a:latin typeface="Lato"/>
                <a:ea typeface="Lato"/>
                <a:cs typeface="Lato"/>
                <a:sym typeface="Lato"/>
              </a:defRPr>
            </a:lvl2pPr>
            <a:lvl3pPr indent="0" lvl="2" marL="0" marR="0" algn="ctr">
              <a:lnSpc>
                <a:spcPct val="100000"/>
              </a:lnSpc>
              <a:spcBef>
                <a:spcPts val="0"/>
              </a:spcBef>
              <a:spcAft>
                <a:spcPts val="0"/>
              </a:spcAft>
              <a:buClr>
                <a:srgbClr val="000000"/>
              </a:buClr>
              <a:buSzPts val="1200"/>
              <a:buFont typeface="Arial"/>
              <a:buNone/>
              <a:defRPr b="1" i="0" sz="2800" u="none" cap="none" strike="noStrike">
                <a:solidFill>
                  <a:schemeClr val="lt1"/>
                </a:solidFill>
                <a:latin typeface="Lato"/>
                <a:ea typeface="Lato"/>
                <a:cs typeface="Lato"/>
                <a:sym typeface="Lato"/>
              </a:defRPr>
            </a:lvl3pPr>
            <a:lvl4pPr indent="0" lvl="3" marL="0" marR="0" algn="ctr">
              <a:lnSpc>
                <a:spcPct val="100000"/>
              </a:lnSpc>
              <a:spcBef>
                <a:spcPts val="0"/>
              </a:spcBef>
              <a:spcAft>
                <a:spcPts val="0"/>
              </a:spcAft>
              <a:buClr>
                <a:srgbClr val="000000"/>
              </a:buClr>
              <a:buSzPts val="1200"/>
              <a:buFont typeface="Arial"/>
              <a:buNone/>
              <a:defRPr b="1" i="0" sz="2800" u="none" cap="none" strike="noStrike">
                <a:solidFill>
                  <a:schemeClr val="lt1"/>
                </a:solidFill>
                <a:latin typeface="Lato"/>
                <a:ea typeface="Lato"/>
                <a:cs typeface="Lato"/>
                <a:sym typeface="Lato"/>
              </a:defRPr>
            </a:lvl4pPr>
            <a:lvl5pPr indent="0" lvl="4" marL="0" marR="0" algn="ctr">
              <a:lnSpc>
                <a:spcPct val="100000"/>
              </a:lnSpc>
              <a:spcBef>
                <a:spcPts val="0"/>
              </a:spcBef>
              <a:spcAft>
                <a:spcPts val="0"/>
              </a:spcAft>
              <a:buClr>
                <a:srgbClr val="000000"/>
              </a:buClr>
              <a:buSzPts val="1200"/>
              <a:buFont typeface="Arial"/>
              <a:buNone/>
              <a:defRPr b="1" i="0" sz="2800" u="none" cap="none" strike="noStrike">
                <a:solidFill>
                  <a:schemeClr val="lt1"/>
                </a:solidFill>
                <a:latin typeface="Lato"/>
                <a:ea typeface="Lato"/>
                <a:cs typeface="Lato"/>
                <a:sym typeface="Lato"/>
              </a:defRPr>
            </a:lvl5pPr>
            <a:lvl6pPr indent="0" lvl="5" marL="0" marR="0" algn="ctr">
              <a:lnSpc>
                <a:spcPct val="100000"/>
              </a:lnSpc>
              <a:spcBef>
                <a:spcPts val="0"/>
              </a:spcBef>
              <a:spcAft>
                <a:spcPts val="0"/>
              </a:spcAft>
              <a:buClr>
                <a:srgbClr val="000000"/>
              </a:buClr>
              <a:buSzPts val="1200"/>
              <a:buFont typeface="Arial"/>
              <a:buNone/>
              <a:defRPr b="1" i="0" sz="2800" u="none" cap="none" strike="noStrike">
                <a:solidFill>
                  <a:schemeClr val="lt1"/>
                </a:solidFill>
                <a:latin typeface="Lato"/>
                <a:ea typeface="Lato"/>
                <a:cs typeface="Lato"/>
                <a:sym typeface="Lato"/>
              </a:defRPr>
            </a:lvl6pPr>
            <a:lvl7pPr indent="0" lvl="6" marL="0" marR="0" algn="ctr">
              <a:lnSpc>
                <a:spcPct val="100000"/>
              </a:lnSpc>
              <a:spcBef>
                <a:spcPts val="0"/>
              </a:spcBef>
              <a:spcAft>
                <a:spcPts val="0"/>
              </a:spcAft>
              <a:buClr>
                <a:srgbClr val="000000"/>
              </a:buClr>
              <a:buSzPts val="1200"/>
              <a:buFont typeface="Arial"/>
              <a:buNone/>
              <a:defRPr b="1" i="0" sz="2800" u="none" cap="none" strike="noStrike">
                <a:solidFill>
                  <a:schemeClr val="lt1"/>
                </a:solidFill>
                <a:latin typeface="Lato"/>
                <a:ea typeface="Lato"/>
                <a:cs typeface="Lato"/>
                <a:sym typeface="Lato"/>
              </a:defRPr>
            </a:lvl7pPr>
            <a:lvl8pPr indent="0" lvl="7" marL="0" marR="0" algn="ctr">
              <a:lnSpc>
                <a:spcPct val="100000"/>
              </a:lnSpc>
              <a:spcBef>
                <a:spcPts val="0"/>
              </a:spcBef>
              <a:spcAft>
                <a:spcPts val="0"/>
              </a:spcAft>
              <a:buClr>
                <a:srgbClr val="000000"/>
              </a:buClr>
              <a:buSzPts val="1200"/>
              <a:buFont typeface="Arial"/>
              <a:buNone/>
              <a:defRPr b="1" i="0" sz="2800" u="none" cap="none" strike="noStrike">
                <a:solidFill>
                  <a:schemeClr val="lt1"/>
                </a:solidFill>
                <a:latin typeface="Lato"/>
                <a:ea typeface="Lato"/>
                <a:cs typeface="Lato"/>
                <a:sym typeface="Lato"/>
              </a:defRPr>
            </a:lvl8pPr>
            <a:lvl9pPr indent="0" lvl="8" marL="0" marR="0" algn="ctr">
              <a:lnSpc>
                <a:spcPct val="100000"/>
              </a:lnSpc>
              <a:spcBef>
                <a:spcPts val="0"/>
              </a:spcBef>
              <a:spcAft>
                <a:spcPts val="0"/>
              </a:spcAft>
              <a:buClr>
                <a:srgbClr val="000000"/>
              </a:buClr>
              <a:buSzPts val="1200"/>
              <a:buFont typeface="Arial"/>
              <a:buNone/>
              <a:defRPr b="1" i="0" sz="2800" u="none" cap="none" strike="noStrike">
                <a:solidFill>
                  <a:schemeClr val="lt1"/>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8" name="Google Shape;7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4" name="Google Shape;84;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5" name="Google Shape;25;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 name="Google Shape;31;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7" name="Google Shape;37;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3" name="Google Shape;43;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4" name="Google Shape;44;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0" name="Google Shape;50;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1" name="Google Shape;51;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2" name="Google Shape;52;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3" name="Google Shape;53;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4" name="Google Shape;64;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p:nvPr>
            <p:ph idx="2" type="pic"/>
          </p:nvPr>
        </p:nvSpPr>
        <p:spPr>
          <a:xfrm>
            <a:off x="1792288" y="612775"/>
            <a:ext cx="5486400" cy="4114800"/>
          </a:xfrm>
          <a:prstGeom prst="rect">
            <a:avLst/>
          </a:prstGeom>
          <a:noFill/>
          <a:ln>
            <a:noFill/>
          </a:ln>
        </p:spPr>
      </p:sp>
      <p:sp>
        <p:nvSpPr>
          <p:cNvPr id="71" name="Google Shape;71;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2" name="Google Shape;72;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1.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5.png"/><Relationship Id="rId4" Type="http://schemas.openxmlformats.org/officeDocument/2006/relationships/image" Target="../media/image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2.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5.png"/><Relationship Id="rId4" Type="http://schemas.openxmlformats.org/officeDocument/2006/relationships/image" Target="../media/image3.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0.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79.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76.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3.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77.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 Id="rId3" Type="http://schemas.openxmlformats.org/officeDocument/2006/relationships/image" Target="../media/image5.png"/><Relationship Id="rId4" Type="http://schemas.openxmlformats.org/officeDocument/2006/relationships/image" Target="../media/image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 Id="rId3" Type="http://schemas.openxmlformats.org/officeDocument/2006/relationships/image" Target="../media/image5.png"/><Relationship Id="rId4" Type="http://schemas.openxmlformats.org/officeDocument/2006/relationships/image" Target="../media/image3.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1.xml"/><Relationship Id="rId3" Type="http://schemas.openxmlformats.org/officeDocument/2006/relationships/image" Target="../media/image5.png"/><Relationship Id="rId4" Type="http://schemas.openxmlformats.org/officeDocument/2006/relationships/image" Target="../media/image3.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2.xml"/><Relationship Id="rId3" Type="http://schemas.openxmlformats.org/officeDocument/2006/relationships/image" Target="../media/image5.png"/><Relationship Id="rId4" Type="http://schemas.openxmlformats.org/officeDocument/2006/relationships/image" Target="../media/image3.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 Id="rId3" Type="http://schemas.openxmlformats.org/officeDocument/2006/relationships/image" Target="../media/image5.png"/><Relationship Id="rId4" Type="http://schemas.openxmlformats.org/officeDocument/2006/relationships/image" Target="../media/image3.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90.png"/><Relationship Id="rId6" Type="http://schemas.openxmlformats.org/officeDocument/2006/relationships/image" Target="../media/image81.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4.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8.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96.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4.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7.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97.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94.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91.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4.xml"/><Relationship Id="rId3" Type="http://schemas.openxmlformats.org/officeDocument/2006/relationships/image" Target="../media/image5.png"/><Relationship Id="rId4" Type="http://schemas.openxmlformats.org/officeDocument/2006/relationships/image" Target="../media/image3.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5.xml"/><Relationship Id="rId3" Type="http://schemas.openxmlformats.org/officeDocument/2006/relationships/image" Target="../media/image5.png"/><Relationship Id="rId4" Type="http://schemas.openxmlformats.org/officeDocument/2006/relationships/image" Target="../media/image3.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6.xml"/><Relationship Id="rId3" Type="http://schemas.openxmlformats.org/officeDocument/2006/relationships/image" Target="../media/image5.png"/><Relationship Id="rId4" Type="http://schemas.openxmlformats.org/officeDocument/2006/relationships/image" Target="../media/image3.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xml"/><Relationship Id="rId3" Type="http://schemas.openxmlformats.org/officeDocument/2006/relationships/image" Target="../media/image5.png"/><Relationship Id="rId4" Type="http://schemas.openxmlformats.org/officeDocument/2006/relationships/image" Target="../media/image3.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92.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9.xml"/><Relationship Id="rId3"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3.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0.xml"/><Relationship Id="rId3" Type="http://schemas.openxmlformats.org/officeDocument/2006/relationships/image" Target="../media/image5.png"/><Relationship Id="rId4" Type="http://schemas.openxmlformats.org/officeDocument/2006/relationships/image" Target="../media/image3.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93.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99.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2.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95.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1.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3.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0.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98.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9.xml"/><Relationship Id="rId3"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3.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0.xml"/><Relationship Id="rId3" Type="http://schemas.openxmlformats.org/officeDocument/2006/relationships/image" Target="../media/image5.png"/><Relationship Id="rId4" Type="http://schemas.openxmlformats.org/officeDocument/2006/relationships/image" Target="../media/image3.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1.xml"/><Relationship Id="rId3" Type="http://schemas.openxmlformats.org/officeDocument/2006/relationships/image" Target="../media/image5.png"/><Relationship Id="rId4" Type="http://schemas.openxmlformats.org/officeDocument/2006/relationships/image" Target="../media/image3.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2.xml"/><Relationship Id="rId3" Type="http://schemas.openxmlformats.org/officeDocument/2006/relationships/image" Target="../media/image5.png"/><Relationship Id="rId4" Type="http://schemas.openxmlformats.org/officeDocument/2006/relationships/image" Target="../media/image3.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5.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4.xml"/><Relationship Id="rId3" Type="http://schemas.openxmlformats.org/officeDocument/2006/relationships/image" Target="../media/image5.png"/><Relationship Id="rId4" Type="http://schemas.openxmlformats.org/officeDocument/2006/relationships/image" Target="../media/image3.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5.xml"/><Relationship Id="rId3" Type="http://schemas.openxmlformats.org/officeDocument/2006/relationships/image" Target="../media/image5.png"/><Relationship Id="rId4" Type="http://schemas.openxmlformats.org/officeDocument/2006/relationships/image" Target="../media/image3.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6.xml"/><Relationship Id="rId3" Type="http://schemas.openxmlformats.org/officeDocument/2006/relationships/image" Target="../media/image5.png"/><Relationship Id="rId4" Type="http://schemas.openxmlformats.org/officeDocument/2006/relationships/image" Target="../media/image3.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7.xml"/><Relationship Id="rId3" Type="http://schemas.openxmlformats.org/officeDocument/2006/relationships/image" Target="../media/image5.png"/><Relationship Id="rId4" Type="http://schemas.openxmlformats.org/officeDocument/2006/relationships/image" Target="../media/image3.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8.xml"/><Relationship Id="rId3" Type="http://schemas.openxmlformats.org/officeDocument/2006/relationships/image" Target="../media/image5.png"/><Relationship Id="rId4" Type="http://schemas.openxmlformats.org/officeDocument/2006/relationships/image" Target="../media/image3.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9.xml"/><Relationship Id="rId3"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3.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0.xml"/><Relationship Id="rId3" Type="http://schemas.openxmlformats.org/officeDocument/2006/relationships/image" Target="../media/image5.png"/><Relationship Id="rId4" Type="http://schemas.openxmlformats.org/officeDocument/2006/relationships/image" Target="../media/image3.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1.xml"/><Relationship Id="rId3" Type="http://schemas.openxmlformats.org/officeDocument/2006/relationships/image" Target="../media/image5.png"/><Relationship Id="rId4" Type="http://schemas.openxmlformats.org/officeDocument/2006/relationships/image" Target="../media/image3.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2.xml"/><Relationship Id="rId3" Type="http://schemas.openxmlformats.org/officeDocument/2006/relationships/image" Target="../media/image5.png"/><Relationship Id="rId4" Type="http://schemas.openxmlformats.org/officeDocument/2006/relationships/image" Target="../media/image3.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3.xml"/><Relationship Id="rId3" Type="http://schemas.openxmlformats.org/officeDocument/2006/relationships/image" Target="../media/image5.png"/><Relationship Id="rId4" Type="http://schemas.openxmlformats.org/officeDocument/2006/relationships/image" Target="../media/image3.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4.xml"/><Relationship Id="rId3" Type="http://schemas.openxmlformats.org/officeDocument/2006/relationships/image" Target="../media/image5.png"/><Relationship Id="rId4" Type="http://schemas.openxmlformats.org/officeDocument/2006/relationships/image" Target="../media/image3.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5.xml"/><Relationship Id="rId3" Type="http://schemas.openxmlformats.org/officeDocument/2006/relationships/image" Target="../media/image5.png"/><Relationship Id="rId4" Type="http://schemas.openxmlformats.org/officeDocument/2006/relationships/image" Target="../media/image3.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6.xml"/><Relationship Id="rId3" Type="http://schemas.openxmlformats.org/officeDocument/2006/relationships/image" Target="../media/image5.png"/><Relationship Id="rId4" Type="http://schemas.openxmlformats.org/officeDocument/2006/relationships/image" Target="../media/image3.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7.xml"/><Relationship Id="rId3" Type="http://schemas.openxmlformats.org/officeDocument/2006/relationships/image" Target="../media/image5.png"/><Relationship Id="rId4" Type="http://schemas.openxmlformats.org/officeDocument/2006/relationships/image" Target="../media/image3.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8.xml"/><Relationship Id="rId3" Type="http://schemas.openxmlformats.org/officeDocument/2006/relationships/image" Target="../media/image5.png"/><Relationship Id="rId4" Type="http://schemas.openxmlformats.org/officeDocument/2006/relationships/image" Target="../media/image3.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5.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7.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1.xml"/><Relationship Id="rId3" Type="http://schemas.openxmlformats.org/officeDocument/2006/relationships/image" Target="../media/image5.png"/><Relationship Id="rId4" Type="http://schemas.openxmlformats.org/officeDocument/2006/relationships/image" Target="../media/image3.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2.xml"/><Relationship Id="rId3" Type="http://schemas.openxmlformats.org/officeDocument/2006/relationships/image" Target="../media/image5.png"/><Relationship Id="rId4" Type="http://schemas.openxmlformats.org/officeDocument/2006/relationships/image" Target="../media/image3.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3.xml"/><Relationship Id="rId3" Type="http://schemas.openxmlformats.org/officeDocument/2006/relationships/image" Target="../media/image5.png"/><Relationship Id="rId4" Type="http://schemas.openxmlformats.org/officeDocument/2006/relationships/image" Target="../media/image3.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4.xml"/><Relationship Id="rId3" Type="http://schemas.openxmlformats.org/officeDocument/2006/relationships/image" Target="../media/image5.png"/><Relationship Id="rId4" Type="http://schemas.openxmlformats.org/officeDocument/2006/relationships/image" Target="../media/image3.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5.xml"/><Relationship Id="rId3" Type="http://schemas.openxmlformats.org/officeDocument/2006/relationships/image" Target="../media/image5.png"/><Relationship Id="rId4" Type="http://schemas.openxmlformats.org/officeDocument/2006/relationships/image" Target="../media/image3.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6.xml"/><Relationship Id="rId3" Type="http://schemas.openxmlformats.org/officeDocument/2006/relationships/image" Target="../media/image5.png"/><Relationship Id="rId4" Type="http://schemas.openxmlformats.org/officeDocument/2006/relationships/image" Target="../media/image3.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7.xml"/><Relationship Id="rId3" Type="http://schemas.openxmlformats.org/officeDocument/2006/relationships/image" Target="../media/image5.png"/><Relationship Id="rId4" Type="http://schemas.openxmlformats.org/officeDocument/2006/relationships/image" Target="../media/image3.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8.xml"/><Relationship Id="rId3" Type="http://schemas.openxmlformats.org/officeDocument/2006/relationships/image" Target="../media/image5.png"/><Relationship Id="rId4" Type="http://schemas.openxmlformats.org/officeDocument/2006/relationships/image" Target="../media/image3.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9.xml"/><Relationship Id="rId3" Type="http://schemas.openxmlformats.org/officeDocument/2006/relationships/image" Target="../media/image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3.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0.xml"/><Relationship Id="rId3" Type="http://schemas.openxmlformats.org/officeDocument/2006/relationships/image" Target="../media/image5.png"/><Relationship Id="rId4" Type="http://schemas.openxmlformats.org/officeDocument/2006/relationships/image" Target="../media/image3.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12.pn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9.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1.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11.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5.xml"/><Relationship Id="rId3" Type="http://schemas.openxmlformats.org/officeDocument/2006/relationships/image" Target="../media/image5.png"/><Relationship Id="rId4" Type="http://schemas.openxmlformats.org/officeDocument/2006/relationships/image" Target="../media/image3.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34.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6.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8.xml"/><Relationship Id="rId3" Type="http://schemas.openxmlformats.org/officeDocument/2006/relationships/image" Target="../media/image5.png"/><Relationship Id="rId4" Type="http://schemas.openxmlformats.org/officeDocument/2006/relationships/image" Target="../media/image3.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3.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0.xml"/><Relationship Id="rId3" Type="http://schemas.openxmlformats.org/officeDocument/2006/relationships/image" Target="../media/image5.png"/><Relationship Id="rId4" Type="http://schemas.openxmlformats.org/officeDocument/2006/relationships/image" Target="../media/image3.pn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15.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2.xml"/><Relationship Id="rId3" Type="http://schemas.openxmlformats.org/officeDocument/2006/relationships/image" Target="../media/image5.png"/><Relationship Id="rId4" Type="http://schemas.openxmlformats.org/officeDocument/2006/relationships/image" Target="../media/image3.pn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3.xml"/><Relationship Id="rId3" Type="http://schemas.openxmlformats.org/officeDocument/2006/relationships/image" Target="../media/image5.png"/><Relationship Id="rId4" Type="http://schemas.openxmlformats.org/officeDocument/2006/relationships/image" Target="../media/image3.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19.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5.xml"/><Relationship Id="rId3" Type="http://schemas.openxmlformats.org/officeDocument/2006/relationships/image" Target="../media/image5.png"/><Relationship Id="rId4" Type="http://schemas.openxmlformats.org/officeDocument/2006/relationships/image" Target="../media/image3.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17.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7.xml"/><Relationship Id="rId3" Type="http://schemas.openxmlformats.org/officeDocument/2006/relationships/image" Target="../media/image5.png"/><Relationship Id="rId4" Type="http://schemas.openxmlformats.org/officeDocument/2006/relationships/image" Target="../media/image3.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8.xml"/><Relationship Id="rId3" Type="http://schemas.openxmlformats.org/officeDocument/2006/relationships/image" Target="../media/image5.png"/><Relationship Id="rId4" Type="http://schemas.openxmlformats.org/officeDocument/2006/relationships/image" Target="../media/image3.pn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3.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13.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1.xml"/><Relationship Id="rId3" Type="http://schemas.openxmlformats.org/officeDocument/2006/relationships/image" Target="../media/image5.png"/><Relationship Id="rId4" Type="http://schemas.openxmlformats.org/officeDocument/2006/relationships/image" Target="../media/image3.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2.xml"/><Relationship Id="rId3" Type="http://schemas.openxmlformats.org/officeDocument/2006/relationships/image" Target="../media/image5.png"/><Relationship Id="rId4" Type="http://schemas.openxmlformats.org/officeDocument/2006/relationships/image" Target="../media/image3.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3.xml"/><Relationship Id="rId3" Type="http://schemas.openxmlformats.org/officeDocument/2006/relationships/image" Target="../media/image5.png"/><Relationship Id="rId4" Type="http://schemas.openxmlformats.org/officeDocument/2006/relationships/image" Target="../media/image3.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4.xml"/><Relationship Id="rId3" Type="http://schemas.openxmlformats.org/officeDocument/2006/relationships/image" Target="../media/image5.png"/><Relationship Id="rId4" Type="http://schemas.openxmlformats.org/officeDocument/2006/relationships/image" Target="../media/image3.pn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8.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6.xml"/><Relationship Id="rId3" Type="http://schemas.openxmlformats.org/officeDocument/2006/relationships/image" Target="../media/image5.png"/><Relationship Id="rId4" Type="http://schemas.openxmlformats.org/officeDocument/2006/relationships/image" Target="../media/image3.pn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7.xml"/><Relationship Id="rId3" Type="http://schemas.openxmlformats.org/officeDocument/2006/relationships/image" Target="../media/image5.png"/><Relationship Id="rId4" Type="http://schemas.openxmlformats.org/officeDocument/2006/relationships/image" Target="../media/image3.pn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2.pn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9.xml"/><Relationship Id="rId3"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0.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8.png"/><Relationship Id="rId6" Type="http://schemas.openxmlformats.org/officeDocument/2006/relationships/image" Target="../media/image118.pn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1.xml"/><Relationship Id="rId3" Type="http://schemas.openxmlformats.org/officeDocument/2006/relationships/image" Target="../media/image5.png"/><Relationship Id="rId4" Type="http://schemas.openxmlformats.org/officeDocument/2006/relationships/image" Target="../media/image3.pn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2.xml"/><Relationship Id="rId3" Type="http://schemas.openxmlformats.org/officeDocument/2006/relationships/image" Target="../media/image5.png"/><Relationship Id="rId4" Type="http://schemas.openxmlformats.org/officeDocument/2006/relationships/image" Target="../media/image3.png"/></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3.pn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9.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0.pn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5.pn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7.xml"/><Relationship Id="rId3" Type="http://schemas.openxmlformats.org/officeDocument/2006/relationships/image" Target="../media/image5.png"/><Relationship Id="rId4" Type="http://schemas.openxmlformats.org/officeDocument/2006/relationships/image" Target="../media/image3.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4.png"/></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9.xml"/><Relationship Id="rId3" Type="http://schemas.openxmlformats.org/officeDocument/2006/relationships/image" Target="../media/image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pn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0.xml"/><Relationship Id="rId3" Type="http://schemas.openxmlformats.org/officeDocument/2006/relationships/image" Target="../media/image5.png"/><Relationship Id="rId4" Type="http://schemas.openxmlformats.org/officeDocument/2006/relationships/image" Target="../media/image3.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35.png"/></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2.xml"/><Relationship Id="rId3" Type="http://schemas.openxmlformats.org/officeDocument/2006/relationships/image" Target="../media/image5.png"/><Relationship Id="rId4" Type="http://schemas.openxmlformats.org/officeDocument/2006/relationships/image" Target="../media/image3.pn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6.png"/></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7.pn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5.xml"/><Relationship Id="rId3" Type="http://schemas.openxmlformats.org/officeDocument/2006/relationships/image" Target="../media/image5.png"/><Relationship Id="rId4" Type="http://schemas.openxmlformats.org/officeDocument/2006/relationships/image" Target="../media/image3.png"/></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6.xml"/><Relationship Id="rId3" Type="http://schemas.openxmlformats.org/officeDocument/2006/relationships/image" Target="../media/image5.png"/><Relationship Id="rId4" Type="http://schemas.openxmlformats.org/officeDocument/2006/relationships/image" Target="../media/image3.png"/></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7.xml"/><Relationship Id="rId3" Type="http://schemas.openxmlformats.org/officeDocument/2006/relationships/image" Target="../media/image5.png"/><Relationship Id="rId4" Type="http://schemas.openxmlformats.org/officeDocument/2006/relationships/image" Target="../media/image3.png"/></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8.xml"/><Relationship Id="rId3" Type="http://schemas.openxmlformats.org/officeDocument/2006/relationships/image" Target="../media/image5.png"/><Relationship Id="rId4" Type="http://schemas.openxmlformats.org/officeDocument/2006/relationships/image" Target="../media/image3.png"/></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9.xml"/><Relationship Id="rId3" Type="http://schemas.openxmlformats.org/officeDocument/2006/relationships/image" Target="../media/image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6.png"/></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30.png"/></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41.png"/><Relationship Id="rId6" Type="http://schemas.openxmlformats.org/officeDocument/2006/relationships/image" Target="../media/image132.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2.xml"/><Relationship Id="rId3" Type="http://schemas.openxmlformats.org/officeDocument/2006/relationships/image" Target="../media/image5.png"/><Relationship Id="rId4" Type="http://schemas.openxmlformats.org/officeDocument/2006/relationships/image" Target="../media/image3.png"/></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3.xml"/><Relationship Id="rId3" Type="http://schemas.openxmlformats.org/officeDocument/2006/relationships/image" Target="../media/image5.png"/><Relationship Id="rId4" Type="http://schemas.openxmlformats.org/officeDocument/2006/relationships/image" Target="../media/image3.png"/></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4.xml"/><Relationship Id="rId3" Type="http://schemas.openxmlformats.org/officeDocument/2006/relationships/image" Target="../media/image5.png"/><Relationship Id="rId4" Type="http://schemas.openxmlformats.org/officeDocument/2006/relationships/image" Target="../media/image3.png"/></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36.png"/></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38.png"/></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7.xml"/><Relationship Id="rId3" Type="http://schemas.openxmlformats.org/officeDocument/2006/relationships/image" Target="../media/image5.png"/><Relationship Id="rId4" Type="http://schemas.openxmlformats.org/officeDocument/2006/relationships/image" Target="../media/image3.png"/></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8.xml"/><Relationship Id="rId3" Type="http://schemas.openxmlformats.org/officeDocument/2006/relationships/image" Target="../media/image5.png"/><Relationship Id="rId4" Type="http://schemas.openxmlformats.org/officeDocument/2006/relationships/image" Target="../media/image3.png"/></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9.xml"/><Relationship Id="rId3" Type="http://schemas.openxmlformats.org/officeDocument/2006/relationships/image" Target="../media/image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3.pn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33.png"/></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40.png"/></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31.png"/></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39.png"/></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37.png"/></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5.xml"/><Relationship Id="rId3" Type="http://schemas.openxmlformats.org/officeDocument/2006/relationships/image" Target="../media/image5.png"/><Relationship Id="rId4" Type="http://schemas.openxmlformats.org/officeDocument/2006/relationships/image" Target="../media/image3.png"/></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46.png"/></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7.xml"/><Relationship Id="rId3" Type="http://schemas.openxmlformats.org/officeDocument/2006/relationships/image" Target="../media/image5.png"/><Relationship Id="rId4" Type="http://schemas.openxmlformats.org/officeDocument/2006/relationships/image" Target="../media/image3.png"/></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8.xml"/><Relationship Id="rId3" Type="http://schemas.openxmlformats.org/officeDocument/2006/relationships/image" Target="../media/image5.png"/><Relationship Id="rId4" Type="http://schemas.openxmlformats.org/officeDocument/2006/relationships/image" Target="../media/image3.png"/></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4.png"/></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43.png"/></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52.png"/><Relationship Id="rId6" Type="http://schemas.openxmlformats.org/officeDocument/2006/relationships/image" Target="../media/image164.png"/></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2.xml"/><Relationship Id="rId3" Type="http://schemas.openxmlformats.org/officeDocument/2006/relationships/image" Target="../media/image5.png"/><Relationship Id="rId4" Type="http://schemas.openxmlformats.org/officeDocument/2006/relationships/image" Target="../media/image3.png"/></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45.png"/></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60.png"/></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49.png"/></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59.png"/></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7.xml"/><Relationship Id="rId3" Type="http://schemas.openxmlformats.org/officeDocument/2006/relationships/image" Target="../media/image5.png"/><Relationship Id="rId4" Type="http://schemas.openxmlformats.org/officeDocument/2006/relationships/image" Target="../media/image3.png"/></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8.xml"/><Relationship Id="rId3" Type="http://schemas.openxmlformats.org/officeDocument/2006/relationships/image" Target="../media/image5.png"/><Relationship Id="rId4" Type="http://schemas.openxmlformats.org/officeDocument/2006/relationships/image" Target="../media/image3.png"/></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9.xml"/><Relationship Id="rId3" Type="http://schemas.openxmlformats.org/officeDocument/2006/relationships/image" Target="../media/image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3.png"/></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51.png"/></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1.xml"/><Relationship Id="rId3" Type="http://schemas.openxmlformats.org/officeDocument/2006/relationships/image" Target="../media/image5.png"/><Relationship Id="rId4" Type="http://schemas.openxmlformats.org/officeDocument/2006/relationships/image" Target="../media/image3.png"/></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53.png"/><Relationship Id="rId6" Type="http://schemas.openxmlformats.org/officeDocument/2006/relationships/image" Target="../media/image147.png"/></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3.xml"/><Relationship Id="rId3" Type="http://schemas.openxmlformats.org/officeDocument/2006/relationships/image" Target="../media/image5.png"/><Relationship Id="rId4" Type="http://schemas.openxmlformats.org/officeDocument/2006/relationships/image" Target="../media/image3.png"/></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44.png"/></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5.xml"/><Relationship Id="rId3" Type="http://schemas.openxmlformats.org/officeDocument/2006/relationships/image" Target="../media/image5.png"/><Relationship Id="rId4" Type="http://schemas.openxmlformats.org/officeDocument/2006/relationships/image" Target="../media/image3.png"/></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6.xml"/><Relationship Id="rId3" Type="http://schemas.openxmlformats.org/officeDocument/2006/relationships/image" Target="../media/image5.png"/><Relationship Id="rId4" Type="http://schemas.openxmlformats.org/officeDocument/2006/relationships/image" Target="../media/image3.png"/></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58.png"/></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50.png"/></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9.xml"/><Relationship Id="rId3" Type="http://schemas.openxmlformats.org/officeDocument/2006/relationships/image" Target="../media/image5.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9.png"/></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55.png"/></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73.png"/></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48.png"/><Relationship Id="rId6" Type="http://schemas.openxmlformats.org/officeDocument/2006/relationships/image" Target="../media/image154.png"/></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66.png"/></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4.xml"/><Relationship Id="rId3" Type="http://schemas.openxmlformats.org/officeDocument/2006/relationships/image" Target="../media/image5.png"/><Relationship Id="rId4" Type="http://schemas.openxmlformats.org/officeDocument/2006/relationships/image" Target="../media/image3.png"/></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57.png"/></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65.png"/></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7.xml"/><Relationship Id="rId3" Type="http://schemas.openxmlformats.org/officeDocument/2006/relationships/image" Target="../media/image5.png"/><Relationship Id="rId4" Type="http://schemas.openxmlformats.org/officeDocument/2006/relationships/image" Target="../media/image3.png"/></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8.xml"/><Relationship Id="rId3" Type="http://schemas.openxmlformats.org/officeDocument/2006/relationships/image" Target="../media/image5.png"/><Relationship Id="rId4" Type="http://schemas.openxmlformats.org/officeDocument/2006/relationships/image" Target="../media/image3.png"/></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9.xml"/><Relationship Id="rId3" Type="http://schemas.openxmlformats.org/officeDocument/2006/relationships/image" Target="../media/image5.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9.png"/></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62.png"/></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77.png"/></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56.png"/></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3.xml"/><Relationship Id="rId3" Type="http://schemas.openxmlformats.org/officeDocument/2006/relationships/image" Target="../media/image5.png"/><Relationship Id="rId4" Type="http://schemas.openxmlformats.org/officeDocument/2006/relationships/image" Target="../media/image3.png"/></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68.png"/></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5.xml"/><Relationship Id="rId3" Type="http://schemas.openxmlformats.org/officeDocument/2006/relationships/image" Target="../media/image5.png"/><Relationship Id="rId4" Type="http://schemas.openxmlformats.org/officeDocument/2006/relationships/image" Target="../media/image3.png"/></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6.xml"/><Relationship Id="rId3" Type="http://schemas.openxmlformats.org/officeDocument/2006/relationships/image" Target="../media/image5.png"/><Relationship Id="rId4" Type="http://schemas.openxmlformats.org/officeDocument/2006/relationships/image" Target="../media/image3.png"/></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7.xml"/><Relationship Id="rId3" Type="http://schemas.openxmlformats.org/officeDocument/2006/relationships/image" Target="../media/image5.png"/><Relationship Id="rId4" Type="http://schemas.openxmlformats.org/officeDocument/2006/relationships/image" Target="../media/image3.png"/></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8.xml"/><Relationship Id="rId3" Type="http://schemas.openxmlformats.org/officeDocument/2006/relationships/image" Target="../media/image5.png"/><Relationship Id="rId4" Type="http://schemas.openxmlformats.org/officeDocument/2006/relationships/image" Target="../media/image3.png"/></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6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6.png"/></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0.xml"/><Relationship Id="rId3" Type="http://schemas.openxmlformats.org/officeDocument/2006/relationships/image" Target="../media/image5.png"/><Relationship Id="rId4" Type="http://schemas.openxmlformats.org/officeDocument/2006/relationships/image" Target="../media/image3.png"/></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1.xml"/><Relationship Id="rId3" Type="http://schemas.openxmlformats.org/officeDocument/2006/relationships/image" Target="../media/image5.png"/><Relationship Id="rId4" Type="http://schemas.openxmlformats.org/officeDocument/2006/relationships/image" Target="../media/image3.png"/></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2.xml"/><Relationship Id="rId3" Type="http://schemas.openxmlformats.org/officeDocument/2006/relationships/image" Target="../media/image5.png"/><Relationship Id="rId4" Type="http://schemas.openxmlformats.org/officeDocument/2006/relationships/image" Target="../media/image3.png"/></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3.xml"/><Relationship Id="rId3" Type="http://schemas.openxmlformats.org/officeDocument/2006/relationships/image" Target="../media/image5.png"/><Relationship Id="rId4" Type="http://schemas.openxmlformats.org/officeDocument/2006/relationships/image" Target="../media/image3.png"/></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71.png"/></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5.xml"/><Relationship Id="rId3" Type="http://schemas.openxmlformats.org/officeDocument/2006/relationships/image" Target="../media/image5.png"/><Relationship Id="rId4" Type="http://schemas.openxmlformats.org/officeDocument/2006/relationships/image" Target="../media/image3.png"/></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70.png"/><Relationship Id="rId6" Type="http://schemas.openxmlformats.org/officeDocument/2006/relationships/image" Target="../media/image169.png"/></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76.png"/></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67.png"/></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7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5.png"/></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63.png"/></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81.png"/><Relationship Id="rId6" Type="http://schemas.openxmlformats.org/officeDocument/2006/relationships/image" Target="../media/image174.png"/></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79.png"/></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72.png"/></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78.png"/></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5.xml"/><Relationship Id="rId3" Type="http://schemas.openxmlformats.org/officeDocument/2006/relationships/image" Target="../media/image5.png"/><Relationship Id="rId4" Type="http://schemas.openxmlformats.org/officeDocument/2006/relationships/image" Target="../media/image3.png"/></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6.xml"/><Relationship Id="rId3" Type="http://schemas.openxmlformats.org/officeDocument/2006/relationships/image" Target="../media/image5.png"/><Relationship Id="rId4" Type="http://schemas.openxmlformats.org/officeDocument/2006/relationships/image" Target="../media/image3.png"/></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7.xml"/><Relationship Id="rId3" Type="http://schemas.openxmlformats.org/officeDocument/2006/relationships/image" Target="../media/image5.png"/><Relationship Id="rId4" Type="http://schemas.openxmlformats.org/officeDocument/2006/relationships/image" Target="../media/image3.png"/></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84.png"/></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9.xml"/><Relationship Id="rId3"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8.png"/></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0.xml"/><Relationship Id="rId3" Type="http://schemas.openxmlformats.org/officeDocument/2006/relationships/image" Target="../media/image5.png"/><Relationship Id="rId4" Type="http://schemas.openxmlformats.org/officeDocument/2006/relationships/image" Target="../media/image3.png"/></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1.xml"/><Relationship Id="rId3" Type="http://schemas.openxmlformats.org/officeDocument/2006/relationships/image" Target="../media/image5.png"/><Relationship Id="rId4" Type="http://schemas.openxmlformats.org/officeDocument/2006/relationships/image" Target="../media/image3.png"/></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2.xml"/><Relationship Id="rId3" Type="http://schemas.openxmlformats.org/officeDocument/2006/relationships/image" Target="../media/image5.png"/><Relationship Id="rId4" Type="http://schemas.openxmlformats.org/officeDocument/2006/relationships/image" Target="../media/image3.png"/></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3.xml"/><Relationship Id="rId3" Type="http://schemas.openxmlformats.org/officeDocument/2006/relationships/image" Target="../media/image5.png"/><Relationship Id="rId4" Type="http://schemas.openxmlformats.org/officeDocument/2006/relationships/image" Target="../media/image3.png"/></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4.xml"/><Relationship Id="rId3" Type="http://schemas.openxmlformats.org/officeDocument/2006/relationships/image" Target="../media/image5.png"/><Relationship Id="rId4" Type="http://schemas.openxmlformats.org/officeDocument/2006/relationships/image" Target="../media/image3.png"/></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91.png"/></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80.png"/></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7.xml"/><Relationship Id="rId3" Type="http://schemas.openxmlformats.org/officeDocument/2006/relationships/image" Target="../media/image5.png"/><Relationship Id="rId4" Type="http://schemas.openxmlformats.org/officeDocument/2006/relationships/image" Target="../media/image3.png"/></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83.png"/></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9.xml"/><Relationship Id="rId3" Type="http://schemas.openxmlformats.org/officeDocument/2006/relationships/image" Target="../media/image5.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1.png"/></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0.xml"/><Relationship Id="rId3" Type="http://schemas.openxmlformats.org/officeDocument/2006/relationships/image" Target="../media/image5.png"/><Relationship Id="rId4" Type="http://schemas.openxmlformats.org/officeDocument/2006/relationships/image" Target="../media/image3.png"/></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1.xml"/><Relationship Id="rId3" Type="http://schemas.openxmlformats.org/officeDocument/2006/relationships/image" Target="../media/image5.png"/><Relationship Id="rId4" Type="http://schemas.openxmlformats.org/officeDocument/2006/relationships/image" Target="../media/image3.png"/></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2.xml"/><Relationship Id="rId3" Type="http://schemas.openxmlformats.org/officeDocument/2006/relationships/image" Target="../media/image5.png"/><Relationship Id="rId4" Type="http://schemas.openxmlformats.org/officeDocument/2006/relationships/image" Target="../media/image3.png"/></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3.xml"/><Relationship Id="rId3" Type="http://schemas.openxmlformats.org/officeDocument/2006/relationships/image" Target="../media/image5.png"/><Relationship Id="rId4" Type="http://schemas.openxmlformats.org/officeDocument/2006/relationships/image" Target="../media/image3.png"/></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4.xml"/><Relationship Id="rId3" Type="http://schemas.openxmlformats.org/officeDocument/2006/relationships/image" Target="../media/image5.png"/><Relationship Id="rId4" Type="http://schemas.openxmlformats.org/officeDocument/2006/relationships/image" Target="../media/image3.png"/></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5.xml"/><Relationship Id="rId3" Type="http://schemas.openxmlformats.org/officeDocument/2006/relationships/image" Target="../media/image5.png"/><Relationship Id="rId4" Type="http://schemas.openxmlformats.org/officeDocument/2006/relationships/image" Target="../media/image3.png"/></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6.xml"/><Relationship Id="rId3" Type="http://schemas.openxmlformats.org/officeDocument/2006/relationships/image" Target="../media/image5.png"/><Relationship Id="rId4" Type="http://schemas.openxmlformats.org/officeDocument/2006/relationships/image" Target="../media/image3.png"/></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7.xml"/><Relationship Id="rId3" Type="http://schemas.openxmlformats.org/officeDocument/2006/relationships/image" Target="../media/image5.png"/><Relationship Id="rId4" Type="http://schemas.openxmlformats.org/officeDocument/2006/relationships/image" Target="../media/image3.png"/></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8.xml"/><Relationship Id="rId3" Type="http://schemas.openxmlformats.org/officeDocument/2006/relationships/image" Target="../media/image5.png"/><Relationship Id="rId4" Type="http://schemas.openxmlformats.org/officeDocument/2006/relationships/image" Target="../media/image3.png"/></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8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3.png"/></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98.png"/></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1.xml"/><Relationship Id="rId3" Type="http://schemas.openxmlformats.org/officeDocument/2006/relationships/image" Target="../media/image5.png"/><Relationship Id="rId4" Type="http://schemas.openxmlformats.org/officeDocument/2006/relationships/image" Target="../media/image3.png"/></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2.xml"/><Relationship Id="rId3" Type="http://schemas.openxmlformats.org/officeDocument/2006/relationships/image" Target="../media/image5.png"/><Relationship Id="rId4" Type="http://schemas.openxmlformats.org/officeDocument/2006/relationships/image" Target="../media/image3.png"/></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88.png"/><Relationship Id="rId6" Type="http://schemas.openxmlformats.org/officeDocument/2006/relationships/image" Target="../media/image190.png"/></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4.xml"/><Relationship Id="rId3" Type="http://schemas.openxmlformats.org/officeDocument/2006/relationships/image" Target="../media/image5.png"/><Relationship Id="rId4" Type="http://schemas.openxmlformats.org/officeDocument/2006/relationships/image" Target="../media/image3.png"/></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5.xml"/><Relationship Id="rId3" Type="http://schemas.openxmlformats.org/officeDocument/2006/relationships/image" Target="../media/image5.png"/><Relationship Id="rId4" Type="http://schemas.openxmlformats.org/officeDocument/2006/relationships/image" Target="../media/image3.png"/></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6.xml"/><Relationship Id="rId3" Type="http://schemas.openxmlformats.org/officeDocument/2006/relationships/image" Target="../media/image5.png"/><Relationship Id="rId4" Type="http://schemas.openxmlformats.org/officeDocument/2006/relationships/image" Target="../media/image3.png"/></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7.xml"/><Relationship Id="rId3" Type="http://schemas.openxmlformats.org/officeDocument/2006/relationships/image" Target="../media/image5.png"/><Relationship Id="rId4" Type="http://schemas.openxmlformats.org/officeDocument/2006/relationships/image" Target="../media/image3.png"/></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8.xml"/><Relationship Id="rId3" Type="http://schemas.openxmlformats.org/officeDocument/2006/relationships/image" Target="../media/image5.png"/><Relationship Id="rId4" Type="http://schemas.openxmlformats.org/officeDocument/2006/relationships/image" Target="../media/image3.png"/></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9.xml"/><Relationship Id="rId3" Type="http://schemas.openxmlformats.org/officeDocument/2006/relationships/image" Target="../media/image5.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4.png"/></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0.xml"/><Relationship Id="rId3" Type="http://schemas.openxmlformats.org/officeDocument/2006/relationships/image" Target="../media/image5.png"/><Relationship Id="rId4" Type="http://schemas.openxmlformats.org/officeDocument/2006/relationships/image" Target="../media/image3.png"/></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82.png"/></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89.png"/></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3.xml"/><Relationship Id="rId3" Type="http://schemas.openxmlformats.org/officeDocument/2006/relationships/image" Target="../media/image5.png"/><Relationship Id="rId4" Type="http://schemas.openxmlformats.org/officeDocument/2006/relationships/image" Target="../media/image3.png"/></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4.xml"/><Relationship Id="rId3" Type="http://schemas.openxmlformats.org/officeDocument/2006/relationships/image" Target="../media/image5.png"/><Relationship Id="rId4" Type="http://schemas.openxmlformats.org/officeDocument/2006/relationships/image" Target="../media/image3.png"/></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5.xml"/><Relationship Id="rId3" Type="http://schemas.openxmlformats.org/officeDocument/2006/relationships/image" Target="../media/image5.png"/><Relationship Id="rId4" Type="http://schemas.openxmlformats.org/officeDocument/2006/relationships/image" Target="../media/image3.png"/></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93.png"/></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7.xml"/><Relationship Id="rId3" Type="http://schemas.openxmlformats.org/officeDocument/2006/relationships/image" Target="../media/image5.png"/><Relationship Id="rId4" Type="http://schemas.openxmlformats.org/officeDocument/2006/relationships/image" Target="../media/image3.png"/></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8.xml"/><Relationship Id="rId3" Type="http://schemas.openxmlformats.org/officeDocument/2006/relationships/image" Target="../media/image5.png"/><Relationship Id="rId4" Type="http://schemas.openxmlformats.org/officeDocument/2006/relationships/image" Target="../media/image3.png"/></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9.xml"/><Relationship Id="rId3" Type="http://schemas.openxmlformats.org/officeDocument/2006/relationships/image" Target="../media/image5.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3.png"/></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86.png"/></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1.xml"/><Relationship Id="rId3" Type="http://schemas.openxmlformats.org/officeDocument/2006/relationships/image" Target="../media/image5.png"/><Relationship Id="rId4" Type="http://schemas.openxmlformats.org/officeDocument/2006/relationships/image" Target="../media/image3.png"/></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2.xml"/><Relationship Id="rId3" Type="http://schemas.openxmlformats.org/officeDocument/2006/relationships/image" Target="../media/image5.png"/><Relationship Id="rId4" Type="http://schemas.openxmlformats.org/officeDocument/2006/relationships/image" Target="../media/image3.png"/></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3.xml"/><Relationship Id="rId3" Type="http://schemas.openxmlformats.org/officeDocument/2006/relationships/image" Target="../media/image5.png"/><Relationship Id="rId4" Type="http://schemas.openxmlformats.org/officeDocument/2006/relationships/image" Target="../media/image3.png"/></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4.xml"/><Relationship Id="rId3" Type="http://schemas.openxmlformats.org/officeDocument/2006/relationships/image" Target="../media/image5.png"/><Relationship Id="rId4" Type="http://schemas.openxmlformats.org/officeDocument/2006/relationships/image" Target="../media/image3.png"/></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5.xml"/><Relationship Id="rId3" Type="http://schemas.openxmlformats.org/officeDocument/2006/relationships/image" Target="../media/image5.png"/><Relationship Id="rId4" Type="http://schemas.openxmlformats.org/officeDocument/2006/relationships/image" Target="../media/image3.png"/></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6.xml"/><Relationship Id="rId3" Type="http://schemas.openxmlformats.org/officeDocument/2006/relationships/image" Target="../media/image5.png"/><Relationship Id="rId4" Type="http://schemas.openxmlformats.org/officeDocument/2006/relationships/image" Target="../media/image3.png"/></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92.png"/><Relationship Id="rId6" Type="http://schemas.openxmlformats.org/officeDocument/2006/relationships/image" Target="../media/image195.png"/></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8.xml"/><Relationship Id="rId3" Type="http://schemas.openxmlformats.org/officeDocument/2006/relationships/image" Target="../media/image5.png"/><Relationship Id="rId4" Type="http://schemas.openxmlformats.org/officeDocument/2006/relationships/image" Target="../media/image3.png"/></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9.xml"/><Relationship Id="rId3" Type="http://schemas.openxmlformats.org/officeDocument/2006/relationships/image" Target="../media/image5.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image" Target="../media/image3.png"/></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85.png"/></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1.xml"/><Relationship Id="rId3" Type="http://schemas.openxmlformats.org/officeDocument/2006/relationships/image" Target="../media/image5.png"/><Relationship Id="rId4" Type="http://schemas.openxmlformats.org/officeDocument/2006/relationships/image" Target="../media/image3.png"/></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96.png"/></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3.xml"/><Relationship Id="rId3" Type="http://schemas.openxmlformats.org/officeDocument/2006/relationships/image" Target="../media/image5.png"/><Relationship Id="rId4" Type="http://schemas.openxmlformats.org/officeDocument/2006/relationships/image" Target="../media/image3.png"/></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4.xml"/><Relationship Id="rId3" Type="http://schemas.openxmlformats.org/officeDocument/2006/relationships/image" Target="../media/image5.png"/><Relationship Id="rId4" Type="http://schemas.openxmlformats.org/officeDocument/2006/relationships/image" Target="../media/image3.png"/></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94.png"/></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99.png"/></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7.xml"/><Relationship Id="rId3" Type="http://schemas.openxmlformats.org/officeDocument/2006/relationships/image" Target="../media/image5.png"/><Relationship Id="rId4" Type="http://schemas.openxmlformats.org/officeDocument/2006/relationships/image" Target="../media/image3.png"/></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8.xml"/><Relationship Id="rId3" Type="http://schemas.openxmlformats.org/officeDocument/2006/relationships/image" Target="../media/image5.png"/><Relationship Id="rId4" Type="http://schemas.openxmlformats.org/officeDocument/2006/relationships/image" Target="../media/image3.png"/></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9.xml"/><Relationship Id="rId3" Type="http://schemas.openxmlformats.org/officeDocument/2006/relationships/image" Target="../media/image5.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2.png"/></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0.xml"/><Relationship Id="rId3" Type="http://schemas.openxmlformats.org/officeDocument/2006/relationships/image" Target="../media/image5.png"/><Relationship Id="rId4" Type="http://schemas.openxmlformats.org/officeDocument/2006/relationships/image" Target="../media/image3.png"/></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1.xml"/><Relationship Id="rId3" Type="http://schemas.openxmlformats.org/officeDocument/2006/relationships/image" Target="../media/image5.png"/><Relationship Id="rId4" Type="http://schemas.openxmlformats.org/officeDocument/2006/relationships/image" Target="../media/image3.png"/></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2.xml"/><Relationship Id="rId3" Type="http://schemas.openxmlformats.org/officeDocument/2006/relationships/image" Target="../media/image5.png"/><Relationship Id="rId4" Type="http://schemas.openxmlformats.org/officeDocument/2006/relationships/image" Target="../media/image3.png"/></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13.png"/></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4.xml"/><Relationship Id="rId3" Type="http://schemas.openxmlformats.org/officeDocument/2006/relationships/image" Target="../media/image5.png"/><Relationship Id="rId4" Type="http://schemas.openxmlformats.org/officeDocument/2006/relationships/image" Target="../media/image3.png"/></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5.xml"/><Relationship Id="rId3" Type="http://schemas.openxmlformats.org/officeDocument/2006/relationships/image" Target="../media/image5.png"/><Relationship Id="rId4" Type="http://schemas.openxmlformats.org/officeDocument/2006/relationships/image" Target="../media/image3.png"/></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97.png"/><Relationship Id="rId6" Type="http://schemas.openxmlformats.org/officeDocument/2006/relationships/image" Target="../media/image204.png"/></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7.xml"/><Relationship Id="rId3" Type="http://schemas.openxmlformats.org/officeDocument/2006/relationships/image" Target="../media/image5.png"/><Relationship Id="rId4" Type="http://schemas.openxmlformats.org/officeDocument/2006/relationships/image" Target="../media/image3.png"/></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8.xml"/><Relationship Id="rId3" Type="http://schemas.openxmlformats.org/officeDocument/2006/relationships/image" Target="../media/image5.png"/><Relationship Id="rId4" Type="http://schemas.openxmlformats.org/officeDocument/2006/relationships/image" Target="../media/image3.png"/></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8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5.png"/><Relationship Id="rId4" Type="http://schemas.openxmlformats.org/officeDocument/2006/relationships/image" Target="../media/image3.png"/></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0.xml"/><Relationship Id="rId3" Type="http://schemas.openxmlformats.org/officeDocument/2006/relationships/image" Target="../media/image5.png"/><Relationship Id="rId4" Type="http://schemas.openxmlformats.org/officeDocument/2006/relationships/image" Target="../media/image3.png"/></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1.xml"/><Relationship Id="rId3" Type="http://schemas.openxmlformats.org/officeDocument/2006/relationships/image" Target="../media/image5.png"/><Relationship Id="rId4" Type="http://schemas.openxmlformats.org/officeDocument/2006/relationships/image" Target="../media/image3.png"/></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2.xml"/><Relationship Id="rId3" Type="http://schemas.openxmlformats.org/officeDocument/2006/relationships/image" Target="../media/image5.png"/><Relationship Id="rId4" Type="http://schemas.openxmlformats.org/officeDocument/2006/relationships/image" Target="../media/image3.png"/></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05.png"/></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4.xml"/><Relationship Id="rId3" Type="http://schemas.openxmlformats.org/officeDocument/2006/relationships/image" Target="../media/image5.png"/><Relationship Id="rId4" Type="http://schemas.openxmlformats.org/officeDocument/2006/relationships/image" Target="../media/image3.png"/></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01.png"/></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00.png"/></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15.png"/></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03.png"/></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0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7.png"/></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08.png"/></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37.png"/><Relationship Id="rId6" Type="http://schemas.openxmlformats.org/officeDocument/2006/relationships/image" Target="../media/image202.png"/></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2.xml"/><Relationship Id="rId3" Type="http://schemas.openxmlformats.org/officeDocument/2006/relationships/image" Target="../media/image5.png"/><Relationship Id="rId4" Type="http://schemas.openxmlformats.org/officeDocument/2006/relationships/image" Target="../media/image3.png"/></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12.png"/></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14.png"/></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07.png"/></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09.png"/></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7.xml"/><Relationship Id="rId3" Type="http://schemas.openxmlformats.org/officeDocument/2006/relationships/image" Target="../media/image5.png"/><Relationship Id="rId4" Type="http://schemas.openxmlformats.org/officeDocument/2006/relationships/image" Target="../media/image3.png"/></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10.png"/></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5.png"/><Relationship Id="rId4" Type="http://schemas.openxmlformats.org/officeDocument/2006/relationships/image" Target="../media/image3.png"/></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0.xml"/><Relationship Id="rId3" Type="http://schemas.openxmlformats.org/officeDocument/2006/relationships/image" Target="../media/image5.png"/><Relationship Id="rId4" Type="http://schemas.openxmlformats.org/officeDocument/2006/relationships/image" Target="../media/image3.png"/></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1.xml"/><Relationship Id="rId3" Type="http://schemas.openxmlformats.org/officeDocument/2006/relationships/image" Target="../media/image5.png"/><Relationship Id="rId4" Type="http://schemas.openxmlformats.org/officeDocument/2006/relationships/image" Target="../media/image3.png"/></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21.png"/><Relationship Id="rId6" Type="http://schemas.openxmlformats.org/officeDocument/2006/relationships/image" Target="../media/image219.png"/></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3.xml"/><Relationship Id="rId3" Type="http://schemas.openxmlformats.org/officeDocument/2006/relationships/image" Target="../media/image5.png"/><Relationship Id="rId4" Type="http://schemas.openxmlformats.org/officeDocument/2006/relationships/image" Target="../media/image3.png"/></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41.png"/></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5.xml"/><Relationship Id="rId3" Type="http://schemas.openxmlformats.org/officeDocument/2006/relationships/image" Target="../media/image5.png"/><Relationship Id="rId4" Type="http://schemas.openxmlformats.org/officeDocument/2006/relationships/image" Target="../media/image3.png"/></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6.xml"/><Relationship Id="rId3" Type="http://schemas.openxmlformats.org/officeDocument/2006/relationships/image" Target="../media/image5.png"/><Relationship Id="rId4" Type="http://schemas.openxmlformats.org/officeDocument/2006/relationships/image" Target="../media/image3.png"/></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7.xml"/><Relationship Id="rId3" Type="http://schemas.openxmlformats.org/officeDocument/2006/relationships/image" Target="../media/image5.png"/><Relationship Id="rId4" Type="http://schemas.openxmlformats.org/officeDocument/2006/relationships/image" Target="../media/image3.png"/></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8.xml"/><Relationship Id="rId3" Type="http://schemas.openxmlformats.org/officeDocument/2006/relationships/image" Target="../media/image5.png"/><Relationship Id="rId4" Type="http://schemas.openxmlformats.org/officeDocument/2006/relationships/image" Target="../media/image3.png"/></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9.xml"/><Relationship Id="rId3"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5.png"/><Relationship Id="rId4" Type="http://schemas.openxmlformats.org/officeDocument/2006/relationships/image" Target="../media/image3.png"/></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0.xml"/><Relationship Id="rId3" Type="http://schemas.openxmlformats.org/officeDocument/2006/relationships/image" Target="../media/image5.png"/><Relationship Id="rId4" Type="http://schemas.openxmlformats.org/officeDocument/2006/relationships/image" Target="../media/image3.png"/></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1.xml"/><Relationship Id="rId3" Type="http://schemas.openxmlformats.org/officeDocument/2006/relationships/image" Target="../media/image5.png"/><Relationship Id="rId4" Type="http://schemas.openxmlformats.org/officeDocument/2006/relationships/image" Target="../media/image3.png"/></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2.xml"/><Relationship Id="rId3" Type="http://schemas.openxmlformats.org/officeDocument/2006/relationships/image" Target="../media/image5.png"/><Relationship Id="rId4" Type="http://schemas.openxmlformats.org/officeDocument/2006/relationships/image" Target="../media/image3.png"/></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17.png"/></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11.png"/></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5.xml"/><Relationship Id="rId3" Type="http://schemas.openxmlformats.org/officeDocument/2006/relationships/image" Target="../media/image5.png"/><Relationship Id="rId4" Type="http://schemas.openxmlformats.org/officeDocument/2006/relationships/image" Target="../media/image3.png"/></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6.xml"/><Relationship Id="rId3" Type="http://schemas.openxmlformats.org/officeDocument/2006/relationships/image" Target="../media/image5.png"/><Relationship Id="rId4" Type="http://schemas.openxmlformats.org/officeDocument/2006/relationships/image" Target="../media/image3.png"/></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7.xml"/><Relationship Id="rId3" Type="http://schemas.openxmlformats.org/officeDocument/2006/relationships/image" Target="../media/image5.png"/><Relationship Id="rId4" Type="http://schemas.openxmlformats.org/officeDocument/2006/relationships/image" Target="../media/image3.png"/></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25.png"/><Relationship Id="rId6" Type="http://schemas.openxmlformats.org/officeDocument/2006/relationships/image" Target="../media/image216.png"/></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32.png"/></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0.xml"/><Relationship Id="rId3" Type="http://schemas.openxmlformats.org/officeDocument/2006/relationships/image" Target="../media/image5.png"/><Relationship Id="rId4" Type="http://schemas.openxmlformats.org/officeDocument/2006/relationships/image" Target="../media/image3.png"/></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23.png"/></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2.xml"/><Relationship Id="rId3" Type="http://schemas.openxmlformats.org/officeDocument/2006/relationships/image" Target="../media/image5.png"/><Relationship Id="rId4" Type="http://schemas.openxmlformats.org/officeDocument/2006/relationships/image" Target="../media/image3.png"/></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3.xml"/><Relationship Id="rId3" Type="http://schemas.openxmlformats.org/officeDocument/2006/relationships/image" Target="../media/image5.png"/><Relationship Id="rId4" Type="http://schemas.openxmlformats.org/officeDocument/2006/relationships/image" Target="../media/image3.png"/></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24.png"/></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22.png"/></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29.png"/></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7.xml"/><Relationship Id="rId3" Type="http://schemas.openxmlformats.org/officeDocument/2006/relationships/image" Target="../media/image5.png"/><Relationship Id="rId4" Type="http://schemas.openxmlformats.org/officeDocument/2006/relationships/image" Target="../media/image3.png"/></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18.png"/></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9.xml"/><Relationship Id="rId3" Type="http://schemas.openxmlformats.org/officeDocument/2006/relationships/image" Target="../media/image5.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2.png"/></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0.xml"/><Relationship Id="rId3" Type="http://schemas.openxmlformats.org/officeDocument/2006/relationships/image" Target="../media/image5.png"/><Relationship Id="rId4" Type="http://schemas.openxmlformats.org/officeDocument/2006/relationships/image" Target="../media/image3.png"/></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1.xml"/><Relationship Id="rId3" Type="http://schemas.openxmlformats.org/officeDocument/2006/relationships/image" Target="../media/image5.png"/><Relationship Id="rId4" Type="http://schemas.openxmlformats.org/officeDocument/2006/relationships/image" Target="../media/image3.png"/></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2.xml"/><Relationship Id="rId3" Type="http://schemas.openxmlformats.org/officeDocument/2006/relationships/image" Target="../media/image5.png"/><Relationship Id="rId4" Type="http://schemas.openxmlformats.org/officeDocument/2006/relationships/image" Target="../media/image3.png"/></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3.xml"/><Relationship Id="rId3" Type="http://schemas.openxmlformats.org/officeDocument/2006/relationships/image" Target="../media/image5.png"/><Relationship Id="rId4" Type="http://schemas.openxmlformats.org/officeDocument/2006/relationships/image" Target="../media/image3.png"/></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4.xml"/><Relationship Id="rId3" Type="http://schemas.openxmlformats.org/officeDocument/2006/relationships/image" Target="../media/image5.png"/><Relationship Id="rId4" Type="http://schemas.openxmlformats.org/officeDocument/2006/relationships/image" Target="../media/image3.png"/></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31.png"/></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27.png"/></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28.png"/></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8.xml"/><Relationship Id="rId3" Type="http://schemas.openxmlformats.org/officeDocument/2006/relationships/image" Target="../media/image5.png"/><Relationship Id="rId4" Type="http://schemas.openxmlformats.org/officeDocument/2006/relationships/image" Target="../media/image3.png"/></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39.png"/></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0.xml"/><Relationship Id="rId3" Type="http://schemas.openxmlformats.org/officeDocument/2006/relationships/image" Target="../media/image5.png"/><Relationship Id="rId4" Type="http://schemas.openxmlformats.org/officeDocument/2006/relationships/image" Target="../media/image3.png"/></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30.png"/></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36.png"/></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3.xml"/><Relationship Id="rId3" Type="http://schemas.openxmlformats.org/officeDocument/2006/relationships/image" Target="../media/image5.png"/><Relationship Id="rId4" Type="http://schemas.openxmlformats.org/officeDocument/2006/relationships/image" Target="../media/image3.png"/></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4.xml"/><Relationship Id="rId3" Type="http://schemas.openxmlformats.org/officeDocument/2006/relationships/image" Target="../media/image5.png"/><Relationship Id="rId4" Type="http://schemas.openxmlformats.org/officeDocument/2006/relationships/image" Target="../media/image3.png"/></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32.png"/></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32.png"/></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18.png"/></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33.png"/></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9.xml"/><Relationship Id="rId3" Type="http://schemas.openxmlformats.org/officeDocument/2006/relationships/image" Target="../media/image5.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8.png"/></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0.xml"/><Relationship Id="rId3" Type="http://schemas.openxmlformats.org/officeDocument/2006/relationships/image" Target="../media/image5.png"/><Relationship Id="rId4" Type="http://schemas.openxmlformats.org/officeDocument/2006/relationships/image" Target="../media/image3.png"/></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1.xml"/><Relationship Id="rId3" Type="http://schemas.openxmlformats.org/officeDocument/2006/relationships/image" Target="../media/image5.png"/><Relationship Id="rId4" Type="http://schemas.openxmlformats.org/officeDocument/2006/relationships/image" Target="../media/image3.png"/></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40.png"/></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3.xml"/><Relationship Id="rId3" Type="http://schemas.openxmlformats.org/officeDocument/2006/relationships/image" Target="../media/image5.png"/><Relationship Id="rId4" Type="http://schemas.openxmlformats.org/officeDocument/2006/relationships/image" Target="../media/image3.png"/></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4.xml"/><Relationship Id="rId3" Type="http://schemas.openxmlformats.org/officeDocument/2006/relationships/image" Target="../media/image5.png"/><Relationship Id="rId4" Type="http://schemas.openxmlformats.org/officeDocument/2006/relationships/image" Target="../media/image3.png"/></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5.xml"/><Relationship Id="rId3" Type="http://schemas.openxmlformats.org/officeDocument/2006/relationships/image" Target="../media/image5.png"/><Relationship Id="rId4" Type="http://schemas.openxmlformats.org/officeDocument/2006/relationships/image" Target="../media/image3.png"/></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6.xml"/><Relationship Id="rId3" Type="http://schemas.openxmlformats.org/officeDocument/2006/relationships/image" Target="../media/image5.png"/><Relationship Id="rId4" Type="http://schemas.openxmlformats.org/officeDocument/2006/relationships/image" Target="../media/image3.png"/></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7.xml"/><Relationship Id="rId3" Type="http://schemas.openxmlformats.org/officeDocument/2006/relationships/image" Target="../media/image5.png"/><Relationship Id="rId4" Type="http://schemas.openxmlformats.org/officeDocument/2006/relationships/image" Target="../media/image3.png"/></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8.xml"/><Relationship Id="rId3" Type="http://schemas.openxmlformats.org/officeDocument/2006/relationships/image" Target="../media/image5.png"/><Relationship Id="rId4" Type="http://schemas.openxmlformats.org/officeDocument/2006/relationships/image" Target="../media/image3.png"/></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5.png"/><Relationship Id="rId4" Type="http://schemas.openxmlformats.org/officeDocument/2006/relationships/image" Target="../media/image3.png"/></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34.png"/></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1.xml"/><Relationship Id="rId3" Type="http://schemas.openxmlformats.org/officeDocument/2006/relationships/image" Target="../media/image5.png"/><Relationship Id="rId4" Type="http://schemas.openxmlformats.org/officeDocument/2006/relationships/image" Target="../media/image3.png"/></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35.png"/></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3.xml"/><Relationship Id="rId3" Type="http://schemas.openxmlformats.org/officeDocument/2006/relationships/image" Target="../media/image5.png"/><Relationship Id="rId4" Type="http://schemas.openxmlformats.org/officeDocument/2006/relationships/image" Target="../media/image3.png"/></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39.png"/></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5.xml"/><Relationship Id="rId3" Type="http://schemas.openxmlformats.org/officeDocument/2006/relationships/image" Target="../media/image5.png"/><Relationship Id="rId4" Type="http://schemas.openxmlformats.org/officeDocument/2006/relationships/image" Target="../media/image3.png"/></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6.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3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5.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5.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5.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5.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3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37.png"/><Relationship Id="rId6" Type="http://schemas.openxmlformats.org/officeDocument/2006/relationships/image" Target="../media/image4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4.png"/><Relationship Id="rId6" Type="http://schemas.openxmlformats.org/officeDocument/2006/relationships/image" Target="../media/image3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5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3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5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5.pn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5.pn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8.png"/><Relationship Id="rId6" Type="http://schemas.openxmlformats.org/officeDocument/2006/relationships/image" Target="../media/image4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7.png"/><Relationship Id="rId6" Type="http://schemas.openxmlformats.org/officeDocument/2006/relationships/image" Target="../media/image5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5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5.png"/><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5.png"/><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5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5.png"/><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5.png"/><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5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5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5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0.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5.png"/><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50.png"/><Relationship Id="rId6" Type="http://schemas.openxmlformats.org/officeDocument/2006/relationships/image" Target="../media/image5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7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7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5.png"/><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78.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7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5.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74.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72.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5.png"/><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71.png"/><Relationship Id="rId6"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grpSp>
        <p:nvGrpSpPr>
          <p:cNvPr id="92" name="Google Shape;92;p13"/>
          <p:cNvGrpSpPr/>
          <p:nvPr/>
        </p:nvGrpSpPr>
        <p:grpSpPr>
          <a:xfrm>
            <a:off x="-378374" y="-159439"/>
            <a:ext cx="19123767" cy="10605270"/>
            <a:chOff x="0" y="0"/>
            <a:chExt cx="24451818" cy="13783818"/>
          </a:xfrm>
        </p:grpSpPr>
        <p:sp>
          <p:nvSpPr>
            <p:cNvPr id="93" name="Google Shape;93;p13"/>
            <p:cNvSpPr/>
            <p:nvPr/>
          </p:nvSpPr>
          <p:spPr>
            <a:xfrm>
              <a:off x="33909" y="33909"/>
              <a:ext cx="24384001" cy="13716001"/>
            </a:xfrm>
            <a:custGeom>
              <a:rect b="b" l="l" r="r" t="t"/>
              <a:pathLst>
                <a:path extrusionOk="0" h="13716001" w="24384001">
                  <a:moveTo>
                    <a:pt x="0" y="0"/>
                  </a:moveTo>
                  <a:lnTo>
                    <a:pt x="24384001" y="0"/>
                  </a:lnTo>
                  <a:lnTo>
                    <a:pt x="24384001" y="13716001"/>
                  </a:lnTo>
                  <a:lnTo>
                    <a:pt x="0" y="13716001"/>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3"/>
            <p:cNvSpPr/>
            <p:nvPr/>
          </p:nvSpPr>
          <p:spPr>
            <a:xfrm>
              <a:off x="0" y="0"/>
              <a:ext cx="24451818" cy="13783818"/>
            </a:xfrm>
            <a:custGeom>
              <a:rect b="b" l="l" r="r" t="t"/>
              <a:pathLst>
                <a:path extrusionOk="0" h="13783818" w="24451818">
                  <a:moveTo>
                    <a:pt x="33909" y="0"/>
                  </a:moveTo>
                  <a:lnTo>
                    <a:pt x="24417910" y="0"/>
                  </a:lnTo>
                  <a:cubicBezTo>
                    <a:pt x="24436578" y="0"/>
                    <a:pt x="24451818" y="15113"/>
                    <a:pt x="24451818" y="33909"/>
                  </a:cubicBezTo>
                  <a:lnTo>
                    <a:pt x="24451818" y="13749910"/>
                  </a:lnTo>
                  <a:cubicBezTo>
                    <a:pt x="24451818" y="13768578"/>
                    <a:pt x="24436705" y="13783818"/>
                    <a:pt x="24417910" y="13783818"/>
                  </a:cubicBezTo>
                  <a:lnTo>
                    <a:pt x="33909" y="13783818"/>
                  </a:lnTo>
                  <a:cubicBezTo>
                    <a:pt x="15240" y="13783818"/>
                    <a:pt x="0" y="13768705"/>
                    <a:pt x="0" y="13749910"/>
                  </a:cubicBezTo>
                  <a:lnTo>
                    <a:pt x="0" y="33909"/>
                  </a:lnTo>
                  <a:cubicBezTo>
                    <a:pt x="0" y="15113"/>
                    <a:pt x="15113" y="0"/>
                    <a:pt x="33909" y="0"/>
                  </a:cubicBezTo>
                  <a:moveTo>
                    <a:pt x="33909" y="67691"/>
                  </a:moveTo>
                  <a:lnTo>
                    <a:pt x="33909" y="33909"/>
                  </a:lnTo>
                  <a:lnTo>
                    <a:pt x="67691" y="33909"/>
                  </a:lnTo>
                  <a:lnTo>
                    <a:pt x="67691" y="13749910"/>
                  </a:lnTo>
                  <a:lnTo>
                    <a:pt x="33909" y="13749910"/>
                  </a:lnTo>
                  <a:lnTo>
                    <a:pt x="33909" y="13716000"/>
                  </a:lnTo>
                  <a:lnTo>
                    <a:pt x="24417910" y="13716000"/>
                  </a:lnTo>
                  <a:lnTo>
                    <a:pt x="24417910" y="13749910"/>
                  </a:lnTo>
                  <a:lnTo>
                    <a:pt x="24384000" y="13749910"/>
                  </a:lnTo>
                  <a:lnTo>
                    <a:pt x="24384000" y="33909"/>
                  </a:lnTo>
                  <a:lnTo>
                    <a:pt x="24417910" y="33909"/>
                  </a:lnTo>
                  <a:lnTo>
                    <a:pt x="24417910" y="67691"/>
                  </a:lnTo>
                  <a:lnTo>
                    <a:pt x="33909" y="67691"/>
                  </a:lnTo>
                  <a:close/>
                </a:path>
              </a:pathLst>
            </a:custGeom>
            <a:solidFill>
              <a:srgbClr val="0F24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 name="Google Shape;95;p13"/>
          <p:cNvSpPr/>
          <p:nvPr/>
        </p:nvSpPr>
        <p:spPr>
          <a:xfrm>
            <a:off x="15775388" y="330356"/>
            <a:ext cx="2238872" cy="461178"/>
          </a:xfrm>
          <a:custGeom>
            <a:rect b="b" l="l" r="r" t="t"/>
            <a:pathLst>
              <a:path extrusionOk="0" h="461178" w="2238872">
                <a:moveTo>
                  <a:pt x="0" y="0"/>
                </a:moveTo>
                <a:lnTo>
                  <a:pt x="2238872" y="0"/>
                </a:lnTo>
                <a:lnTo>
                  <a:pt x="2238872" y="461178"/>
                </a:lnTo>
                <a:lnTo>
                  <a:pt x="0" y="46117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3"/>
          <p:cNvSpPr txBox="1"/>
          <p:nvPr/>
        </p:nvSpPr>
        <p:spPr>
          <a:xfrm>
            <a:off x="9702583" y="9770575"/>
            <a:ext cx="8493992" cy="369332"/>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FFFFFF"/>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pic>
        <p:nvPicPr>
          <p:cNvPr id="97" name="Google Shape;97;p13"/>
          <p:cNvPicPr preferRelativeResize="0"/>
          <p:nvPr/>
        </p:nvPicPr>
        <p:blipFill rotWithShape="1">
          <a:blip r:embed="rId4">
            <a:alphaModFix/>
          </a:blip>
          <a:srcRect b="0" l="0" r="0" t="0"/>
          <a:stretch/>
        </p:blipFill>
        <p:spPr>
          <a:xfrm>
            <a:off x="-378375" y="-159450"/>
            <a:ext cx="9403400" cy="10605276"/>
          </a:xfrm>
          <a:prstGeom prst="rect">
            <a:avLst/>
          </a:prstGeom>
          <a:noFill/>
          <a:ln>
            <a:noFill/>
          </a:ln>
        </p:spPr>
      </p:pic>
      <p:sp>
        <p:nvSpPr>
          <p:cNvPr id="98" name="Google Shape;98;p13"/>
          <p:cNvSpPr/>
          <p:nvPr/>
        </p:nvSpPr>
        <p:spPr>
          <a:xfrm>
            <a:off x="0" y="-24737"/>
            <a:ext cx="18287515" cy="10337864"/>
          </a:xfrm>
          <a:custGeom>
            <a:rect b="b" l="l" r="r" t="t"/>
            <a:pathLst>
              <a:path extrusionOk="0" h="13783818" w="24451818">
                <a:moveTo>
                  <a:pt x="33909" y="0"/>
                </a:moveTo>
                <a:lnTo>
                  <a:pt x="24417910" y="0"/>
                </a:lnTo>
                <a:cubicBezTo>
                  <a:pt x="24436578" y="0"/>
                  <a:pt x="24451818" y="15113"/>
                  <a:pt x="24451818" y="33909"/>
                </a:cubicBezTo>
                <a:lnTo>
                  <a:pt x="24451818" y="13749910"/>
                </a:lnTo>
                <a:cubicBezTo>
                  <a:pt x="24451818" y="13768578"/>
                  <a:pt x="24436705" y="13783818"/>
                  <a:pt x="24417910" y="13783818"/>
                </a:cubicBezTo>
                <a:lnTo>
                  <a:pt x="33909" y="13783818"/>
                </a:lnTo>
                <a:cubicBezTo>
                  <a:pt x="15240" y="13783818"/>
                  <a:pt x="0" y="13768705"/>
                  <a:pt x="0" y="13749910"/>
                </a:cubicBezTo>
                <a:lnTo>
                  <a:pt x="0" y="33909"/>
                </a:lnTo>
                <a:cubicBezTo>
                  <a:pt x="0" y="15113"/>
                  <a:pt x="15113" y="0"/>
                  <a:pt x="33909" y="0"/>
                </a:cubicBezTo>
                <a:moveTo>
                  <a:pt x="33909" y="67691"/>
                </a:moveTo>
                <a:lnTo>
                  <a:pt x="33909" y="33909"/>
                </a:lnTo>
                <a:lnTo>
                  <a:pt x="67691" y="33909"/>
                </a:lnTo>
                <a:lnTo>
                  <a:pt x="67691" y="13749910"/>
                </a:lnTo>
                <a:lnTo>
                  <a:pt x="33909" y="13749910"/>
                </a:lnTo>
                <a:lnTo>
                  <a:pt x="33909" y="13716000"/>
                </a:lnTo>
                <a:lnTo>
                  <a:pt x="24417910" y="13716000"/>
                </a:lnTo>
                <a:lnTo>
                  <a:pt x="24417910" y="13749910"/>
                </a:lnTo>
                <a:lnTo>
                  <a:pt x="24384000" y="13749910"/>
                </a:lnTo>
                <a:lnTo>
                  <a:pt x="24384000" y="33909"/>
                </a:lnTo>
                <a:lnTo>
                  <a:pt x="24417910" y="33909"/>
                </a:lnTo>
                <a:lnTo>
                  <a:pt x="24417910" y="67691"/>
                </a:lnTo>
                <a:lnTo>
                  <a:pt x="33909" y="67691"/>
                </a:lnTo>
                <a:close/>
              </a:path>
            </a:pathLst>
          </a:custGeom>
          <a:solidFill>
            <a:srgbClr val="0F24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9" name="Google Shape;99;p13"/>
          <p:cNvGrpSpPr/>
          <p:nvPr/>
        </p:nvGrpSpPr>
        <p:grpSpPr>
          <a:xfrm>
            <a:off x="9702583" y="3893499"/>
            <a:ext cx="7863300" cy="1852941"/>
            <a:chOff x="10010320" y="3357276"/>
            <a:chExt cx="7863300" cy="1852941"/>
          </a:xfrm>
        </p:grpSpPr>
        <p:sp>
          <p:nvSpPr>
            <p:cNvPr id="100" name="Google Shape;100;p13"/>
            <p:cNvSpPr txBox="1"/>
            <p:nvPr/>
          </p:nvSpPr>
          <p:spPr>
            <a:xfrm>
              <a:off x="10010320" y="3357276"/>
              <a:ext cx="7863300" cy="954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200"/>
                <a:buFont typeface="Arial"/>
                <a:buNone/>
              </a:pPr>
              <a:r>
                <a:rPr b="1" i="0" lang="en-US" sz="6200" u="none" cap="none" strike="noStrike">
                  <a:solidFill>
                    <a:srgbClr val="FFC000"/>
                  </a:solidFill>
                  <a:latin typeface="Open Sans"/>
                  <a:ea typeface="Open Sans"/>
                  <a:cs typeface="Open Sans"/>
                  <a:sym typeface="Open Sans"/>
                </a:rPr>
                <a:t>SAP FI</a:t>
              </a:r>
              <a:endParaRPr b="1" i="0" sz="6200" u="none" cap="none" strike="noStrike">
                <a:solidFill>
                  <a:srgbClr val="FFFFFF"/>
                </a:solidFill>
                <a:latin typeface="Open Sans"/>
                <a:ea typeface="Open Sans"/>
                <a:cs typeface="Open Sans"/>
                <a:sym typeface="Open Sans"/>
              </a:endParaRPr>
            </a:p>
          </p:txBody>
        </p:sp>
        <p:grpSp>
          <p:nvGrpSpPr>
            <p:cNvPr id="101" name="Google Shape;101;p13"/>
            <p:cNvGrpSpPr/>
            <p:nvPr/>
          </p:nvGrpSpPr>
          <p:grpSpPr>
            <a:xfrm>
              <a:off x="10010320" y="4810259"/>
              <a:ext cx="3735772" cy="399958"/>
              <a:chOff x="9639835" y="5618104"/>
              <a:chExt cx="3735772" cy="399958"/>
            </a:xfrm>
          </p:grpSpPr>
          <p:sp>
            <p:nvSpPr>
              <p:cNvPr id="102" name="Google Shape;102;p13"/>
              <p:cNvSpPr txBox="1"/>
              <p:nvPr/>
            </p:nvSpPr>
            <p:spPr>
              <a:xfrm>
                <a:off x="10179407" y="5618104"/>
                <a:ext cx="3196200" cy="3693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2400" u="none" cap="none" strike="noStrike">
                    <a:solidFill>
                      <a:srgbClr val="FFFFFF"/>
                    </a:solidFill>
                    <a:latin typeface="Open Sans"/>
                    <a:ea typeface="Open Sans"/>
                    <a:cs typeface="Open Sans"/>
                    <a:sym typeface="Open Sans"/>
                  </a:rPr>
                  <a:t>www.zarantech.com</a:t>
                </a:r>
                <a:endParaRPr b="0" i="0" sz="1400" u="none" cap="none" strike="noStrike">
                  <a:solidFill>
                    <a:srgbClr val="000000"/>
                  </a:solidFill>
                  <a:latin typeface="Arial"/>
                  <a:ea typeface="Arial"/>
                  <a:cs typeface="Arial"/>
                  <a:sym typeface="Arial"/>
                </a:endParaRPr>
              </a:p>
            </p:txBody>
          </p:sp>
          <p:sp>
            <p:nvSpPr>
              <p:cNvPr id="103" name="Google Shape;103;p13"/>
              <p:cNvSpPr/>
              <p:nvPr/>
            </p:nvSpPr>
            <p:spPr>
              <a:xfrm>
                <a:off x="9639835" y="5618104"/>
                <a:ext cx="381880" cy="399958"/>
              </a:xfrm>
              <a:custGeom>
                <a:rect b="b" l="l" r="r" t="t"/>
                <a:pathLst>
                  <a:path extrusionOk="0" h="399958" w="381880">
                    <a:moveTo>
                      <a:pt x="0" y="0"/>
                    </a:moveTo>
                    <a:lnTo>
                      <a:pt x="381880" y="0"/>
                    </a:lnTo>
                    <a:lnTo>
                      <a:pt x="381880" y="399958"/>
                    </a:lnTo>
                    <a:lnTo>
                      <a:pt x="0" y="399958"/>
                    </a:lnTo>
                    <a:lnTo>
                      <a:pt x="0" y="0"/>
                    </a:lnTo>
                    <a:close/>
                  </a:path>
                </a:pathLst>
              </a:custGeom>
              <a:blipFill rotWithShape="1">
                <a:blip r:embed="rId5">
                  <a:alphaModFix/>
                </a:blip>
                <a:stretch>
                  <a:fillRect b="0" l="0" r="0" t="0"/>
                </a:stretch>
              </a:blipFill>
              <a:ln>
                <a:noFill/>
              </a:ln>
            </p:spPr>
          </p: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09" name="Google Shape;209;p2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22"/>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What is Client?</a:t>
            </a:r>
            <a:endParaRPr b="1" i="0" sz="4400" u="none" cap="none" strike="noStrike">
              <a:solidFill>
                <a:srgbClr val="10253F"/>
              </a:solidFill>
              <a:latin typeface="Open Sans"/>
              <a:ea typeface="Open Sans"/>
              <a:cs typeface="Open Sans"/>
              <a:sym typeface="Open Sans"/>
            </a:endParaRPr>
          </a:p>
        </p:txBody>
      </p:sp>
      <p:sp>
        <p:nvSpPr>
          <p:cNvPr id="211" name="Google Shape;211;p2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12" name="Google Shape;212;p22"/>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22"/>
          <p:cNvSpPr txBox="1"/>
          <p:nvPr/>
        </p:nvSpPr>
        <p:spPr>
          <a:xfrm>
            <a:off x="502391" y="1820900"/>
            <a:ext cx="16989196" cy="612725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If, any one enter User Name and Password of which some other is logged in SAP system will warn with a message of 3 options. Action will be depending on the option we select.</a:t>
            </a:r>
            <a:endParaRPr b="0" i="0" sz="1400" u="none" cap="none" strike="noStrike">
              <a:solidFill>
                <a:srgbClr val="000000"/>
              </a:solidFill>
              <a:latin typeface="Arial"/>
              <a:ea typeface="Arial"/>
              <a:cs typeface="Arial"/>
              <a:sym typeface="Arial"/>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If any user want to work on different screens at a single time, he can open upto a max of 6 windows or Sessions.</a:t>
            </a:r>
            <a:endParaRPr b="0" i="0" sz="1400" u="none" cap="none" strike="noStrike">
              <a:solidFill>
                <a:srgbClr val="000000"/>
              </a:solidFill>
              <a:latin typeface="Arial"/>
              <a:ea typeface="Arial"/>
              <a:cs typeface="Arial"/>
              <a:sym typeface="Arial"/>
            </a:endParaRPr>
          </a:p>
        </p:txBody>
      </p:sp>
      <p:pic>
        <p:nvPicPr>
          <p:cNvPr id="214" name="Google Shape;214;p22"/>
          <p:cNvPicPr preferRelativeResize="0"/>
          <p:nvPr/>
        </p:nvPicPr>
        <p:blipFill rotWithShape="1">
          <a:blip r:embed="rId5">
            <a:alphaModFix/>
          </a:blip>
          <a:srcRect b="0" l="0" r="0" t="0"/>
          <a:stretch/>
        </p:blipFill>
        <p:spPr>
          <a:xfrm>
            <a:off x="2814652" y="3538591"/>
            <a:ext cx="12382540" cy="3209818"/>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p11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264" name="Google Shape;1264;p11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112"/>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Posting of Transactions</a:t>
            </a:r>
            <a:endParaRPr b="1" i="0" sz="4400" u="none" cap="none" strike="noStrike">
              <a:solidFill>
                <a:srgbClr val="10253F"/>
              </a:solidFill>
              <a:latin typeface="Open Sans"/>
              <a:ea typeface="Open Sans"/>
              <a:cs typeface="Open Sans"/>
              <a:sym typeface="Open Sans"/>
            </a:endParaRPr>
          </a:p>
        </p:txBody>
      </p:sp>
      <p:sp>
        <p:nvSpPr>
          <p:cNvPr id="1266" name="Google Shape;1266;p11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267" name="Google Shape;1267;p112"/>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112"/>
          <p:cNvSpPr txBox="1"/>
          <p:nvPr/>
        </p:nvSpPr>
        <p:spPr>
          <a:xfrm>
            <a:off x="433656" y="1648340"/>
            <a:ext cx="16989196" cy="668125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From Menu----&gt;Document---&gt;Simulate (Shift+F9) to post the Document Debit amount will be posted without any Symbol</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Credit Amount will be posted with "- " Symbol</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Save or Ctrl+S. We will get a message "Document 1 was posted in Company Code PSL" Note: IN ONE DOCUMENT WE CAN POST 999 LINE ITEMS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How to View the Latest Posted Document: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Menu----&gt;Document----&gt;Display	&gt;Select Display Document Header(F5)</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How to Change the Document: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Accounting----&gt;Financial Accounting----&gt;GL Accounting----&gt;Document	&gt;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(TC=FB-02)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p11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275" name="Google Shape;1275;p11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113"/>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Posting of Transactions</a:t>
            </a:r>
            <a:endParaRPr b="1" i="0" sz="4400" u="none" cap="none" strike="noStrike">
              <a:solidFill>
                <a:srgbClr val="10253F"/>
              </a:solidFill>
              <a:latin typeface="Open Sans"/>
              <a:ea typeface="Open Sans"/>
              <a:cs typeface="Open Sans"/>
              <a:sym typeface="Open Sans"/>
            </a:endParaRPr>
          </a:p>
        </p:txBody>
      </p:sp>
      <p:sp>
        <p:nvSpPr>
          <p:cNvPr id="1277" name="Google Shape;1277;p11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278" name="Google Shape;1278;p113"/>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79" name="Google Shape;1279;p113"/>
          <p:cNvPicPr preferRelativeResize="0"/>
          <p:nvPr/>
        </p:nvPicPr>
        <p:blipFill rotWithShape="1">
          <a:blip r:embed="rId5">
            <a:alphaModFix/>
          </a:blip>
          <a:srcRect b="0" l="0" r="0" t="0"/>
          <a:stretch/>
        </p:blipFill>
        <p:spPr>
          <a:xfrm>
            <a:off x="2679130" y="2209987"/>
            <a:ext cx="12929740" cy="6397411"/>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sp>
        <p:nvSpPr>
          <p:cNvPr id="1285" name="Google Shape;1285;p11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286" name="Google Shape;1286;p11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114"/>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Posting of Transactions</a:t>
            </a:r>
            <a:endParaRPr b="1" i="0" sz="4400" u="none" cap="none" strike="noStrike">
              <a:solidFill>
                <a:srgbClr val="10253F"/>
              </a:solidFill>
              <a:latin typeface="Open Sans"/>
              <a:ea typeface="Open Sans"/>
              <a:cs typeface="Open Sans"/>
              <a:sym typeface="Open Sans"/>
            </a:endParaRPr>
          </a:p>
        </p:txBody>
      </p:sp>
      <p:sp>
        <p:nvSpPr>
          <p:cNvPr id="1288" name="Google Shape;1288;p11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289" name="Google Shape;1289;p114"/>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114"/>
          <p:cNvSpPr txBox="1"/>
          <p:nvPr/>
        </p:nvSpPr>
        <p:spPr>
          <a:xfrm>
            <a:off x="433656" y="1648340"/>
            <a:ext cx="16989196" cy="668125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View Documents Posted by a Specific User:</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Menu----&gt;Edit &gt;Dynamic Selection (Shift+F4)</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User Name	SAPUSER	Select Execute Button or F8 Display Document #1.</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Display Account Balance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Accounting----&gt; Financial Accounting----&gt; GL A/C	&gt; Display Balance (TC=FS10N)</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View Number of Accounts at a time:</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Right Arrow ( Multiple Selection) Button beside GL Account.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View Random A/c Transactions: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Under Single Value give account Numbers 100100, 200100 and select copy as (F8)</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11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297" name="Google Shape;1297;p11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115"/>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Posting of Transactions</a:t>
            </a:r>
            <a:endParaRPr b="1" i="0" sz="4400" u="none" cap="none" strike="noStrike">
              <a:solidFill>
                <a:srgbClr val="10253F"/>
              </a:solidFill>
              <a:latin typeface="Open Sans"/>
              <a:ea typeface="Open Sans"/>
              <a:cs typeface="Open Sans"/>
              <a:sym typeface="Open Sans"/>
            </a:endParaRPr>
          </a:p>
        </p:txBody>
      </p:sp>
      <p:sp>
        <p:nvSpPr>
          <p:cNvPr id="1299" name="Google Shape;1299;p11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300" name="Google Shape;1300;p115"/>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01" name="Google Shape;1301;p115"/>
          <p:cNvPicPr preferRelativeResize="0"/>
          <p:nvPr/>
        </p:nvPicPr>
        <p:blipFill rotWithShape="1">
          <a:blip r:embed="rId5">
            <a:alphaModFix/>
          </a:blip>
          <a:srcRect b="0" l="0" r="0" t="0"/>
          <a:stretch/>
        </p:blipFill>
        <p:spPr>
          <a:xfrm>
            <a:off x="3217922" y="2385110"/>
            <a:ext cx="12076156" cy="5844592"/>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p11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308" name="Google Shape;1308;p11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116"/>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Posting of Transactions</a:t>
            </a:r>
            <a:endParaRPr b="1" i="0" sz="4400" u="none" cap="none" strike="noStrike">
              <a:solidFill>
                <a:srgbClr val="10253F"/>
              </a:solidFill>
              <a:latin typeface="Open Sans"/>
              <a:ea typeface="Open Sans"/>
              <a:cs typeface="Open Sans"/>
              <a:sym typeface="Open Sans"/>
            </a:endParaRPr>
          </a:p>
        </p:txBody>
      </p:sp>
      <p:sp>
        <p:nvSpPr>
          <p:cNvPr id="1310" name="Google Shape;1310;p11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311" name="Google Shape;1311;p116"/>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12" name="Google Shape;1312;p116"/>
          <p:cNvPicPr preferRelativeResize="0"/>
          <p:nvPr/>
        </p:nvPicPr>
        <p:blipFill rotWithShape="1">
          <a:blip r:embed="rId5">
            <a:alphaModFix/>
          </a:blip>
          <a:srcRect b="0" l="0" r="0" t="0"/>
          <a:stretch/>
        </p:blipFill>
        <p:spPr>
          <a:xfrm>
            <a:off x="3129722" y="2422945"/>
            <a:ext cx="11843538" cy="6431668"/>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7" name="Shape 1317"/>
        <p:cNvGrpSpPr/>
        <p:nvPr/>
      </p:nvGrpSpPr>
      <p:grpSpPr>
        <a:xfrm>
          <a:off x="0" y="0"/>
          <a:ext cx="0" cy="0"/>
          <a:chOff x="0" y="0"/>
          <a:chExt cx="0" cy="0"/>
        </a:xfrm>
      </p:grpSpPr>
      <p:sp>
        <p:nvSpPr>
          <p:cNvPr id="1318" name="Google Shape;1318;p11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319" name="Google Shape;1319;p11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117"/>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Posting of Transactions</a:t>
            </a:r>
            <a:endParaRPr b="1" i="0" sz="4400" u="none" cap="none" strike="noStrike">
              <a:solidFill>
                <a:srgbClr val="10253F"/>
              </a:solidFill>
              <a:latin typeface="Open Sans"/>
              <a:ea typeface="Open Sans"/>
              <a:cs typeface="Open Sans"/>
              <a:sym typeface="Open Sans"/>
            </a:endParaRPr>
          </a:p>
        </p:txBody>
      </p:sp>
      <p:sp>
        <p:nvSpPr>
          <p:cNvPr id="1321" name="Google Shape;1321;p11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322" name="Google Shape;1322;p117"/>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23" name="Google Shape;1323;p117"/>
          <p:cNvPicPr preferRelativeResize="0"/>
          <p:nvPr/>
        </p:nvPicPr>
        <p:blipFill rotWithShape="1">
          <a:blip r:embed="rId5">
            <a:alphaModFix/>
          </a:blip>
          <a:srcRect b="0" l="0" r="0" t="0"/>
          <a:stretch/>
        </p:blipFill>
        <p:spPr>
          <a:xfrm>
            <a:off x="2466024" y="2159391"/>
            <a:ext cx="13170933" cy="6873798"/>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8" name="Shape 1328"/>
        <p:cNvGrpSpPr/>
        <p:nvPr/>
      </p:nvGrpSpPr>
      <p:grpSpPr>
        <a:xfrm>
          <a:off x="0" y="0"/>
          <a:ext cx="0" cy="0"/>
          <a:chOff x="0" y="0"/>
          <a:chExt cx="0" cy="0"/>
        </a:xfrm>
      </p:grpSpPr>
      <p:sp>
        <p:nvSpPr>
          <p:cNvPr id="1329" name="Google Shape;1329;p11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330" name="Google Shape;1330;p11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118"/>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Posting of Transactions</a:t>
            </a:r>
            <a:endParaRPr b="1" i="0" sz="4400" u="none" cap="none" strike="noStrike">
              <a:solidFill>
                <a:srgbClr val="10253F"/>
              </a:solidFill>
              <a:latin typeface="Open Sans"/>
              <a:ea typeface="Open Sans"/>
              <a:cs typeface="Open Sans"/>
              <a:sym typeface="Open Sans"/>
            </a:endParaRPr>
          </a:p>
        </p:txBody>
      </p:sp>
      <p:sp>
        <p:nvSpPr>
          <p:cNvPr id="1332" name="Google Shape;1332;p11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333" name="Google Shape;1333;p118"/>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34" name="Google Shape;1334;p118"/>
          <p:cNvPicPr preferRelativeResize="0"/>
          <p:nvPr/>
        </p:nvPicPr>
        <p:blipFill rotWithShape="1">
          <a:blip r:embed="rId5">
            <a:alphaModFix/>
          </a:blip>
          <a:srcRect b="0" l="0" r="0" t="0"/>
          <a:stretch/>
        </p:blipFill>
        <p:spPr>
          <a:xfrm>
            <a:off x="3603110" y="2101220"/>
            <a:ext cx="11081779" cy="7075119"/>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sp>
        <p:nvSpPr>
          <p:cNvPr id="1340" name="Google Shape;1340;p11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341" name="Google Shape;1341;p11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119"/>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Sample Document</a:t>
            </a:r>
            <a:endParaRPr b="1" i="0" sz="4400" u="none" cap="none" strike="noStrike">
              <a:solidFill>
                <a:srgbClr val="10253F"/>
              </a:solidFill>
              <a:latin typeface="Open Sans"/>
              <a:ea typeface="Open Sans"/>
              <a:cs typeface="Open Sans"/>
              <a:sym typeface="Open Sans"/>
            </a:endParaRPr>
          </a:p>
        </p:txBody>
      </p:sp>
      <p:sp>
        <p:nvSpPr>
          <p:cNvPr id="1343" name="Google Shape;1343;p11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344" name="Google Shape;1344;p119"/>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119"/>
          <p:cNvSpPr txBox="1"/>
          <p:nvPr/>
        </p:nvSpPr>
        <p:spPr>
          <a:xfrm>
            <a:off x="433656" y="1648340"/>
            <a:ext cx="16989196" cy="723525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This is used for Month End Provisions. For this purpose, we create Sample Doc.</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Sample Document template will not update the ledger. Every month end we copy the template and change the amount and post the Document.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Advantages of Sample Document:</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Sample Document Saves times</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When we create Sample Document Template , we will not Forget any provisions</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Any Provision in the Template is paid in the same month . No provision is required for that account. So When we copy the template for the month, for that account Enter Amount " ZERO"</a:t>
            </a:r>
            <a:endParaRPr b="0" i="0" sz="1400" u="none" cap="none" strike="noStrike">
              <a:solidFill>
                <a:srgbClr val="000000"/>
              </a:solidFill>
              <a:latin typeface="Arial"/>
              <a:ea typeface="Arial"/>
              <a:cs typeface="Arial"/>
              <a:sym typeface="Arial"/>
            </a:endParaRPr>
          </a:p>
        </p:txBody>
      </p:sp>
      <p:pic>
        <p:nvPicPr>
          <p:cNvPr id="1346" name="Google Shape;1346;p119"/>
          <p:cNvPicPr preferRelativeResize="0"/>
          <p:nvPr/>
        </p:nvPicPr>
        <p:blipFill rotWithShape="1">
          <a:blip r:embed="rId5">
            <a:alphaModFix/>
          </a:blip>
          <a:srcRect b="0" l="0" r="0" t="0"/>
          <a:stretch/>
        </p:blipFill>
        <p:spPr>
          <a:xfrm>
            <a:off x="5098111" y="2458922"/>
            <a:ext cx="7439277" cy="1883362"/>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1" name="Shape 1351"/>
        <p:cNvGrpSpPr/>
        <p:nvPr/>
      </p:nvGrpSpPr>
      <p:grpSpPr>
        <a:xfrm>
          <a:off x="0" y="0"/>
          <a:ext cx="0" cy="0"/>
          <a:chOff x="0" y="0"/>
          <a:chExt cx="0" cy="0"/>
        </a:xfrm>
      </p:grpSpPr>
      <p:sp>
        <p:nvSpPr>
          <p:cNvPr id="1352" name="Google Shape;1352;p12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353" name="Google Shape;1353;p12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120"/>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Sample Document</a:t>
            </a:r>
            <a:endParaRPr b="1" i="0" sz="4400" u="none" cap="none" strike="noStrike">
              <a:solidFill>
                <a:srgbClr val="10253F"/>
              </a:solidFill>
              <a:latin typeface="Open Sans"/>
              <a:ea typeface="Open Sans"/>
              <a:cs typeface="Open Sans"/>
              <a:sym typeface="Open Sans"/>
            </a:endParaRPr>
          </a:p>
        </p:txBody>
      </p:sp>
      <p:sp>
        <p:nvSpPr>
          <p:cNvPr id="1355" name="Google Shape;1355;p12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356" name="Google Shape;1356;p120"/>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120"/>
          <p:cNvSpPr txBox="1"/>
          <p:nvPr/>
        </p:nvSpPr>
        <p:spPr>
          <a:xfrm>
            <a:off x="433656" y="1648340"/>
            <a:ext cx="16989196" cy="335726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Steps to Create Sample Document Template:</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Define Number Range Interval for Number Range X2</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Creation of Masters.</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Creation of Sample Document Template</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Display  Sample Document Posted</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Posting of Transactions by using Sample Document Template (F-02)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2" name="Shape 1362"/>
        <p:cNvGrpSpPr/>
        <p:nvPr/>
      </p:nvGrpSpPr>
      <p:grpSpPr>
        <a:xfrm>
          <a:off x="0" y="0"/>
          <a:ext cx="0" cy="0"/>
          <a:chOff x="0" y="0"/>
          <a:chExt cx="0" cy="0"/>
        </a:xfrm>
      </p:grpSpPr>
      <p:sp>
        <p:nvSpPr>
          <p:cNvPr id="1363" name="Google Shape;1363;p12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364" name="Google Shape;1364;p12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121"/>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Parking of Documents </a:t>
            </a:r>
            <a:endParaRPr b="1" i="0" sz="4400" u="none" cap="none" strike="noStrike">
              <a:solidFill>
                <a:srgbClr val="10253F"/>
              </a:solidFill>
              <a:latin typeface="Open Sans"/>
              <a:ea typeface="Open Sans"/>
              <a:cs typeface="Open Sans"/>
              <a:sym typeface="Open Sans"/>
            </a:endParaRPr>
          </a:p>
        </p:txBody>
      </p:sp>
      <p:sp>
        <p:nvSpPr>
          <p:cNvPr id="1366" name="Google Shape;1366;p12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367" name="Google Shape;1367;p121"/>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121"/>
          <p:cNvSpPr txBox="1"/>
          <p:nvPr/>
        </p:nvSpPr>
        <p:spPr>
          <a:xfrm>
            <a:off x="433656" y="1648340"/>
            <a:ext cx="16989196" cy="114127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Parking of Documents are used where approval by Sr. Person is required for the Posted Documents. For Example, if in any company Cashier or Accountant and Accounts Manager/ Sr. Person are there .</a:t>
            </a:r>
            <a:endParaRPr b="0" i="0" sz="1400" u="none" cap="none" strike="noStrike">
              <a:solidFill>
                <a:srgbClr val="000000"/>
              </a:solidFill>
              <a:latin typeface="Arial"/>
              <a:ea typeface="Arial"/>
              <a:cs typeface="Arial"/>
              <a:sym typeface="Arial"/>
            </a:endParaRPr>
          </a:p>
        </p:txBody>
      </p:sp>
      <p:pic>
        <p:nvPicPr>
          <p:cNvPr id="1369" name="Google Shape;1369;p121"/>
          <p:cNvPicPr preferRelativeResize="0"/>
          <p:nvPr/>
        </p:nvPicPr>
        <p:blipFill rotWithShape="1">
          <a:blip r:embed="rId5">
            <a:alphaModFix/>
          </a:blip>
          <a:srcRect b="0" l="0" r="0" t="0"/>
          <a:stretch/>
        </p:blipFill>
        <p:spPr>
          <a:xfrm>
            <a:off x="1803945" y="3474249"/>
            <a:ext cx="14680109" cy="37153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21" name="Google Shape;221;p2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23"/>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What is Session?</a:t>
            </a:r>
            <a:endParaRPr b="1" i="0" sz="4400" u="none" cap="none" strike="noStrike">
              <a:solidFill>
                <a:srgbClr val="10253F"/>
              </a:solidFill>
              <a:latin typeface="Open Sans"/>
              <a:ea typeface="Open Sans"/>
              <a:cs typeface="Open Sans"/>
              <a:sym typeface="Open Sans"/>
            </a:endParaRPr>
          </a:p>
        </p:txBody>
      </p:sp>
      <p:sp>
        <p:nvSpPr>
          <p:cNvPr id="223" name="Google Shape;223;p2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24" name="Google Shape;224;p23"/>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3"/>
          <p:cNvSpPr txBox="1"/>
          <p:nvPr/>
        </p:nvSpPr>
        <p:spPr>
          <a:xfrm>
            <a:off x="502391" y="1820900"/>
            <a:ext cx="16989196" cy="501925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 session is a window or screen where SAP user will do day to day activities. One user can open 6 Sessions at a time.</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How to Create New Session:</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To create new session path is Menu Bar----&gt;System &gt;Create Session</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How to Move From One Session to Another:</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Press Alt+Tab to move from One session to another session easily</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How to Close Session:</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To close one session path is Menu Bar----&gt;System &gt;End Session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4" name="Shape 1374"/>
        <p:cNvGrpSpPr/>
        <p:nvPr/>
      </p:nvGrpSpPr>
      <p:grpSpPr>
        <a:xfrm>
          <a:off x="0" y="0"/>
          <a:ext cx="0" cy="0"/>
          <a:chOff x="0" y="0"/>
          <a:chExt cx="0" cy="0"/>
        </a:xfrm>
      </p:grpSpPr>
      <p:sp>
        <p:nvSpPr>
          <p:cNvPr id="1375" name="Google Shape;1375;p12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376" name="Google Shape;1376;p12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122"/>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Parking of Documents </a:t>
            </a:r>
            <a:endParaRPr b="1" i="0" sz="4400" u="none" cap="none" strike="noStrike">
              <a:solidFill>
                <a:srgbClr val="10253F"/>
              </a:solidFill>
              <a:latin typeface="Open Sans"/>
              <a:ea typeface="Open Sans"/>
              <a:cs typeface="Open Sans"/>
              <a:sym typeface="Open Sans"/>
            </a:endParaRPr>
          </a:p>
        </p:txBody>
      </p:sp>
      <p:sp>
        <p:nvSpPr>
          <p:cNvPr id="1378" name="Google Shape;1378;p12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379" name="Google Shape;1379;p122"/>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122"/>
          <p:cNvSpPr txBox="1"/>
          <p:nvPr/>
        </p:nvSpPr>
        <p:spPr>
          <a:xfrm>
            <a:off x="433656" y="1648340"/>
            <a:ext cx="16989196" cy="55732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Parking will not Update the Ledger After Releasing Sr. will send reply to Cashier ← Releasing will be updated the Ledger</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Steps to Cover this Topic :</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Entering Document and Parking by Cashier/Accountant</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Display G L A/c to check whether Ledgers updated or Not.</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Sending Message to Senior for Releasing Parked Document</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Display Parked Documents, Make Corrections in Amount, Head of Account, Date and Releasing by Sr. Person</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Display G L A/c to check whether Ledgers updated or Not.</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Sending Message to Cashier regarding the Releasing of Document by Sr. Person</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Display changes made by Senior Person in Parked Document for Cashier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5" name="Shape 1385"/>
        <p:cNvGrpSpPr/>
        <p:nvPr/>
      </p:nvGrpSpPr>
      <p:grpSpPr>
        <a:xfrm>
          <a:off x="0" y="0"/>
          <a:ext cx="0" cy="0"/>
          <a:chOff x="0" y="0"/>
          <a:chExt cx="0" cy="0"/>
        </a:xfrm>
      </p:grpSpPr>
      <p:sp>
        <p:nvSpPr>
          <p:cNvPr id="1386" name="Google Shape;1386;p12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387" name="Google Shape;1387;p12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123"/>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Hold Documents</a:t>
            </a:r>
            <a:endParaRPr b="1" i="0" sz="4400" u="none" cap="none" strike="noStrike">
              <a:solidFill>
                <a:srgbClr val="10253F"/>
              </a:solidFill>
              <a:latin typeface="Open Sans"/>
              <a:ea typeface="Open Sans"/>
              <a:cs typeface="Open Sans"/>
              <a:sym typeface="Open Sans"/>
            </a:endParaRPr>
          </a:p>
        </p:txBody>
      </p:sp>
      <p:sp>
        <p:nvSpPr>
          <p:cNvPr id="1389" name="Google Shape;1389;p12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390" name="Google Shape;1390;p123"/>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123"/>
          <p:cNvSpPr txBox="1"/>
          <p:nvPr/>
        </p:nvSpPr>
        <p:spPr>
          <a:xfrm>
            <a:off x="433656" y="1648340"/>
            <a:ext cx="16989196" cy="3357266"/>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This is used for the purpose of Adjustment Entries. Hold Documents are for Debit and Credit or only Credit also. When we hold the document, it will ask for a Temporary Document Number which can be anything.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We have the option to delete the hold document also. Hold document will not update the ledger until it is posted as normal Document.</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If we made Hold document for Cash Account, then Physical Cash Balance will be SAP Balance + Hold Documents amount.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6" name="Shape 1396"/>
        <p:cNvGrpSpPr/>
        <p:nvPr/>
      </p:nvGrpSpPr>
      <p:grpSpPr>
        <a:xfrm>
          <a:off x="0" y="0"/>
          <a:ext cx="0" cy="0"/>
          <a:chOff x="0" y="0"/>
          <a:chExt cx="0" cy="0"/>
        </a:xfrm>
      </p:grpSpPr>
      <p:sp>
        <p:nvSpPr>
          <p:cNvPr id="1397" name="Google Shape;1397;p12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398" name="Google Shape;1398;p12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124"/>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Hold Documents</a:t>
            </a:r>
            <a:endParaRPr b="1" i="0" sz="4400" u="none" cap="none" strike="noStrike">
              <a:solidFill>
                <a:srgbClr val="10253F"/>
              </a:solidFill>
              <a:latin typeface="Open Sans"/>
              <a:ea typeface="Open Sans"/>
              <a:cs typeface="Open Sans"/>
              <a:sym typeface="Open Sans"/>
            </a:endParaRPr>
          </a:p>
        </p:txBody>
      </p:sp>
      <p:sp>
        <p:nvSpPr>
          <p:cNvPr id="1400" name="Google Shape;1400;p12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401" name="Google Shape;1401;p124"/>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124"/>
          <p:cNvSpPr txBox="1"/>
          <p:nvPr/>
        </p:nvSpPr>
        <p:spPr>
          <a:xfrm>
            <a:off x="433656" y="1648340"/>
            <a:ext cx="16989196" cy="335726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Steps for Hold Documents</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Run Program "RFTMPBLU" for conversion of Hold Documents.</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Creation of Hold Document</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(A)	One document with Debit and Credit Entries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(B)	One document with Credit entry only</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startAt="3"/>
            </a:pPr>
            <a:r>
              <a:rPr b="0" i="0" lang="en-US" sz="2400" u="none" cap="none" strike="noStrike">
                <a:solidFill>
                  <a:srgbClr val="000000"/>
                </a:solidFill>
                <a:latin typeface="Open Sans"/>
                <a:ea typeface="Open Sans"/>
                <a:cs typeface="Open Sans"/>
                <a:sym typeface="Open Sans"/>
              </a:rPr>
              <a:t>Display Hold Documents, Delet document ( A) in Point 2, and Complete 2 (B)</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7" name="Shape 1407"/>
        <p:cNvGrpSpPr/>
        <p:nvPr/>
      </p:nvGrpSpPr>
      <p:grpSpPr>
        <a:xfrm>
          <a:off x="0" y="0"/>
          <a:ext cx="0" cy="0"/>
          <a:chOff x="0" y="0"/>
          <a:chExt cx="0" cy="0"/>
        </a:xfrm>
      </p:grpSpPr>
      <p:sp>
        <p:nvSpPr>
          <p:cNvPr id="1408" name="Google Shape;1408;p12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409" name="Google Shape;1409;p12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125"/>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Recurring Documents</a:t>
            </a:r>
            <a:endParaRPr b="1" i="0" sz="4400" u="none" cap="none" strike="noStrike">
              <a:solidFill>
                <a:srgbClr val="10253F"/>
              </a:solidFill>
              <a:latin typeface="Open Sans"/>
              <a:ea typeface="Open Sans"/>
              <a:cs typeface="Open Sans"/>
              <a:sym typeface="Open Sans"/>
            </a:endParaRPr>
          </a:p>
        </p:txBody>
      </p:sp>
      <p:sp>
        <p:nvSpPr>
          <p:cNvPr id="1411" name="Google Shape;1411;p12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412" name="Google Shape;1412;p125"/>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125"/>
          <p:cNvSpPr txBox="1"/>
          <p:nvPr/>
        </p:nvSpPr>
        <p:spPr>
          <a:xfrm>
            <a:off x="433656" y="1648340"/>
            <a:ext cx="16989196" cy="280326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Recurring Documents are used when date and amount are fixed. Ex: Prepaid Expenses / Hire Purchase Installments.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Steps for Recurring Documents:</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Define Number Range Interval for Number Range X1 ( For Recurring Document Template)</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Creation of Recurring Document</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Posting of Transactions by using Recurring Document Templates by the way of Batch input Session.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8" name="Shape 1418"/>
        <p:cNvGrpSpPr/>
        <p:nvPr/>
      </p:nvGrpSpPr>
      <p:grpSpPr>
        <a:xfrm>
          <a:off x="0" y="0"/>
          <a:ext cx="0" cy="0"/>
          <a:chOff x="0" y="0"/>
          <a:chExt cx="0" cy="0"/>
        </a:xfrm>
      </p:grpSpPr>
      <p:sp>
        <p:nvSpPr>
          <p:cNvPr id="1419" name="Google Shape;1419;p12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420" name="Google Shape;1420;p12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126"/>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Foreign Currency Transactions</a:t>
            </a:r>
            <a:endParaRPr b="1" i="0" sz="4400" u="none" cap="none" strike="noStrike">
              <a:solidFill>
                <a:srgbClr val="10253F"/>
              </a:solidFill>
              <a:latin typeface="Open Sans"/>
              <a:ea typeface="Open Sans"/>
              <a:cs typeface="Open Sans"/>
              <a:sym typeface="Open Sans"/>
            </a:endParaRPr>
          </a:p>
        </p:txBody>
      </p:sp>
      <p:sp>
        <p:nvSpPr>
          <p:cNvPr id="1422" name="Google Shape;1422;p12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423" name="Google Shape;1423;p126"/>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126"/>
          <p:cNvSpPr txBox="1"/>
          <p:nvPr/>
        </p:nvSpPr>
        <p:spPr>
          <a:xfrm>
            <a:off x="433656" y="1648340"/>
            <a:ext cx="16989196" cy="58727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There are 3 types of Exchange Rates defined by SAP</a:t>
            </a:r>
            <a:endParaRPr b="0" i="0" sz="1400" u="none" cap="none" strike="noStrike">
              <a:solidFill>
                <a:srgbClr val="000000"/>
              </a:solidFill>
              <a:latin typeface="Arial"/>
              <a:ea typeface="Arial"/>
              <a:cs typeface="Arial"/>
              <a:sym typeface="Arial"/>
            </a:endParaRPr>
          </a:p>
        </p:txBody>
      </p:sp>
      <p:pic>
        <p:nvPicPr>
          <p:cNvPr id="1425" name="Google Shape;1425;p126"/>
          <p:cNvPicPr preferRelativeResize="0"/>
          <p:nvPr/>
        </p:nvPicPr>
        <p:blipFill rotWithShape="1">
          <a:blip r:embed="rId5">
            <a:alphaModFix/>
          </a:blip>
          <a:srcRect b="0" l="0" r="0" t="0"/>
          <a:stretch/>
        </p:blipFill>
        <p:spPr>
          <a:xfrm>
            <a:off x="2537496" y="2464773"/>
            <a:ext cx="12560508" cy="1846369"/>
          </a:xfrm>
          <a:prstGeom prst="rect">
            <a:avLst/>
          </a:prstGeom>
          <a:noFill/>
          <a:ln>
            <a:noFill/>
          </a:ln>
        </p:spPr>
      </p:pic>
      <p:pic>
        <p:nvPicPr>
          <p:cNvPr id="1426" name="Google Shape;1426;p126"/>
          <p:cNvPicPr preferRelativeResize="0"/>
          <p:nvPr/>
        </p:nvPicPr>
        <p:blipFill rotWithShape="1">
          <a:blip r:embed="rId6">
            <a:alphaModFix/>
          </a:blip>
          <a:srcRect b="0" l="0" r="0" t="0"/>
          <a:stretch/>
        </p:blipFill>
        <p:spPr>
          <a:xfrm>
            <a:off x="1371908" y="5143500"/>
            <a:ext cx="14891684" cy="2294489"/>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1" name="Shape 1431"/>
        <p:cNvGrpSpPr/>
        <p:nvPr/>
      </p:nvGrpSpPr>
      <p:grpSpPr>
        <a:xfrm>
          <a:off x="0" y="0"/>
          <a:ext cx="0" cy="0"/>
          <a:chOff x="0" y="0"/>
          <a:chExt cx="0" cy="0"/>
        </a:xfrm>
      </p:grpSpPr>
      <p:sp>
        <p:nvSpPr>
          <p:cNvPr id="1432" name="Google Shape;1432;p12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433" name="Google Shape;1433;p12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127"/>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Foreign Currency Transactions</a:t>
            </a:r>
            <a:endParaRPr b="1" i="0" sz="4400" u="none" cap="none" strike="noStrike">
              <a:solidFill>
                <a:srgbClr val="10253F"/>
              </a:solidFill>
              <a:latin typeface="Open Sans"/>
              <a:ea typeface="Open Sans"/>
              <a:cs typeface="Open Sans"/>
              <a:sym typeface="Open Sans"/>
            </a:endParaRPr>
          </a:p>
        </p:txBody>
      </p:sp>
      <p:sp>
        <p:nvSpPr>
          <p:cNvPr id="1435" name="Google Shape;1435;p12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436" name="Google Shape;1436;p127"/>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127"/>
          <p:cNvSpPr txBox="1"/>
          <p:nvPr/>
        </p:nvSpPr>
        <p:spPr>
          <a:xfrm>
            <a:off x="433656" y="1648340"/>
            <a:ext cx="16989196" cy="58727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Define Translation Ratios for Currency Translation:</a:t>
            </a:r>
            <a:endParaRPr b="0" i="0" sz="1400" u="none" cap="none" strike="noStrike">
              <a:solidFill>
                <a:srgbClr val="000000"/>
              </a:solidFill>
              <a:latin typeface="Arial"/>
              <a:ea typeface="Arial"/>
              <a:cs typeface="Arial"/>
              <a:sym typeface="Arial"/>
            </a:endParaRPr>
          </a:p>
        </p:txBody>
      </p:sp>
      <p:pic>
        <p:nvPicPr>
          <p:cNvPr id="1438" name="Google Shape;1438;p127"/>
          <p:cNvPicPr preferRelativeResize="0"/>
          <p:nvPr/>
        </p:nvPicPr>
        <p:blipFill rotWithShape="1">
          <a:blip r:embed="rId5">
            <a:alphaModFix/>
          </a:blip>
          <a:srcRect b="0" l="0" r="0" t="0"/>
          <a:stretch/>
        </p:blipFill>
        <p:spPr>
          <a:xfrm>
            <a:off x="1398883" y="2890979"/>
            <a:ext cx="15058742" cy="4139495"/>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3" name="Shape 1443"/>
        <p:cNvGrpSpPr/>
        <p:nvPr/>
      </p:nvGrpSpPr>
      <p:grpSpPr>
        <a:xfrm>
          <a:off x="0" y="0"/>
          <a:ext cx="0" cy="0"/>
          <a:chOff x="0" y="0"/>
          <a:chExt cx="0" cy="0"/>
        </a:xfrm>
      </p:grpSpPr>
      <p:sp>
        <p:nvSpPr>
          <p:cNvPr id="1444" name="Google Shape;1444;p12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445" name="Google Shape;1445;p12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128"/>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Foreign Currency Transactions</a:t>
            </a:r>
            <a:endParaRPr b="1" i="0" sz="4400" u="none" cap="none" strike="noStrike">
              <a:solidFill>
                <a:srgbClr val="10253F"/>
              </a:solidFill>
              <a:latin typeface="Open Sans"/>
              <a:ea typeface="Open Sans"/>
              <a:cs typeface="Open Sans"/>
              <a:sym typeface="Open Sans"/>
            </a:endParaRPr>
          </a:p>
        </p:txBody>
      </p:sp>
      <p:sp>
        <p:nvSpPr>
          <p:cNvPr id="1447" name="Google Shape;1447;p12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448" name="Google Shape;1448;p128"/>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128"/>
          <p:cNvSpPr txBox="1"/>
          <p:nvPr/>
        </p:nvSpPr>
        <p:spPr>
          <a:xfrm>
            <a:off x="433656" y="1648340"/>
            <a:ext cx="16989196" cy="224927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Once we follow one Conversion Factor, follow continuously for all the years. Don’t Change in between. If we change in between, it gives wrong Results.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Conversion Factors are given at Client Level but not at Company Code Level.</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Same as above ignore the warning message and press Yes. Select New Entries Button</a:t>
            </a:r>
            <a:endParaRPr b="0" i="0" sz="1400" u="none" cap="none" strike="noStrike">
              <a:solidFill>
                <a:srgbClr val="000000"/>
              </a:solidFill>
              <a:latin typeface="Arial"/>
              <a:ea typeface="Arial"/>
              <a:cs typeface="Arial"/>
              <a:sym typeface="Arial"/>
            </a:endParaRPr>
          </a:p>
        </p:txBody>
      </p:sp>
      <p:pic>
        <p:nvPicPr>
          <p:cNvPr id="1450" name="Google Shape;1450;p128"/>
          <p:cNvPicPr preferRelativeResize="0"/>
          <p:nvPr/>
        </p:nvPicPr>
        <p:blipFill rotWithShape="1">
          <a:blip r:embed="rId5">
            <a:alphaModFix/>
          </a:blip>
          <a:srcRect b="0" l="0" r="0" t="0"/>
          <a:stretch/>
        </p:blipFill>
        <p:spPr>
          <a:xfrm>
            <a:off x="3275149" y="4791268"/>
            <a:ext cx="11737702" cy="2405563"/>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12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457" name="Google Shape;1457;p12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129"/>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Create Request Button</a:t>
            </a:r>
            <a:endParaRPr b="1" i="0" sz="4400" u="none" cap="none" strike="noStrike">
              <a:solidFill>
                <a:srgbClr val="10253F"/>
              </a:solidFill>
              <a:latin typeface="Open Sans"/>
              <a:ea typeface="Open Sans"/>
              <a:cs typeface="Open Sans"/>
              <a:sym typeface="Open Sans"/>
            </a:endParaRPr>
          </a:p>
        </p:txBody>
      </p:sp>
      <p:sp>
        <p:nvSpPr>
          <p:cNvPr id="1459" name="Google Shape;1459;p12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460" name="Google Shape;1460;p129"/>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129"/>
          <p:cNvSpPr txBox="1"/>
          <p:nvPr/>
        </p:nvSpPr>
        <p:spPr>
          <a:xfrm>
            <a:off x="433656" y="1648340"/>
            <a:ext cx="16989196" cy="224927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Short Description:	Foreign Exchange Customization for PSL ENTER 2 times to save in your request.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Enter Exchange Rates: This is called Forex Table. We can enter Foreign Exchange Rates Daily, Weekly, Monthly. For Each Type we can enter only one rate in a day.</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Same Path as above ( Next Step to last Path)</a:t>
            </a:r>
            <a:endParaRPr b="0" i="0" sz="1400" u="none" cap="none" strike="noStrike">
              <a:solidFill>
                <a:srgbClr val="000000"/>
              </a:solidFill>
              <a:latin typeface="Arial"/>
              <a:ea typeface="Arial"/>
              <a:cs typeface="Arial"/>
              <a:sym typeface="Arial"/>
            </a:endParaRPr>
          </a:p>
        </p:txBody>
      </p:sp>
      <p:pic>
        <p:nvPicPr>
          <p:cNvPr id="1462" name="Google Shape;1462;p129"/>
          <p:cNvPicPr preferRelativeResize="0"/>
          <p:nvPr/>
        </p:nvPicPr>
        <p:blipFill rotWithShape="1">
          <a:blip r:embed="rId5">
            <a:alphaModFix/>
          </a:blip>
          <a:srcRect b="0" l="0" r="0" t="0"/>
          <a:stretch/>
        </p:blipFill>
        <p:spPr>
          <a:xfrm>
            <a:off x="2796661" y="4465261"/>
            <a:ext cx="12694677" cy="2510726"/>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7" name="Shape 1467"/>
        <p:cNvGrpSpPr/>
        <p:nvPr/>
      </p:nvGrpSpPr>
      <p:grpSpPr>
        <a:xfrm>
          <a:off x="0" y="0"/>
          <a:ext cx="0" cy="0"/>
          <a:chOff x="0" y="0"/>
          <a:chExt cx="0" cy="0"/>
        </a:xfrm>
      </p:grpSpPr>
      <p:sp>
        <p:nvSpPr>
          <p:cNvPr id="1468" name="Google Shape;1468;p13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469" name="Google Shape;1469;p13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130"/>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Create Request Button</a:t>
            </a:r>
            <a:endParaRPr b="1" i="0" sz="4400" u="none" cap="none" strike="noStrike">
              <a:solidFill>
                <a:srgbClr val="10253F"/>
              </a:solidFill>
              <a:latin typeface="Open Sans"/>
              <a:ea typeface="Open Sans"/>
              <a:cs typeface="Open Sans"/>
              <a:sym typeface="Open Sans"/>
            </a:endParaRPr>
          </a:p>
        </p:txBody>
      </p:sp>
      <p:sp>
        <p:nvSpPr>
          <p:cNvPr id="1471" name="Google Shape;1471;p13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472" name="Google Shape;1472;p130"/>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130"/>
          <p:cNvSpPr txBox="1"/>
          <p:nvPr/>
        </p:nvSpPr>
        <p:spPr>
          <a:xfrm>
            <a:off x="433656" y="1648340"/>
            <a:ext cx="16989196" cy="335726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SAVE and press Enter to save in your request. Indirect Quota is for INR to US$ Rate.</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Exchange Rate Entry at End User Area (S_BCE_68000174)</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 ----&gt;Financial Accounting----&gt;General Ledger----&gt;Environment &gt; Current Settings &gt; Enter Translation Rates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Position Button</a:t>
            </a:r>
            <a:endParaRPr b="0" i="0" sz="1400" u="none" cap="none" strike="noStrike">
              <a:solidFill>
                <a:srgbClr val="000000"/>
              </a:solidFill>
              <a:latin typeface="Arial"/>
              <a:ea typeface="Arial"/>
              <a:cs typeface="Arial"/>
              <a:sym typeface="Arial"/>
            </a:endParaRPr>
          </a:p>
        </p:txBody>
      </p:sp>
      <p:pic>
        <p:nvPicPr>
          <p:cNvPr id="1474" name="Google Shape;1474;p130"/>
          <p:cNvPicPr preferRelativeResize="0"/>
          <p:nvPr/>
        </p:nvPicPr>
        <p:blipFill rotWithShape="1">
          <a:blip r:embed="rId5">
            <a:alphaModFix/>
          </a:blip>
          <a:srcRect b="0" l="0" r="0" t="0"/>
          <a:stretch/>
        </p:blipFill>
        <p:spPr>
          <a:xfrm>
            <a:off x="4125391" y="5416089"/>
            <a:ext cx="10037217" cy="2015901"/>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p13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481" name="Google Shape;1481;p13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131"/>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Create Request Button</a:t>
            </a:r>
            <a:endParaRPr b="1" i="0" sz="4400" u="none" cap="none" strike="noStrike">
              <a:solidFill>
                <a:srgbClr val="10253F"/>
              </a:solidFill>
              <a:latin typeface="Open Sans"/>
              <a:ea typeface="Open Sans"/>
              <a:cs typeface="Open Sans"/>
              <a:sym typeface="Open Sans"/>
            </a:endParaRPr>
          </a:p>
        </p:txBody>
      </p:sp>
      <p:sp>
        <p:nvSpPr>
          <p:cNvPr id="1483" name="Google Shape;1483;p13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484" name="Google Shape;1484;p131"/>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131"/>
          <p:cNvSpPr txBox="1"/>
          <p:nvPr/>
        </p:nvSpPr>
        <p:spPr>
          <a:xfrm>
            <a:off x="433656" y="1648340"/>
            <a:ext cx="16989196" cy="668125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Foreign Currency Postings: There are two typs of options for Foreign currency postings.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It takes the Latest Rate from Table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Ex.	on 26.07.26 Rate is 45</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on 21.07.26 Rate is 49</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we want to enter document on 20.07.26, system will take the rate of 45 not 49</a:t>
            </a:r>
            <a:endParaRPr b="0" i="0" sz="1400" u="none" cap="none" strike="noStrike">
              <a:solidFill>
                <a:srgbClr val="000000"/>
              </a:solidFill>
              <a:latin typeface="Arial"/>
              <a:ea typeface="Arial"/>
              <a:cs typeface="Arial"/>
              <a:sym typeface="Arial"/>
            </a:endParaRPr>
          </a:p>
        </p:txBody>
      </p:sp>
      <p:pic>
        <p:nvPicPr>
          <p:cNvPr id="1486" name="Google Shape;1486;p131"/>
          <p:cNvPicPr preferRelativeResize="0"/>
          <p:nvPr/>
        </p:nvPicPr>
        <p:blipFill rotWithShape="1">
          <a:blip r:embed="rId5">
            <a:alphaModFix/>
          </a:blip>
          <a:srcRect b="0" l="0" r="0" t="0"/>
          <a:stretch/>
        </p:blipFill>
        <p:spPr>
          <a:xfrm>
            <a:off x="2534032" y="2797077"/>
            <a:ext cx="13219935" cy="28209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32" name="Google Shape;232;p2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24"/>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What is Transaction Code</a:t>
            </a:r>
            <a:endParaRPr b="1" i="0" sz="4400" u="none" cap="none" strike="noStrike">
              <a:solidFill>
                <a:srgbClr val="10253F"/>
              </a:solidFill>
              <a:latin typeface="Open Sans"/>
              <a:ea typeface="Open Sans"/>
              <a:cs typeface="Open Sans"/>
              <a:sym typeface="Open Sans"/>
            </a:endParaRPr>
          </a:p>
        </p:txBody>
      </p:sp>
      <p:sp>
        <p:nvSpPr>
          <p:cNvPr id="234" name="Google Shape;234;p2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35" name="Google Shape;235;p24"/>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24"/>
          <p:cNvSpPr txBox="1"/>
          <p:nvPr/>
        </p:nvSpPr>
        <p:spPr>
          <a:xfrm>
            <a:off x="502391" y="1820900"/>
            <a:ext cx="16989196" cy="612725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Transaction Code is a code number given for each activity . SAP has given some Transaction Codes ( TC's ) which are common in SAP through the world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If customer / Purchaser want to give their own TC's it should start either with "Y" or "Z". Other Alphabets are not allowed in SAP.</a:t>
            </a:r>
            <a:endParaRPr b="0" i="0" sz="1400" u="none" cap="none" strike="noStrike">
              <a:solidFill>
                <a:srgbClr val="000000"/>
              </a:solidFill>
              <a:latin typeface="Arial"/>
              <a:ea typeface="Arial"/>
              <a:cs typeface="Arial"/>
              <a:sym typeface="Arial"/>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Going Back to Sap Easy Access Screen:</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Use /N ( Forward Slash &amp; N) in Command Window . N is not case sensitive. CHANGING SESSION ( WINDOW)</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Posting the Document ( F-02) A/c Balance Display ( FS10N)</a:t>
            </a:r>
            <a:endParaRPr b="0" i="0" sz="1400" u="none" cap="none" strike="noStrike">
              <a:solidFill>
                <a:srgbClr val="000000"/>
              </a:solidFill>
              <a:latin typeface="Arial"/>
              <a:ea typeface="Arial"/>
              <a:cs typeface="Arial"/>
              <a:sym typeface="Arial"/>
            </a:endParaRPr>
          </a:p>
        </p:txBody>
      </p:sp>
      <p:pic>
        <p:nvPicPr>
          <p:cNvPr id="237" name="Google Shape;237;p24"/>
          <p:cNvPicPr preferRelativeResize="0"/>
          <p:nvPr/>
        </p:nvPicPr>
        <p:blipFill rotWithShape="1">
          <a:blip r:embed="rId5">
            <a:alphaModFix/>
          </a:blip>
          <a:srcRect b="0" l="0" r="0" t="0"/>
          <a:stretch/>
        </p:blipFill>
        <p:spPr>
          <a:xfrm>
            <a:off x="2890885" y="4650157"/>
            <a:ext cx="12506230" cy="986685"/>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1" name="Shape 1491"/>
        <p:cNvGrpSpPr/>
        <p:nvPr/>
      </p:nvGrpSpPr>
      <p:grpSpPr>
        <a:xfrm>
          <a:off x="0" y="0"/>
          <a:ext cx="0" cy="0"/>
          <a:chOff x="0" y="0"/>
          <a:chExt cx="0" cy="0"/>
        </a:xfrm>
      </p:grpSpPr>
      <p:sp>
        <p:nvSpPr>
          <p:cNvPr id="1492" name="Google Shape;1492;p13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493" name="Google Shape;1493;p13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132"/>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Create Request Button</a:t>
            </a:r>
            <a:endParaRPr b="1" i="0" sz="4400" u="none" cap="none" strike="noStrike">
              <a:solidFill>
                <a:srgbClr val="10253F"/>
              </a:solidFill>
              <a:latin typeface="Open Sans"/>
              <a:ea typeface="Open Sans"/>
              <a:cs typeface="Open Sans"/>
              <a:sym typeface="Open Sans"/>
            </a:endParaRPr>
          </a:p>
        </p:txBody>
      </p:sp>
      <p:sp>
        <p:nvSpPr>
          <p:cNvPr id="1495" name="Google Shape;1495;p13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496" name="Google Shape;1496;p132"/>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132"/>
          <p:cNvSpPr txBox="1"/>
          <p:nvPr/>
        </p:nvSpPr>
        <p:spPr>
          <a:xfrm>
            <a:off x="433656" y="1648340"/>
            <a:ext cx="16989196" cy="58727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Enter Default Exchange Rate type based on Document Type.</a:t>
            </a:r>
            <a:endParaRPr b="0" i="0" sz="1400" u="none" cap="none" strike="noStrike">
              <a:solidFill>
                <a:srgbClr val="000000"/>
              </a:solidFill>
              <a:latin typeface="Arial"/>
              <a:ea typeface="Arial"/>
              <a:cs typeface="Arial"/>
              <a:sym typeface="Arial"/>
            </a:endParaRPr>
          </a:p>
        </p:txBody>
      </p:sp>
      <p:pic>
        <p:nvPicPr>
          <p:cNvPr id="1498" name="Google Shape;1498;p132"/>
          <p:cNvPicPr preferRelativeResize="0"/>
          <p:nvPr/>
        </p:nvPicPr>
        <p:blipFill rotWithShape="1">
          <a:blip r:embed="rId5">
            <a:alphaModFix/>
          </a:blip>
          <a:srcRect b="0" l="0" r="0" t="0"/>
          <a:stretch/>
        </p:blipFill>
        <p:spPr>
          <a:xfrm>
            <a:off x="4345629" y="2812189"/>
            <a:ext cx="9165250" cy="3372377"/>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13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505" name="Google Shape;1505;p13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133"/>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Create Request Button</a:t>
            </a:r>
            <a:endParaRPr b="1" i="0" sz="4400" u="none" cap="none" strike="noStrike">
              <a:solidFill>
                <a:srgbClr val="10253F"/>
              </a:solidFill>
              <a:latin typeface="Open Sans"/>
              <a:ea typeface="Open Sans"/>
              <a:cs typeface="Open Sans"/>
              <a:sym typeface="Open Sans"/>
            </a:endParaRPr>
          </a:p>
        </p:txBody>
      </p:sp>
      <p:sp>
        <p:nvSpPr>
          <p:cNvPr id="1507" name="Google Shape;1507;p13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508" name="Google Shape;1508;p133"/>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09" name="Google Shape;1509;p133"/>
          <p:cNvPicPr preferRelativeResize="0"/>
          <p:nvPr/>
        </p:nvPicPr>
        <p:blipFill rotWithShape="1">
          <a:blip r:embed="rId5">
            <a:alphaModFix/>
          </a:blip>
          <a:srcRect b="0" l="0" r="0" t="0"/>
          <a:stretch/>
        </p:blipFill>
        <p:spPr>
          <a:xfrm>
            <a:off x="3661118" y="1820900"/>
            <a:ext cx="10965763" cy="7342760"/>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4" name="Shape 1514"/>
        <p:cNvGrpSpPr/>
        <p:nvPr/>
      </p:nvGrpSpPr>
      <p:grpSpPr>
        <a:xfrm>
          <a:off x="0" y="0"/>
          <a:ext cx="0" cy="0"/>
          <a:chOff x="0" y="0"/>
          <a:chExt cx="0" cy="0"/>
        </a:xfrm>
      </p:grpSpPr>
      <p:sp>
        <p:nvSpPr>
          <p:cNvPr id="1515" name="Google Shape;1515;p13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516" name="Google Shape;1516;p13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134"/>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Month End Provisions</a:t>
            </a:r>
            <a:endParaRPr b="1" i="0" sz="4400" u="none" cap="none" strike="noStrike">
              <a:solidFill>
                <a:srgbClr val="10253F"/>
              </a:solidFill>
              <a:latin typeface="Open Sans"/>
              <a:ea typeface="Open Sans"/>
              <a:cs typeface="Open Sans"/>
              <a:sym typeface="Open Sans"/>
            </a:endParaRPr>
          </a:p>
        </p:txBody>
      </p:sp>
      <p:sp>
        <p:nvSpPr>
          <p:cNvPr id="1518" name="Google Shape;1518;p13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519" name="Google Shape;1519;p134"/>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134"/>
          <p:cNvSpPr txBox="1"/>
          <p:nvPr/>
        </p:nvSpPr>
        <p:spPr>
          <a:xfrm>
            <a:off x="433656" y="1648340"/>
            <a:ext cx="16989196" cy="280326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have 2 options for Month End provisions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Option 1: Accrual / Deferral Document Method</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Under option 1 of Accrual / Deferral Document method, on the Month end we make provision and on next month 1st working day, we reverse total provision made. At the time of making payment we will take the actual payment made. For Ex:</a:t>
            </a:r>
            <a:endParaRPr b="0" i="0" sz="1400" u="none" cap="none" strike="noStrike">
              <a:solidFill>
                <a:srgbClr val="000000"/>
              </a:solidFill>
              <a:latin typeface="Arial"/>
              <a:ea typeface="Arial"/>
              <a:cs typeface="Arial"/>
              <a:sym typeface="Arial"/>
            </a:endParaRPr>
          </a:p>
        </p:txBody>
      </p:sp>
      <p:pic>
        <p:nvPicPr>
          <p:cNvPr id="1521" name="Google Shape;1521;p134"/>
          <p:cNvPicPr preferRelativeResize="0"/>
          <p:nvPr/>
        </p:nvPicPr>
        <p:blipFill rotWithShape="1">
          <a:blip r:embed="rId5">
            <a:alphaModFix/>
          </a:blip>
          <a:srcRect b="0" l="0" r="0" t="0"/>
          <a:stretch/>
        </p:blipFill>
        <p:spPr>
          <a:xfrm>
            <a:off x="4296244" y="4451608"/>
            <a:ext cx="8697085" cy="4893858"/>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6" name="Shape 1526"/>
        <p:cNvGrpSpPr/>
        <p:nvPr/>
      </p:nvGrpSpPr>
      <p:grpSpPr>
        <a:xfrm>
          <a:off x="0" y="0"/>
          <a:ext cx="0" cy="0"/>
          <a:chOff x="0" y="0"/>
          <a:chExt cx="0" cy="0"/>
        </a:xfrm>
      </p:grpSpPr>
      <p:sp>
        <p:nvSpPr>
          <p:cNvPr id="1527" name="Google Shape;1527;p13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528" name="Google Shape;1528;p13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135"/>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Month End Provisions</a:t>
            </a:r>
            <a:endParaRPr b="1" i="0" sz="4400" u="none" cap="none" strike="noStrike">
              <a:solidFill>
                <a:srgbClr val="10253F"/>
              </a:solidFill>
              <a:latin typeface="Open Sans"/>
              <a:ea typeface="Open Sans"/>
              <a:cs typeface="Open Sans"/>
              <a:sym typeface="Open Sans"/>
            </a:endParaRPr>
          </a:p>
        </p:txBody>
      </p:sp>
      <p:sp>
        <p:nvSpPr>
          <p:cNvPr id="1530" name="Google Shape;1530;p13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531" name="Google Shape;1531;p135"/>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135"/>
          <p:cNvSpPr txBox="1"/>
          <p:nvPr/>
        </p:nvSpPr>
        <p:spPr>
          <a:xfrm>
            <a:off x="433656" y="1648340"/>
            <a:ext cx="16989196" cy="224927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Option 2: Open Item Management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Under Open Item Management, at the end of the month, we make the provision. At the time of payment, we adjust the provision. If an excess payment is made, the difference between the actual payment and the provision is booked as expenditure for that month. For Ex:</a:t>
            </a:r>
            <a:endParaRPr b="0" i="0" sz="1400" u="none" cap="none" strike="noStrike">
              <a:solidFill>
                <a:srgbClr val="000000"/>
              </a:solidFill>
              <a:latin typeface="Arial"/>
              <a:ea typeface="Arial"/>
              <a:cs typeface="Arial"/>
              <a:sym typeface="Arial"/>
            </a:endParaRPr>
          </a:p>
        </p:txBody>
      </p:sp>
      <p:pic>
        <p:nvPicPr>
          <p:cNvPr id="1533" name="Google Shape;1533;p135"/>
          <p:cNvPicPr preferRelativeResize="0"/>
          <p:nvPr/>
        </p:nvPicPr>
        <p:blipFill rotWithShape="1">
          <a:blip r:embed="rId5">
            <a:alphaModFix/>
          </a:blip>
          <a:srcRect b="0" l="0" r="0" t="0"/>
          <a:stretch/>
        </p:blipFill>
        <p:spPr>
          <a:xfrm>
            <a:off x="3905806" y="4568767"/>
            <a:ext cx="9823888" cy="4261719"/>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8" name="Shape 1538"/>
        <p:cNvGrpSpPr/>
        <p:nvPr/>
      </p:nvGrpSpPr>
      <p:grpSpPr>
        <a:xfrm>
          <a:off x="0" y="0"/>
          <a:ext cx="0" cy="0"/>
          <a:chOff x="0" y="0"/>
          <a:chExt cx="0" cy="0"/>
        </a:xfrm>
      </p:grpSpPr>
      <p:sp>
        <p:nvSpPr>
          <p:cNvPr id="1539" name="Google Shape;1539;p13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540" name="Google Shape;1540;p13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136"/>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Month End Provisions</a:t>
            </a:r>
            <a:endParaRPr b="1" i="0" sz="4400" u="none" cap="none" strike="noStrike">
              <a:solidFill>
                <a:srgbClr val="10253F"/>
              </a:solidFill>
              <a:latin typeface="Open Sans"/>
              <a:ea typeface="Open Sans"/>
              <a:cs typeface="Open Sans"/>
              <a:sym typeface="Open Sans"/>
            </a:endParaRPr>
          </a:p>
        </p:txBody>
      </p:sp>
      <p:sp>
        <p:nvSpPr>
          <p:cNvPr id="1542" name="Google Shape;1542;p13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543" name="Google Shape;1543;p136"/>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136"/>
          <p:cNvSpPr txBox="1"/>
          <p:nvPr/>
        </p:nvSpPr>
        <p:spPr>
          <a:xfrm>
            <a:off x="433656" y="1648340"/>
            <a:ext cx="16989196" cy="280326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both the options effect will be same. In Option 2 Tracking of Provision Made is important which is not possible in practical live environment.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Note:	In Live Environment provisions will be made by Accountant and Payment will be made by Cashier. The cashier at the time of making payment should know the amount of provision and how much he has to clear at the time of payment. Tracing is required in Option 2. In Live Environment Companies follow OPTION-1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9" name="Shape 1549"/>
        <p:cNvGrpSpPr/>
        <p:nvPr/>
      </p:nvGrpSpPr>
      <p:grpSpPr>
        <a:xfrm>
          <a:off x="0" y="0"/>
          <a:ext cx="0" cy="0"/>
          <a:chOff x="0" y="0"/>
          <a:chExt cx="0" cy="0"/>
        </a:xfrm>
      </p:grpSpPr>
      <p:sp>
        <p:nvSpPr>
          <p:cNvPr id="1550" name="Google Shape;1550;p13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551" name="Google Shape;1551;p13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137"/>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Reversals</a:t>
            </a:r>
            <a:endParaRPr b="1" i="0" sz="4400" u="none" cap="none" strike="noStrike">
              <a:solidFill>
                <a:srgbClr val="10253F"/>
              </a:solidFill>
              <a:latin typeface="Open Sans"/>
              <a:ea typeface="Open Sans"/>
              <a:cs typeface="Open Sans"/>
              <a:sym typeface="Open Sans"/>
            </a:endParaRPr>
          </a:p>
        </p:txBody>
      </p:sp>
      <p:sp>
        <p:nvSpPr>
          <p:cNvPr id="1553" name="Google Shape;1553;p13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554" name="Google Shape;1554;p137"/>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137"/>
          <p:cNvSpPr txBox="1"/>
          <p:nvPr/>
        </p:nvSpPr>
        <p:spPr>
          <a:xfrm>
            <a:off x="433656" y="1648340"/>
            <a:ext cx="16989196" cy="391126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When we post a Wrong Entry in SAP, we have to go for Reversal or</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pass a Rectification Entry. There are so many Types of Reversals allowed in SAP. They are</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Individual Document Reversal</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Reversal of Reversed Document ( Work Around Method -- Indirect Method)</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Mass Reversal</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Cleared Items Reversals</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Accrual / Deferral Documents Reversal ( Topic covered at Month End Provisions)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0" name="Shape 1560"/>
        <p:cNvGrpSpPr/>
        <p:nvPr/>
      </p:nvGrpSpPr>
      <p:grpSpPr>
        <a:xfrm>
          <a:off x="0" y="0"/>
          <a:ext cx="0" cy="0"/>
          <a:chOff x="0" y="0"/>
          <a:chExt cx="0" cy="0"/>
        </a:xfrm>
      </p:grpSpPr>
      <p:sp>
        <p:nvSpPr>
          <p:cNvPr id="1561" name="Google Shape;1561;p13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562" name="Google Shape;1562;p13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138"/>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Reversals</a:t>
            </a:r>
            <a:endParaRPr b="1" i="0" sz="4400" u="none" cap="none" strike="noStrike">
              <a:solidFill>
                <a:srgbClr val="10253F"/>
              </a:solidFill>
              <a:latin typeface="Open Sans"/>
              <a:ea typeface="Open Sans"/>
              <a:cs typeface="Open Sans"/>
              <a:sym typeface="Open Sans"/>
            </a:endParaRPr>
          </a:p>
        </p:txBody>
      </p:sp>
      <p:sp>
        <p:nvSpPr>
          <p:cNvPr id="1564" name="Google Shape;1564;p13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565" name="Google Shape;1565;p138"/>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138"/>
          <p:cNvSpPr txBox="1"/>
          <p:nvPr/>
        </p:nvSpPr>
        <p:spPr>
          <a:xfrm>
            <a:off x="433656" y="1648340"/>
            <a:ext cx="16989196" cy="501925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Type 1: Individual Document Reversal</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 Under This Method, we can reverse one document at a time</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 At the time of Reversal we have to give the Reversal Reason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 At the time of Reversal , we have to specify Reversal Date. If we don’t specify reversal date, System will generate reversal Document on Original Document Posting Date. In that case, that Original Document Posting Period should be open at the time of reversing the document.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 ----&gt;Financial accounting----&gt;General Ledger----&gt;Document	&gt;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Reverse	&gt;Individual Reversal ( FB08)</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1" name="Shape 1571"/>
        <p:cNvGrpSpPr/>
        <p:nvPr/>
      </p:nvGrpSpPr>
      <p:grpSpPr>
        <a:xfrm>
          <a:off x="0" y="0"/>
          <a:ext cx="0" cy="0"/>
          <a:chOff x="0" y="0"/>
          <a:chExt cx="0" cy="0"/>
        </a:xfrm>
      </p:grpSpPr>
      <p:sp>
        <p:nvSpPr>
          <p:cNvPr id="1572" name="Google Shape;1572;p13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573" name="Google Shape;1573;p13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139"/>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Reversals</a:t>
            </a:r>
            <a:endParaRPr b="1" i="0" sz="4400" u="none" cap="none" strike="noStrike">
              <a:solidFill>
                <a:srgbClr val="10253F"/>
              </a:solidFill>
              <a:latin typeface="Open Sans"/>
              <a:ea typeface="Open Sans"/>
              <a:cs typeface="Open Sans"/>
              <a:sym typeface="Open Sans"/>
            </a:endParaRPr>
          </a:p>
        </p:txBody>
      </p:sp>
      <p:sp>
        <p:nvSpPr>
          <p:cNvPr id="1575" name="Google Shape;1575;p13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576" name="Google Shape;1576;p139"/>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139"/>
          <p:cNvSpPr txBox="1"/>
          <p:nvPr/>
        </p:nvSpPr>
        <p:spPr>
          <a:xfrm>
            <a:off x="433656" y="1648340"/>
            <a:ext cx="16989196" cy="55732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Reversal of Document # 1</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Documnt No :	1	Comp Code:		PSL	F.Year		2026</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Reversal Reason	01	( Reversal In Current Period) Posting Date:	Blank</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Display Before Reversal Button on Top</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	( Back arrow) and Select Save Button</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See the reversed Document :	Menu---&gt; Document	&gt; Display</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Reversed Document Type : AB</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For General Ledger Postings Document Type is SA . Eventhough Reversal Document is part of the GL Documents, System will specify automatically for Reversal Documents Type as AB. Why?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2" name="Shape 1582"/>
        <p:cNvGrpSpPr/>
        <p:nvPr/>
      </p:nvGrpSpPr>
      <p:grpSpPr>
        <a:xfrm>
          <a:off x="0" y="0"/>
          <a:ext cx="0" cy="0"/>
          <a:chOff x="0" y="0"/>
          <a:chExt cx="0" cy="0"/>
        </a:xfrm>
      </p:grpSpPr>
      <p:sp>
        <p:nvSpPr>
          <p:cNvPr id="1583" name="Google Shape;1583;p14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584" name="Google Shape;1584;p14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p140"/>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Reversals</a:t>
            </a:r>
            <a:endParaRPr b="1" i="0" sz="4400" u="none" cap="none" strike="noStrike">
              <a:solidFill>
                <a:srgbClr val="10253F"/>
              </a:solidFill>
              <a:latin typeface="Open Sans"/>
              <a:ea typeface="Open Sans"/>
              <a:cs typeface="Open Sans"/>
              <a:sym typeface="Open Sans"/>
            </a:endParaRPr>
          </a:p>
        </p:txBody>
      </p:sp>
      <p:sp>
        <p:nvSpPr>
          <p:cNvPr id="1586" name="Google Shape;1586;p14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587" name="Google Shape;1587;p140"/>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140"/>
          <p:cNvSpPr txBox="1"/>
          <p:nvPr/>
        </p:nvSpPr>
        <p:spPr>
          <a:xfrm>
            <a:off x="433656" y="1648340"/>
            <a:ext cx="16989196" cy="224927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Reversal Documents are part of General Ledger Postings. If System generate Document Type SA for reversal Document , as number will come in Serial either for Normal Posting or for Reversal Postings. If I want to see only the Reversal Documents it is not possible if it allots type SA for all Documents. To identify the</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Reversal Documents Separately System is allotting Type AB for reversal Documents. </a:t>
            </a:r>
            <a:endParaRPr b="0" i="0" sz="1400" u="none" cap="none" strike="noStrike">
              <a:solidFill>
                <a:srgbClr val="000000"/>
              </a:solidFill>
              <a:latin typeface="Arial"/>
              <a:ea typeface="Arial"/>
              <a:cs typeface="Arial"/>
              <a:sym typeface="Arial"/>
            </a:endParaRPr>
          </a:p>
        </p:txBody>
      </p:sp>
      <p:pic>
        <p:nvPicPr>
          <p:cNvPr id="1589" name="Google Shape;1589;p140"/>
          <p:cNvPicPr preferRelativeResize="0"/>
          <p:nvPr/>
        </p:nvPicPr>
        <p:blipFill rotWithShape="1">
          <a:blip r:embed="rId5">
            <a:alphaModFix/>
          </a:blip>
          <a:srcRect b="0" l="0" r="0" t="0"/>
          <a:stretch/>
        </p:blipFill>
        <p:spPr>
          <a:xfrm>
            <a:off x="1759654" y="4286123"/>
            <a:ext cx="13770512" cy="5045173"/>
          </a:xfrm>
          <a:prstGeom prst="rect">
            <a:avLst/>
          </a:prstGeom>
          <a:noFill/>
          <a:ln>
            <a:noFill/>
          </a:ln>
        </p:spPr>
      </p:pic>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4" name="Shape 1594"/>
        <p:cNvGrpSpPr/>
        <p:nvPr/>
      </p:nvGrpSpPr>
      <p:grpSpPr>
        <a:xfrm>
          <a:off x="0" y="0"/>
          <a:ext cx="0" cy="0"/>
          <a:chOff x="0" y="0"/>
          <a:chExt cx="0" cy="0"/>
        </a:xfrm>
      </p:grpSpPr>
      <p:sp>
        <p:nvSpPr>
          <p:cNvPr id="1595" name="Google Shape;1595;p14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596" name="Google Shape;1596;p14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141"/>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Reversals</a:t>
            </a:r>
            <a:endParaRPr b="1" i="0" sz="4400" u="none" cap="none" strike="noStrike">
              <a:solidFill>
                <a:srgbClr val="10253F"/>
              </a:solidFill>
              <a:latin typeface="Open Sans"/>
              <a:ea typeface="Open Sans"/>
              <a:cs typeface="Open Sans"/>
              <a:sym typeface="Open Sans"/>
            </a:endParaRPr>
          </a:p>
        </p:txBody>
      </p:sp>
      <p:sp>
        <p:nvSpPr>
          <p:cNvPr id="1598" name="Google Shape;1598;p14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599" name="Google Shape;1599;p141"/>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141"/>
          <p:cNvSpPr txBox="1"/>
          <p:nvPr/>
        </p:nvSpPr>
        <p:spPr>
          <a:xfrm>
            <a:off x="433656" y="1648340"/>
            <a:ext cx="16989196" cy="501925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Type 2:	Reversal of Reversed Document (F-02)</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From Menu-----&gt; Document	&gt; Post with Reference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Doc #	19	Comp Code: PSL		F.Year	2026</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Select	Generate Reverse Posting Check Box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Select	Display Line Items Check Box	→	Press ENTER 2 Times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Text:	Change to Reversal of Document # 19		→	ENTER</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Text :	+	Enter , we can see the reversal of Reversed Document SAVE	We get the message that Document was Saved.</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Menu---&gt; Document	&gt; Display to see the Reversed Document.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44" name="Google Shape;244;p2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25"/>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What is Transaction Code</a:t>
            </a:r>
            <a:endParaRPr b="1" i="0" sz="4400" u="none" cap="none" strike="noStrike">
              <a:solidFill>
                <a:srgbClr val="10253F"/>
              </a:solidFill>
              <a:latin typeface="Open Sans"/>
              <a:ea typeface="Open Sans"/>
              <a:cs typeface="Open Sans"/>
              <a:sym typeface="Open Sans"/>
            </a:endParaRPr>
          </a:p>
        </p:txBody>
      </p:sp>
      <p:sp>
        <p:nvSpPr>
          <p:cNvPr id="246" name="Google Shape;246;p2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47" name="Google Shape;247;p25"/>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25"/>
          <p:cNvSpPr txBox="1"/>
          <p:nvPr/>
        </p:nvSpPr>
        <p:spPr>
          <a:xfrm>
            <a:off x="502391" y="1820900"/>
            <a:ext cx="16989196" cy="612725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After Posting the Document in F-02, to change the session and see the account balance display, instead of going back to Easy Access and press new code FS10N in command window, we can type" /NFS10N" to go directly to the new window of FS10N. If we want to change the session we have to give \N before the New Command TC in Command Window.</a:t>
            </a:r>
            <a:endParaRPr b="0" i="0" sz="1400" u="none" cap="none" strike="noStrike">
              <a:solidFill>
                <a:srgbClr val="000000"/>
              </a:solidFill>
              <a:latin typeface="Arial"/>
              <a:ea typeface="Arial"/>
              <a:cs typeface="Arial"/>
              <a:sym typeface="Arial"/>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Use /OFS10N in command window for creating new session directly with New TC</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/N ----&gt; for change the session  and /O for Creating the session</a:t>
            </a:r>
            <a:endParaRPr b="0" i="0" sz="1400" u="none" cap="none" strike="noStrike">
              <a:solidFill>
                <a:srgbClr val="000000"/>
              </a:solidFill>
              <a:latin typeface="Arial"/>
              <a:ea typeface="Arial"/>
              <a:cs typeface="Arial"/>
              <a:sym typeface="Arial"/>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Activating Transaction Codes in SAP Menu:</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Some times TC's will not appear in SAP Easy Access Menu. To activate them path is Menu Bar----&gt;Extras----&gt;Settings &gt;Display Technical Names Check Box and Press Enter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5" name="Shape 1605"/>
        <p:cNvGrpSpPr/>
        <p:nvPr/>
      </p:nvGrpSpPr>
      <p:grpSpPr>
        <a:xfrm>
          <a:off x="0" y="0"/>
          <a:ext cx="0" cy="0"/>
          <a:chOff x="0" y="0"/>
          <a:chExt cx="0" cy="0"/>
        </a:xfrm>
      </p:grpSpPr>
      <p:sp>
        <p:nvSpPr>
          <p:cNvPr id="1606" name="Google Shape;1606;p14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607" name="Google Shape;1607;p14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142"/>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Reversals</a:t>
            </a:r>
            <a:endParaRPr b="1" i="0" sz="4400" u="none" cap="none" strike="noStrike">
              <a:solidFill>
                <a:srgbClr val="10253F"/>
              </a:solidFill>
              <a:latin typeface="Open Sans"/>
              <a:ea typeface="Open Sans"/>
              <a:cs typeface="Open Sans"/>
              <a:sym typeface="Open Sans"/>
            </a:endParaRPr>
          </a:p>
        </p:txBody>
      </p:sp>
      <p:sp>
        <p:nvSpPr>
          <p:cNvPr id="1609" name="Google Shape;1609;p14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610" name="Google Shape;1610;p142"/>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142"/>
          <p:cNvSpPr txBox="1"/>
          <p:nvPr/>
        </p:nvSpPr>
        <p:spPr>
          <a:xfrm>
            <a:off x="433656" y="1648340"/>
            <a:ext cx="16989196" cy="55732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Type 3: Mass Reversal</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reverse more than one document at at time, we use Mass Reversal Method. The documents to be reversed can be contineous numbers or random numbers.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 ----&gt;Financial Acconting----&gt;General Ledger----&gt;Document	&gt; Reverse &gt; Mass Reversal ( F.80)</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 Code: PSL	To Reverse Random #, Select Right Arrow or Multiple Selection Button, beside Document No.</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Under Single Values Give Document # 2 and Document # 4. Select Copy Button Reason for Reversal 01	( Reversal in Current Period)</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Test Run	Check Box	Select Execute Button ( F8) Select Reverse Document Button</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will get message that Document number 2 and document numbe 4 reversed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6" name="Shape 1616"/>
        <p:cNvGrpSpPr/>
        <p:nvPr/>
      </p:nvGrpSpPr>
      <p:grpSpPr>
        <a:xfrm>
          <a:off x="0" y="0"/>
          <a:ext cx="0" cy="0"/>
          <a:chOff x="0" y="0"/>
          <a:chExt cx="0" cy="0"/>
        </a:xfrm>
      </p:grpSpPr>
      <p:sp>
        <p:nvSpPr>
          <p:cNvPr id="1617" name="Google Shape;1617;p14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618" name="Google Shape;1618;p14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143"/>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Reversals</a:t>
            </a:r>
            <a:endParaRPr b="1" i="0" sz="4400" u="none" cap="none" strike="noStrike">
              <a:solidFill>
                <a:srgbClr val="10253F"/>
              </a:solidFill>
              <a:latin typeface="Open Sans"/>
              <a:ea typeface="Open Sans"/>
              <a:cs typeface="Open Sans"/>
              <a:sym typeface="Open Sans"/>
            </a:endParaRPr>
          </a:p>
        </p:txBody>
      </p:sp>
      <p:sp>
        <p:nvSpPr>
          <p:cNvPr id="1620" name="Google Shape;1620;p14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621" name="Google Shape;1621;p143"/>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143"/>
          <p:cNvSpPr txBox="1"/>
          <p:nvPr/>
        </p:nvSpPr>
        <p:spPr>
          <a:xfrm>
            <a:off x="433656" y="1648340"/>
            <a:ext cx="16989196" cy="16952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Type 4: Cleared Items Reversal</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1: See Open Itemed Managed Account Transactions ( FBL3N)</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1623" name="Google Shape;1623;p143"/>
          <p:cNvPicPr preferRelativeResize="0"/>
          <p:nvPr/>
        </p:nvPicPr>
        <p:blipFill rotWithShape="1">
          <a:blip r:embed="rId5">
            <a:alphaModFix/>
          </a:blip>
          <a:srcRect b="0" l="0" r="0" t="0"/>
          <a:stretch/>
        </p:blipFill>
        <p:spPr>
          <a:xfrm>
            <a:off x="2651839" y="3103560"/>
            <a:ext cx="12984321" cy="6285239"/>
          </a:xfrm>
          <a:prstGeom prst="rect">
            <a:avLst/>
          </a:prstGeom>
          <a:noFill/>
          <a:ln>
            <a:noFill/>
          </a:ln>
        </p:spPr>
      </p:pic>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8" name="Shape 1628"/>
        <p:cNvGrpSpPr/>
        <p:nvPr/>
      </p:nvGrpSpPr>
      <p:grpSpPr>
        <a:xfrm>
          <a:off x="0" y="0"/>
          <a:ext cx="0" cy="0"/>
          <a:chOff x="0" y="0"/>
          <a:chExt cx="0" cy="0"/>
        </a:xfrm>
      </p:grpSpPr>
      <p:sp>
        <p:nvSpPr>
          <p:cNvPr id="1629" name="Google Shape;1629;p14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630" name="Google Shape;1630;p14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144"/>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Reversals</a:t>
            </a:r>
            <a:endParaRPr b="1" i="0" sz="4400" u="none" cap="none" strike="noStrike">
              <a:solidFill>
                <a:srgbClr val="10253F"/>
              </a:solidFill>
              <a:latin typeface="Open Sans"/>
              <a:ea typeface="Open Sans"/>
              <a:cs typeface="Open Sans"/>
              <a:sym typeface="Open Sans"/>
            </a:endParaRPr>
          </a:p>
        </p:txBody>
      </p:sp>
      <p:sp>
        <p:nvSpPr>
          <p:cNvPr id="1632" name="Google Shape;1632;p14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633" name="Google Shape;1633;p144"/>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34" name="Google Shape;1634;p144"/>
          <p:cNvPicPr preferRelativeResize="0"/>
          <p:nvPr/>
        </p:nvPicPr>
        <p:blipFill rotWithShape="1">
          <a:blip r:embed="rId5">
            <a:alphaModFix/>
          </a:blip>
          <a:srcRect b="0" l="0" r="0" t="0"/>
          <a:stretch/>
        </p:blipFill>
        <p:spPr>
          <a:xfrm>
            <a:off x="2103510" y="2152899"/>
            <a:ext cx="13804674" cy="6790890"/>
          </a:xfrm>
          <a:prstGeom prst="rect">
            <a:avLst/>
          </a:prstGeom>
          <a:noFill/>
          <a:ln>
            <a:noFill/>
          </a:ln>
        </p:spPr>
      </p:pic>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9" name="Shape 1639"/>
        <p:cNvGrpSpPr/>
        <p:nvPr/>
      </p:nvGrpSpPr>
      <p:grpSpPr>
        <a:xfrm>
          <a:off x="0" y="0"/>
          <a:ext cx="0" cy="0"/>
          <a:chOff x="0" y="0"/>
          <a:chExt cx="0" cy="0"/>
        </a:xfrm>
      </p:grpSpPr>
      <p:sp>
        <p:nvSpPr>
          <p:cNvPr id="1640" name="Google Shape;1640;p14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641" name="Google Shape;1641;p14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145"/>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Reversals</a:t>
            </a:r>
            <a:endParaRPr b="1" i="0" sz="4400" u="none" cap="none" strike="noStrike">
              <a:solidFill>
                <a:srgbClr val="10253F"/>
              </a:solidFill>
              <a:latin typeface="Open Sans"/>
              <a:ea typeface="Open Sans"/>
              <a:cs typeface="Open Sans"/>
              <a:sym typeface="Open Sans"/>
            </a:endParaRPr>
          </a:p>
        </p:txBody>
      </p:sp>
      <p:sp>
        <p:nvSpPr>
          <p:cNvPr id="1643" name="Google Shape;1643;p14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644" name="Google Shape;1644;p145"/>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145"/>
          <p:cNvSpPr txBox="1"/>
          <p:nvPr/>
        </p:nvSpPr>
        <p:spPr>
          <a:xfrm>
            <a:off x="433656" y="1648340"/>
            <a:ext cx="16989196" cy="55732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 ----&gt; Financial Accounting----&gt;General Ledger----&gt;Document	&gt;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Reset Cleared Items ( FBRA)</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Giver Clearing Doc	13</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Company Code	PSL</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F.Year		2026		Select Save or Ctrl +S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Resetting and Reverse Button</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Reversal Reason	01	→	ENTER</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It gives message that Clearing 13 was reset	→	ENTER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It gives message Document was posted  →	ENTER</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Checking: To See Open Item Managed Accounts ( FBL3N)</a:t>
            </a:r>
            <a:endParaRPr b="0" i="0" sz="1400" u="none" cap="none" strike="noStrike">
              <a:solidFill>
                <a:srgbClr val="000000"/>
              </a:solidFill>
              <a:latin typeface="Arial"/>
              <a:ea typeface="Arial"/>
              <a:cs typeface="Arial"/>
              <a:sym typeface="Arial"/>
            </a:endParaRPr>
          </a:p>
        </p:txBody>
      </p:sp>
      <p:pic>
        <p:nvPicPr>
          <p:cNvPr id="1646" name="Google Shape;1646;p145"/>
          <p:cNvPicPr preferRelativeResize="0"/>
          <p:nvPr/>
        </p:nvPicPr>
        <p:blipFill rotWithShape="1">
          <a:blip r:embed="rId5">
            <a:alphaModFix/>
          </a:blip>
          <a:srcRect b="0" l="0" r="0" t="0"/>
          <a:stretch/>
        </p:blipFill>
        <p:spPr>
          <a:xfrm>
            <a:off x="3695479" y="7365775"/>
            <a:ext cx="9430585" cy="2414375"/>
          </a:xfrm>
          <a:prstGeom prst="rect">
            <a:avLst/>
          </a:prstGeom>
          <a:noFill/>
          <a:ln>
            <a:noFill/>
          </a:ln>
        </p:spPr>
      </p:pic>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1" name="Shape 1651"/>
        <p:cNvGrpSpPr/>
        <p:nvPr/>
      </p:nvGrpSpPr>
      <p:grpSpPr>
        <a:xfrm>
          <a:off x="0" y="0"/>
          <a:ext cx="0" cy="0"/>
          <a:chOff x="0" y="0"/>
          <a:chExt cx="0" cy="0"/>
        </a:xfrm>
      </p:grpSpPr>
      <p:sp>
        <p:nvSpPr>
          <p:cNvPr id="1652" name="Google Shape;1652;p14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653" name="Google Shape;1653;p14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p146"/>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Interest Calculations</a:t>
            </a:r>
            <a:endParaRPr b="1" i="0" sz="4400" u="none" cap="none" strike="noStrike">
              <a:solidFill>
                <a:srgbClr val="10253F"/>
              </a:solidFill>
              <a:latin typeface="Open Sans"/>
              <a:ea typeface="Open Sans"/>
              <a:cs typeface="Open Sans"/>
              <a:sym typeface="Open Sans"/>
            </a:endParaRPr>
          </a:p>
        </p:txBody>
      </p:sp>
      <p:sp>
        <p:nvSpPr>
          <p:cNvPr id="1655" name="Google Shape;1655;p14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656" name="Google Shape;1656;p146"/>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p146"/>
          <p:cNvSpPr txBox="1"/>
          <p:nvPr/>
        </p:nvSpPr>
        <p:spPr>
          <a:xfrm>
            <a:off x="433656" y="1648340"/>
            <a:ext cx="16989196" cy="58727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have two types of interest calculations in SAP.</a:t>
            </a:r>
            <a:endParaRPr b="0" i="0" sz="1400" u="none" cap="none" strike="noStrike">
              <a:solidFill>
                <a:srgbClr val="000000"/>
              </a:solidFill>
              <a:latin typeface="Arial"/>
              <a:ea typeface="Arial"/>
              <a:cs typeface="Arial"/>
              <a:sym typeface="Arial"/>
            </a:endParaRPr>
          </a:p>
        </p:txBody>
      </p:sp>
      <p:pic>
        <p:nvPicPr>
          <p:cNvPr id="1658" name="Google Shape;1658;p146"/>
          <p:cNvPicPr preferRelativeResize="0"/>
          <p:nvPr/>
        </p:nvPicPr>
        <p:blipFill rotWithShape="1">
          <a:blip r:embed="rId5">
            <a:alphaModFix/>
          </a:blip>
          <a:srcRect b="0" l="0" r="0" t="2573"/>
          <a:stretch/>
        </p:blipFill>
        <p:spPr>
          <a:xfrm>
            <a:off x="1506633" y="2713703"/>
            <a:ext cx="15274733" cy="1947393"/>
          </a:xfrm>
          <a:prstGeom prst="rect">
            <a:avLst/>
          </a:prstGeom>
          <a:noFill/>
          <a:ln>
            <a:noFill/>
          </a:ln>
        </p:spPr>
      </p:pic>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3" name="Shape 1663"/>
        <p:cNvGrpSpPr/>
        <p:nvPr/>
      </p:nvGrpSpPr>
      <p:grpSpPr>
        <a:xfrm>
          <a:off x="0" y="0"/>
          <a:ext cx="0" cy="0"/>
          <a:chOff x="0" y="0"/>
          <a:chExt cx="0" cy="0"/>
        </a:xfrm>
      </p:grpSpPr>
      <p:sp>
        <p:nvSpPr>
          <p:cNvPr id="1664" name="Google Shape;1664;p14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665" name="Google Shape;1665;p14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p147"/>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SAP Methods for Interest Calculation</a:t>
            </a:r>
            <a:endParaRPr b="1" i="0" sz="4400" u="none" cap="none" strike="noStrike">
              <a:solidFill>
                <a:srgbClr val="10253F"/>
              </a:solidFill>
              <a:latin typeface="Open Sans"/>
              <a:ea typeface="Open Sans"/>
              <a:cs typeface="Open Sans"/>
              <a:sym typeface="Open Sans"/>
            </a:endParaRPr>
          </a:p>
        </p:txBody>
      </p:sp>
      <p:sp>
        <p:nvSpPr>
          <p:cNvPr id="1667" name="Google Shape;1667;p14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668" name="Google Shape;1668;p147"/>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69" name="Google Shape;1669;p147"/>
          <p:cNvPicPr preferRelativeResize="0"/>
          <p:nvPr/>
        </p:nvPicPr>
        <p:blipFill rotWithShape="1">
          <a:blip r:embed="rId5">
            <a:alphaModFix/>
          </a:blip>
          <a:srcRect b="0" l="0" r="0" t="0"/>
          <a:stretch/>
        </p:blipFill>
        <p:spPr>
          <a:xfrm>
            <a:off x="1546437" y="2494587"/>
            <a:ext cx="14542626" cy="5980017"/>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4" name="Shape 1674"/>
        <p:cNvGrpSpPr/>
        <p:nvPr/>
      </p:nvGrpSpPr>
      <p:grpSpPr>
        <a:xfrm>
          <a:off x="0" y="0"/>
          <a:ext cx="0" cy="0"/>
          <a:chOff x="0" y="0"/>
          <a:chExt cx="0" cy="0"/>
        </a:xfrm>
      </p:grpSpPr>
      <p:sp>
        <p:nvSpPr>
          <p:cNvPr id="1675" name="Google Shape;1675;p14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676" name="Google Shape;1676;p14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p148"/>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SAP Methods for Interest Calculation</a:t>
            </a:r>
            <a:endParaRPr b="1" i="0" sz="4400" u="none" cap="none" strike="noStrike">
              <a:solidFill>
                <a:srgbClr val="10253F"/>
              </a:solidFill>
              <a:latin typeface="Open Sans"/>
              <a:ea typeface="Open Sans"/>
              <a:cs typeface="Open Sans"/>
              <a:sym typeface="Open Sans"/>
            </a:endParaRPr>
          </a:p>
        </p:txBody>
      </p:sp>
      <p:sp>
        <p:nvSpPr>
          <p:cNvPr id="1678" name="Google Shape;1678;p14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679" name="Google Shape;1679;p148"/>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80" name="Google Shape;1680;p148"/>
          <p:cNvPicPr preferRelativeResize="0"/>
          <p:nvPr/>
        </p:nvPicPr>
        <p:blipFill rotWithShape="1">
          <a:blip r:embed="rId5">
            <a:alphaModFix/>
          </a:blip>
          <a:srcRect b="0" l="0" r="0" t="0"/>
          <a:stretch/>
        </p:blipFill>
        <p:spPr>
          <a:xfrm>
            <a:off x="2909466" y="2893484"/>
            <a:ext cx="12030650" cy="4279165"/>
          </a:xfrm>
          <a:prstGeom prst="rect">
            <a:avLst/>
          </a:prstGeom>
          <a:noFill/>
          <a:ln>
            <a:noFill/>
          </a:ln>
        </p:spPr>
      </p:pic>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5" name="Shape 1685"/>
        <p:cNvGrpSpPr/>
        <p:nvPr/>
      </p:nvGrpSpPr>
      <p:grpSpPr>
        <a:xfrm>
          <a:off x="0" y="0"/>
          <a:ext cx="0" cy="0"/>
          <a:chOff x="0" y="0"/>
          <a:chExt cx="0" cy="0"/>
        </a:xfrm>
      </p:grpSpPr>
      <p:sp>
        <p:nvSpPr>
          <p:cNvPr id="1686" name="Google Shape;1686;p14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687" name="Google Shape;1687;p14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149"/>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SAP Methods for Interest Calculation</a:t>
            </a:r>
            <a:endParaRPr b="1" i="0" sz="4400" u="none" cap="none" strike="noStrike">
              <a:solidFill>
                <a:srgbClr val="10253F"/>
              </a:solidFill>
              <a:latin typeface="Open Sans"/>
              <a:ea typeface="Open Sans"/>
              <a:cs typeface="Open Sans"/>
              <a:sym typeface="Open Sans"/>
            </a:endParaRPr>
          </a:p>
        </p:txBody>
      </p:sp>
      <p:sp>
        <p:nvSpPr>
          <p:cNvPr id="1689" name="Google Shape;1689;p14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690" name="Google Shape;1690;p149"/>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p149"/>
          <p:cNvSpPr txBox="1"/>
          <p:nvPr/>
        </p:nvSpPr>
        <p:spPr>
          <a:xfrm>
            <a:off x="433656" y="1648340"/>
            <a:ext cx="16989196" cy="335726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So If we are Calculating interest of IDBI Rupee term Loan For Symbol 0002 assign A/c # 400401</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the Batch processing select Process Fore Ground Only System Shows the Entry which is going to be posted.</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So If we are Calculating interest of IDBI Rupee term Loan For Symbol 0002 assign A/c # 400401</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the Batch processing select Process Fore Ground Only System Shows the Entry which is going to be posted</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1692" name="Google Shape;1692;p149"/>
          <p:cNvPicPr preferRelativeResize="0"/>
          <p:nvPr/>
        </p:nvPicPr>
        <p:blipFill rotWithShape="1">
          <a:blip r:embed="rId5">
            <a:alphaModFix/>
          </a:blip>
          <a:srcRect b="0" l="0" r="0" t="0"/>
          <a:stretch/>
        </p:blipFill>
        <p:spPr>
          <a:xfrm>
            <a:off x="3405678" y="5451300"/>
            <a:ext cx="10309432" cy="1640758"/>
          </a:xfrm>
          <a:prstGeom prst="rect">
            <a:avLst/>
          </a:prstGeom>
          <a:noFill/>
          <a:ln>
            <a:noFill/>
          </a:ln>
        </p:spPr>
      </p:pic>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7" name="Shape 1697"/>
        <p:cNvGrpSpPr/>
        <p:nvPr/>
      </p:nvGrpSpPr>
      <p:grpSpPr>
        <a:xfrm>
          <a:off x="0" y="0"/>
          <a:ext cx="0" cy="0"/>
          <a:chOff x="0" y="0"/>
          <a:chExt cx="0" cy="0"/>
        </a:xfrm>
      </p:grpSpPr>
      <p:sp>
        <p:nvSpPr>
          <p:cNvPr id="1698" name="Google Shape;1698;p15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General Ledger Accounting</a:t>
            </a:r>
            <a:endParaRPr b="0" i="0" sz="1400" u="none" cap="none" strike="noStrike">
              <a:solidFill>
                <a:srgbClr val="000000"/>
              </a:solidFill>
              <a:latin typeface="Arial"/>
              <a:ea typeface="Arial"/>
              <a:cs typeface="Arial"/>
              <a:sym typeface="Arial"/>
            </a:endParaRPr>
          </a:p>
        </p:txBody>
      </p:sp>
      <p:sp>
        <p:nvSpPr>
          <p:cNvPr id="1699" name="Google Shape;1699;p15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700" name="Google Shape;1700;p15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701" name="Google Shape;1701;p150"/>
          <p:cNvSpPr/>
          <p:nvPr/>
        </p:nvSpPr>
        <p:spPr>
          <a:xfrm>
            <a:off x="502391" y="1274297"/>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702" name="Google Shape;1702;p15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703" name="Google Shape;1703;p150"/>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pic>
        <p:nvPicPr>
          <p:cNvPr id="1704" name="Google Shape;1704;p150"/>
          <p:cNvPicPr preferRelativeResize="0"/>
          <p:nvPr/>
        </p:nvPicPr>
        <p:blipFill rotWithShape="1">
          <a:blip r:embed="rId5">
            <a:alphaModFix/>
          </a:blip>
          <a:srcRect b="9395" l="3770" r="3371" t="21777"/>
          <a:stretch/>
        </p:blipFill>
        <p:spPr>
          <a:xfrm>
            <a:off x="5304475" y="2725212"/>
            <a:ext cx="7679050" cy="5692000"/>
          </a:xfrm>
          <a:prstGeom prst="rect">
            <a:avLst/>
          </a:prstGeom>
          <a:noFill/>
          <a:ln>
            <a:noFill/>
          </a:ln>
        </p:spPr>
      </p:pic>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9" name="Shape 1709"/>
        <p:cNvGrpSpPr/>
        <p:nvPr/>
      </p:nvGrpSpPr>
      <p:grpSpPr>
        <a:xfrm>
          <a:off x="0" y="0"/>
          <a:ext cx="0" cy="0"/>
          <a:chOff x="0" y="0"/>
          <a:chExt cx="0" cy="0"/>
        </a:xfrm>
      </p:grpSpPr>
      <p:sp>
        <p:nvSpPr>
          <p:cNvPr id="1710" name="Google Shape;1710;p151"/>
          <p:cNvSpPr txBox="1"/>
          <p:nvPr/>
        </p:nvSpPr>
        <p:spPr>
          <a:xfrm>
            <a:off x="502391" y="606654"/>
            <a:ext cx="16989300" cy="1490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FOREIGN CURRENCY BALANCES REVALUATION ( FC Balance Revaluation) </a:t>
            </a:r>
            <a:endParaRPr b="0" i="0" sz="1400" u="none" cap="none" strike="noStrike">
              <a:solidFill>
                <a:srgbClr val="000000"/>
              </a:solidFill>
              <a:latin typeface="Arial"/>
              <a:ea typeface="Arial"/>
              <a:cs typeface="Arial"/>
              <a:sym typeface="Arial"/>
            </a:endParaRPr>
          </a:p>
        </p:txBody>
      </p:sp>
      <p:sp>
        <p:nvSpPr>
          <p:cNvPr id="1711" name="Google Shape;1711;p15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712" name="Google Shape;1712;p15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713" name="Google Shape;1713;p151"/>
          <p:cNvSpPr/>
          <p:nvPr/>
        </p:nvSpPr>
        <p:spPr>
          <a:xfrm>
            <a:off x="502391" y="2143621"/>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714" name="Google Shape;1714;p15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715" name="Google Shape;1715;p15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1716" name="Google Shape;1716;p151"/>
          <p:cNvSpPr txBox="1"/>
          <p:nvPr/>
        </p:nvSpPr>
        <p:spPr>
          <a:xfrm>
            <a:off x="509691" y="2648579"/>
            <a:ext cx="17268600" cy="5448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Consider we have taken SBI FC Term Loan on 31.07.09 of 100000 US$ which is equal to 48,00,000 INR @ 48/ US$. Consider that Company has not paid the loan upto 31.03.2010.</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As per Accounting Standard 11, US GAAP, IFRS it is mandatory to reevaluate the FC Loan Balance as on 31.03.2010. Revaluation of FC Balances is applicable to</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all FC Loans/ Export Vendors/Import Customers Balances except for Advances.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on 31. 03.2010 rate of 1 US$ equals INR 50, Difference of INR 500000</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( 100000 US$ x 5 Rs. == 500000). This difference should be transferred to Exchange Loss and charged to P&amp; L Account.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55" name="Google Shape;255;p2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26"/>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What is Transaction Code</a:t>
            </a:r>
            <a:endParaRPr b="1" i="0" sz="4400" u="none" cap="none" strike="noStrike">
              <a:solidFill>
                <a:srgbClr val="10253F"/>
              </a:solidFill>
              <a:latin typeface="Open Sans"/>
              <a:ea typeface="Open Sans"/>
              <a:cs typeface="Open Sans"/>
              <a:sym typeface="Open Sans"/>
            </a:endParaRPr>
          </a:p>
        </p:txBody>
      </p:sp>
      <p:sp>
        <p:nvSpPr>
          <p:cNvPr id="257" name="Google Shape;257;p2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58" name="Google Shape;258;p26"/>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26"/>
          <p:cNvSpPr txBox="1"/>
          <p:nvPr/>
        </p:nvSpPr>
        <p:spPr>
          <a:xfrm>
            <a:off x="502391" y="1820900"/>
            <a:ext cx="16989196" cy="391126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How to Set Start Transaction Window:</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Making 1 session as default screen is called Start Transaction. To Set start transaction Menu Bar----&gt;Extras----&gt;Set Start Transaction----&gt;Transaction Code (ex F-02)--&gt;Enter We will get message T F-02 set as start Transaction. From next time onwards when ever SAP is logged in, F-02 session will open directly.</a:t>
            </a:r>
            <a:endParaRPr b="0" i="0" sz="1400" u="none" cap="none" strike="noStrike">
              <a:solidFill>
                <a:srgbClr val="000000"/>
              </a:solidFill>
              <a:latin typeface="Arial"/>
              <a:ea typeface="Arial"/>
              <a:cs typeface="Arial"/>
              <a:sym typeface="Arial"/>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How to Colse SAP: For closing SAP path</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Menu Bar----&gt;System---&gt;Log Off	&gt; YES for the message Log Off</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1" name="Shape 1721"/>
        <p:cNvGrpSpPr/>
        <p:nvPr/>
      </p:nvGrpSpPr>
      <p:grpSpPr>
        <a:xfrm>
          <a:off x="0" y="0"/>
          <a:ext cx="0" cy="0"/>
          <a:chOff x="0" y="0"/>
          <a:chExt cx="0" cy="0"/>
        </a:xfrm>
      </p:grpSpPr>
      <p:sp>
        <p:nvSpPr>
          <p:cNvPr id="1722" name="Google Shape;1722;p152"/>
          <p:cNvSpPr txBox="1"/>
          <p:nvPr/>
        </p:nvSpPr>
        <p:spPr>
          <a:xfrm>
            <a:off x="502391" y="606654"/>
            <a:ext cx="16989300" cy="1490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FOREIGN CURRENCY BALANCES REVALUATION ( FC Balance Revaluation) </a:t>
            </a:r>
            <a:endParaRPr b="0" i="0" sz="1400" u="none" cap="none" strike="noStrike">
              <a:solidFill>
                <a:srgbClr val="000000"/>
              </a:solidFill>
              <a:latin typeface="Arial"/>
              <a:ea typeface="Arial"/>
              <a:cs typeface="Arial"/>
              <a:sym typeface="Arial"/>
            </a:endParaRPr>
          </a:p>
        </p:txBody>
      </p:sp>
      <p:sp>
        <p:nvSpPr>
          <p:cNvPr id="1723" name="Google Shape;1723;p15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724" name="Google Shape;1724;p15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725" name="Google Shape;1725;p152"/>
          <p:cNvSpPr/>
          <p:nvPr/>
        </p:nvSpPr>
        <p:spPr>
          <a:xfrm>
            <a:off x="502391" y="2143621"/>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726" name="Google Shape;1726;p15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727" name="Google Shape;1727;p152"/>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1728" name="Google Shape;1728;p152"/>
          <p:cNvSpPr txBox="1"/>
          <p:nvPr/>
        </p:nvSpPr>
        <p:spPr>
          <a:xfrm>
            <a:off x="509691" y="2648579"/>
            <a:ext cx="17268600" cy="4340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Customization of FC Balance Revaluation:</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Step.1	Creation of 3 GL Masters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 Name	                                     Under Group	                          No. Range</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 SBI FC Term Loan A/c	                   Secured Loans	                          100300 to 100399</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 Exchange Gain A/c	                         Other Income	                           300100 to 300199</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 Exchange Loss A/c	                         Administration	                           400300 to 400399</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3" name="Shape 1733"/>
        <p:cNvGrpSpPr/>
        <p:nvPr/>
      </p:nvGrpSpPr>
      <p:grpSpPr>
        <a:xfrm>
          <a:off x="0" y="0"/>
          <a:ext cx="0" cy="0"/>
          <a:chOff x="0" y="0"/>
          <a:chExt cx="0" cy="0"/>
        </a:xfrm>
      </p:grpSpPr>
      <p:sp>
        <p:nvSpPr>
          <p:cNvPr id="1734" name="Google Shape;1734;p153"/>
          <p:cNvSpPr/>
          <p:nvPr/>
        </p:nvSpPr>
        <p:spPr>
          <a:xfrm>
            <a:off x="1970475" y="6449550"/>
            <a:ext cx="1862700" cy="662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35" name="Google Shape;1735;p153"/>
          <p:cNvSpPr/>
          <p:nvPr/>
        </p:nvSpPr>
        <p:spPr>
          <a:xfrm>
            <a:off x="749275" y="4255550"/>
            <a:ext cx="4905600" cy="1117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36" name="Google Shape;1736;p153"/>
          <p:cNvSpPr txBox="1"/>
          <p:nvPr/>
        </p:nvSpPr>
        <p:spPr>
          <a:xfrm>
            <a:off x="502391" y="606654"/>
            <a:ext cx="16989300" cy="1490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FOREIGN CURRENCY BALANCES REVALUATION ( FC Balance Revaluation) </a:t>
            </a:r>
            <a:endParaRPr b="0" i="0" sz="1400" u="none" cap="none" strike="noStrike">
              <a:solidFill>
                <a:srgbClr val="000000"/>
              </a:solidFill>
              <a:latin typeface="Arial"/>
              <a:ea typeface="Arial"/>
              <a:cs typeface="Arial"/>
              <a:sym typeface="Arial"/>
            </a:endParaRPr>
          </a:p>
        </p:txBody>
      </p:sp>
      <p:sp>
        <p:nvSpPr>
          <p:cNvPr id="1737" name="Google Shape;1737;p15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738" name="Google Shape;1738;p15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739" name="Google Shape;1739;p153"/>
          <p:cNvSpPr/>
          <p:nvPr/>
        </p:nvSpPr>
        <p:spPr>
          <a:xfrm>
            <a:off x="502391" y="2143621"/>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740" name="Google Shape;1740;p15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741" name="Google Shape;1741;p153"/>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1742" name="Google Shape;1742;p153"/>
          <p:cNvSpPr txBox="1"/>
          <p:nvPr/>
        </p:nvSpPr>
        <p:spPr>
          <a:xfrm>
            <a:off x="509691" y="2648579"/>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1st A/c</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GL A/c#	100301	Comp.Code:	PSL	F.Year:	2026 </a:t>
            </a:r>
            <a:endParaRPr b="0" i="0" sz="2400" u="none" cap="none" strike="noStrike">
              <a:solidFill>
                <a:srgbClr val="00000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With Template Button</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GL A/c#	100300</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Comp.Code:	PSL	Press Enter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Short Text &amp; Long Text to SBI FC Term Loan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Select  Control            Tab</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Account Currency to USD</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Deselect in Only Balances in Local Currency Checkbox</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Select            	                                              Tab</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Remove Interest Indicators and Dates	→	SAVE</a:t>
            </a:r>
            <a:endParaRPr b="0" i="0" sz="2400" u="none" cap="none" strike="noStrike">
              <a:solidFill>
                <a:srgbClr val="000000"/>
              </a:solidFill>
              <a:latin typeface="Open Sans"/>
              <a:ea typeface="Open Sans"/>
              <a:cs typeface="Open Sans"/>
              <a:sym typeface="Open Sans"/>
            </a:endParaRPr>
          </a:p>
        </p:txBody>
      </p:sp>
      <p:sp>
        <p:nvSpPr>
          <p:cNvPr id="1743" name="Google Shape;1743;p153"/>
          <p:cNvSpPr/>
          <p:nvPr/>
        </p:nvSpPr>
        <p:spPr>
          <a:xfrm>
            <a:off x="1750325" y="8153950"/>
            <a:ext cx="4339200" cy="516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44" name="Google Shape;1744;p153"/>
          <p:cNvSpPr txBox="1"/>
          <p:nvPr/>
        </p:nvSpPr>
        <p:spPr>
          <a:xfrm>
            <a:off x="1970475" y="8192230"/>
            <a:ext cx="39534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Create/Bank/Interest</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9" name="Shape 1749"/>
        <p:cNvGrpSpPr/>
        <p:nvPr/>
      </p:nvGrpSpPr>
      <p:grpSpPr>
        <a:xfrm>
          <a:off x="0" y="0"/>
          <a:ext cx="0" cy="0"/>
          <a:chOff x="0" y="0"/>
          <a:chExt cx="0" cy="0"/>
        </a:xfrm>
      </p:grpSpPr>
      <p:sp>
        <p:nvSpPr>
          <p:cNvPr id="1750" name="Google Shape;1750;p154"/>
          <p:cNvSpPr/>
          <p:nvPr/>
        </p:nvSpPr>
        <p:spPr>
          <a:xfrm>
            <a:off x="530832" y="4272109"/>
            <a:ext cx="4151100" cy="1055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51" name="Google Shape;1751;p154"/>
          <p:cNvSpPr txBox="1"/>
          <p:nvPr/>
        </p:nvSpPr>
        <p:spPr>
          <a:xfrm>
            <a:off x="509691" y="2648579"/>
            <a:ext cx="17268600" cy="2678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2nd A/c</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 </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GL A/c#	300100	Comp.Code:	PSL	F.Year:	2026 Select With Template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GL A/c#	                       400300</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Comp.Code:	PSL	                   Press Enter</a:t>
            </a:r>
            <a:endParaRPr b="0" i="0" sz="2400" u="none" cap="none" strike="noStrike">
              <a:solidFill>
                <a:srgbClr val="000000"/>
              </a:solidFill>
              <a:latin typeface="Open Sans"/>
              <a:ea typeface="Open Sans"/>
              <a:cs typeface="Open Sans"/>
              <a:sym typeface="Open Sans"/>
            </a:endParaRPr>
          </a:p>
        </p:txBody>
      </p:sp>
      <p:sp>
        <p:nvSpPr>
          <p:cNvPr id="1752" name="Google Shape;1752;p154"/>
          <p:cNvSpPr txBox="1"/>
          <p:nvPr/>
        </p:nvSpPr>
        <p:spPr>
          <a:xfrm>
            <a:off x="502391" y="606654"/>
            <a:ext cx="16989300" cy="1490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FOREIGN CURRENCY BALANCES REVALUATION ( FC Balance Revaluation) </a:t>
            </a:r>
            <a:endParaRPr b="0" i="0" sz="1400" u="none" cap="none" strike="noStrike">
              <a:solidFill>
                <a:srgbClr val="000000"/>
              </a:solidFill>
              <a:latin typeface="Arial"/>
              <a:ea typeface="Arial"/>
              <a:cs typeface="Arial"/>
              <a:sym typeface="Arial"/>
            </a:endParaRPr>
          </a:p>
        </p:txBody>
      </p:sp>
      <p:sp>
        <p:nvSpPr>
          <p:cNvPr id="1753" name="Google Shape;1753;p15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754" name="Google Shape;1754;p15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755" name="Google Shape;1755;p154"/>
          <p:cNvSpPr/>
          <p:nvPr/>
        </p:nvSpPr>
        <p:spPr>
          <a:xfrm>
            <a:off x="502391" y="2143621"/>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756" name="Google Shape;1756;p15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757" name="Google Shape;1757;p154"/>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2" name="Shape 1762"/>
        <p:cNvGrpSpPr/>
        <p:nvPr/>
      </p:nvGrpSpPr>
      <p:grpSpPr>
        <a:xfrm>
          <a:off x="0" y="0"/>
          <a:ext cx="0" cy="0"/>
          <a:chOff x="0" y="0"/>
          <a:chExt cx="0" cy="0"/>
        </a:xfrm>
      </p:grpSpPr>
      <p:sp>
        <p:nvSpPr>
          <p:cNvPr id="1763" name="Google Shape;1763;p155"/>
          <p:cNvSpPr/>
          <p:nvPr/>
        </p:nvSpPr>
        <p:spPr>
          <a:xfrm>
            <a:off x="502400" y="7107750"/>
            <a:ext cx="2835600" cy="910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64" name="Google Shape;1764;p155"/>
          <p:cNvSpPr txBox="1"/>
          <p:nvPr/>
        </p:nvSpPr>
        <p:spPr>
          <a:xfrm>
            <a:off x="509691" y="2648579"/>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3.	                                Select	Tab</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Account Group to Other Income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Short Text &amp; Long Text to Exchange Gain	→	SAVE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3rd A/c</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GL A/c#	400301	Comp.Code:	PSL	F.Year:	2026</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With Template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GL A/c#	      400300</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Comp.Code:	PSL	Press Enter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Short Text &amp; Long Text to Exchange Loss	→	SAVE</a:t>
            </a:r>
            <a:endParaRPr b="0" i="0" sz="2400" u="none" cap="none" strike="noStrike">
              <a:solidFill>
                <a:srgbClr val="000000"/>
              </a:solidFill>
              <a:latin typeface="Open Sans"/>
              <a:ea typeface="Open Sans"/>
              <a:cs typeface="Open Sans"/>
              <a:sym typeface="Open Sans"/>
            </a:endParaRPr>
          </a:p>
        </p:txBody>
      </p:sp>
      <p:sp>
        <p:nvSpPr>
          <p:cNvPr id="1765" name="Google Shape;1765;p155"/>
          <p:cNvSpPr txBox="1"/>
          <p:nvPr/>
        </p:nvSpPr>
        <p:spPr>
          <a:xfrm>
            <a:off x="502391" y="606654"/>
            <a:ext cx="16989300" cy="1490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FOREIGN CURRENCY BALANCES REVALUATION ( FC Balance Revaluation) </a:t>
            </a:r>
            <a:endParaRPr b="0" i="0" sz="1400" u="none" cap="none" strike="noStrike">
              <a:solidFill>
                <a:srgbClr val="000000"/>
              </a:solidFill>
              <a:latin typeface="Arial"/>
              <a:ea typeface="Arial"/>
              <a:cs typeface="Arial"/>
              <a:sym typeface="Arial"/>
            </a:endParaRPr>
          </a:p>
        </p:txBody>
      </p:sp>
      <p:sp>
        <p:nvSpPr>
          <p:cNvPr id="1766" name="Google Shape;1766;p15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767" name="Google Shape;1767;p15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768" name="Google Shape;1768;p155"/>
          <p:cNvSpPr/>
          <p:nvPr/>
        </p:nvSpPr>
        <p:spPr>
          <a:xfrm>
            <a:off x="502391" y="2143621"/>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769" name="Google Shape;1769;p15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770" name="Google Shape;1770;p155"/>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pic>
        <p:nvPicPr>
          <p:cNvPr id="1771" name="Google Shape;1771;p155"/>
          <p:cNvPicPr preferRelativeResize="0"/>
          <p:nvPr/>
        </p:nvPicPr>
        <p:blipFill rotWithShape="1">
          <a:blip r:embed="rId5">
            <a:alphaModFix/>
          </a:blip>
          <a:srcRect b="0" l="0" r="0" t="0"/>
          <a:stretch/>
        </p:blipFill>
        <p:spPr>
          <a:xfrm>
            <a:off x="1938326" y="2679955"/>
            <a:ext cx="2110325" cy="417877"/>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6" name="Shape 1776"/>
        <p:cNvGrpSpPr/>
        <p:nvPr/>
      </p:nvGrpSpPr>
      <p:grpSpPr>
        <a:xfrm>
          <a:off x="0" y="0"/>
          <a:ext cx="0" cy="0"/>
          <a:chOff x="0" y="0"/>
          <a:chExt cx="0" cy="0"/>
        </a:xfrm>
      </p:grpSpPr>
      <p:sp>
        <p:nvSpPr>
          <p:cNvPr id="1777" name="Google Shape;1777;p156"/>
          <p:cNvSpPr txBox="1"/>
          <p:nvPr/>
        </p:nvSpPr>
        <p:spPr>
          <a:xfrm>
            <a:off x="509691" y="2648579"/>
            <a:ext cx="17268600" cy="4340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2.	Define Accounting Principles: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SPRO----&gt;Financial Accounting ( New)----&gt;Financial A/c Global Settings(New)---&gt; Ledgers---&gt;Parallel     Accounting---&gt;Define Accounting Principles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Principle	P1	(Text field any thing can enter)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Name / Description Of A/c Principle:	Indian Accounting Standards SAVE and Press Enter to save in your request.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1778" name="Google Shape;1778;p156"/>
          <p:cNvSpPr txBox="1"/>
          <p:nvPr/>
        </p:nvSpPr>
        <p:spPr>
          <a:xfrm>
            <a:off x="502391" y="606654"/>
            <a:ext cx="16989300" cy="1490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FOREIGN CURRENCY BALANCES REVALUATION ( FC Balance Revaluation) </a:t>
            </a:r>
            <a:endParaRPr b="0" i="0" sz="1400" u="none" cap="none" strike="noStrike">
              <a:solidFill>
                <a:srgbClr val="000000"/>
              </a:solidFill>
              <a:latin typeface="Arial"/>
              <a:ea typeface="Arial"/>
              <a:cs typeface="Arial"/>
              <a:sym typeface="Arial"/>
            </a:endParaRPr>
          </a:p>
        </p:txBody>
      </p:sp>
      <p:sp>
        <p:nvSpPr>
          <p:cNvPr id="1779" name="Google Shape;1779;p15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780" name="Google Shape;1780;p15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781" name="Google Shape;1781;p156"/>
          <p:cNvSpPr/>
          <p:nvPr/>
        </p:nvSpPr>
        <p:spPr>
          <a:xfrm>
            <a:off x="502391" y="2143621"/>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782" name="Google Shape;1782;p15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783" name="Google Shape;1783;p156"/>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8" name="Shape 1788"/>
        <p:cNvGrpSpPr/>
        <p:nvPr/>
      </p:nvGrpSpPr>
      <p:grpSpPr>
        <a:xfrm>
          <a:off x="0" y="0"/>
          <a:ext cx="0" cy="0"/>
          <a:chOff x="0" y="0"/>
          <a:chExt cx="0" cy="0"/>
        </a:xfrm>
      </p:grpSpPr>
      <p:sp>
        <p:nvSpPr>
          <p:cNvPr id="1789" name="Google Shape;1789;p157"/>
          <p:cNvSpPr txBox="1"/>
          <p:nvPr/>
        </p:nvSpPr>
        <p:spPr>
          <a:xfrm>
            <a:off x="509691" y="2648579"/>
            <a:ext cx="17268600" cy="4894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3.	Assign Accounting Principles to Ledger Groups: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Same Path ( Next Level to last path)</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Principle :	P1</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Target:	Ledger Group</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OL for Indian Accounting Standards	( By default all Indian Companies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SAVE and Press Enter to save in your request.		IAS is defined by SAP)</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1790" name="Google Shape;1790;p157"/>
          <p:cNvSpPr txBox="1"/>
          <p:nvPr/>
        </p:nvSpPr>
        <p:spPr>
          <a:xfrm>
            <a:off x="502391" y="606654"/>
            <a:ext cx="16989300" cy="1490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FOREIGN CURRENCY BALANCES REVALUATION ( FC Balance Revaluation) </a:t>
            </a:r>
            <a:endParaRPr b="0" i="0" sz="1400" u="none" cap="none" strike="noStrike">
              <a:solidFill>
                <a:srgbClr val="000000"/>
              </a:solidFill>
              <a:latin typeface="Arial"/>
              <a:ea typeface="Arial"/>
              <a:cs typeface="Arial"/>
              <a:sym typeface="Arial"/>
            </a:endParaRPr>
          </a:p>
        </p:txBody>
      </p:sp>
      <p:sp>
        <p:nvSpPr>
          <p:cNvPr id="1791" name="Google Shape;1791;p15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792" name="Google Shape;1792;p15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793" name="Google Shape;1793;p157"/>
          <p:cNvSpPr/>
          <p:nvPr/>
        </p:nvSpPr>
        <p:spPr>
          <a:xfrm>
            <a:off x="502391" y="2143621"/>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794" name="Google Shape;1794;p15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795" name="Google Shape;1795;p157"/>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0" name="Shape 1800"/>
        <p:cNvGrpSpPr/>
        <p:nvPr/>
      </p:nvGrpSpPr>
      <p:grpSpPr>
        <a:xfrm>
          <a:off x="0" y="0"/>
          <a:ext cx="0" cy="0"/>
          <a:chOff x="0" y="0"/>
          <a:chExt cx="0" cy="0"/>
        </a:xfrm>
      </p:grpSpPr>
      <p:sp>
        <p:nvSpPr>
          <p:cNvPr id="1801" name="Google Shape;1801;p158"/>
          <p:cNvSpPr txBox="1"/>
          <p:nvPr/>
        </p:nvSpPr>
        <p:spPr>
          <a:xfrm>
            <a:off x="509691" y="2648579"/>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4.	Define Valuation Methods: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SPRO----&gt;Financial Accounting(New)----&gt;GL A/c ( New)----&gt;Periodic Processing	&gt;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evaluate	&gt;Define Valuation Methods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Valuation Method	PSL1	(Text Field)</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Description	FC Valuation for PSL (Bank Selling Method) Select Always Evaluate Radio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Document Type	SA</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Ex Rate type for Dr. Balance	B	(Bank Selling Rate)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Ex Rate type for Cr. Balance	B	(Bank Selling Rate)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Determine Exchange Rate Type for A/c Balance Radio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SAVE	→	Enter to save in your request.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1802" name="Google Shape;1802;p158"/>
          <p:cNvSpPr txBox="1"/>
          <p:nvPr/>
        </p:nvSpPr>
        <p:spPr>
          <a:xfrm>
            <a:off x="502391" y="606654"/>
            <a:ext cx="16989300" cy="1490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FOREIGN CURRENCY BALANCES REVALUATION ( FC Balance Revaluation) </a:t>
            </a:r>
            <a:endParaRPr b="0" i="0" sz="1400" u="none" cap="none" strike="noStrike">
              <a:solidFill>
                <a:srgbClr val="000000"/>
              </a:solidFill>
              <a:latin typeface="Arial"/>
              <a:ea typeface="Arial"/>
              <a:cs typeface="Arial"/>
              <a:sym typeface="Arial"/>
            </a:endParaRPr>
          </a:p>
        </p:txBody>
      </p:sp>
      <p:sp>
        <p:nvSpPr>
          <p:cNvPr id="1803" name="Google Shape;1803;p15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804" name="Google Shape;1804;p15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805" name="Google Shape;1805;p158"/>
          <p:cNvSpPr/>
          <p:nvPr/>
        </p:nvSpPr>
        <p:spPr>
          <a:xfrm>
            <a:off x="502391" y="2143621"/>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806" name="Google Shape;1806;p15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807" name="Google Shape;1807;p158"/>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2" name="Shape 1812"/>
        <p:cNvGrpSpPr/>
        <p:nvPr/>
      </p:nvGrpSpPr>
      <p:grpSpPr>
        <a:xfrm>
          <a:off x="0" y="0"/>
          <a:ext cx="0" cy="0"/>
          <a:chOff x="0" y="0"/>
          <a:chExt cx="0" cy="0"/>
        </a:xfrm>
      </p:grpSpPr>
      <p:sp>
        <p:nvSpPr>
          <p:cNvPr id="1813" name="Google Shape;1813;p159"/>
          <p:cNvSpPr txBox="1"/>
          <p:nvPr/>
        </p:nvSpPr>
        <p:spPr>
          <a:xfrm>
            <a:off x="509691" y="2648579"/>
            <a:ext cx="17268600" cy="3232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6.	Assign Valuation Areas &amp; Accounting Principles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Same Path ( Next Line to Old path) </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 Valuation Area :	PA</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Principles:	P1	→	SAVE</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to save in your request.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1814" name="Google Shape;1814;p159"/>
          <p:cNvSpPr txBox="1"/>
          <p:nvPr/>
        </p:nvSpPr>
        <p:spPr>
          <a:xfrm>
            <a:off x="502391" y="606654"/>
            <a:ext cx="16989300" cy="1490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FOREIGN CURRENCY BALANCES REVALUATION ( FC Balance Revaluation) </a:t>
            </a:r>
            <a:endParaRPr b="0" i="0" sz="1400" u="none" cap="none" strike="noStrike">
              <a:solidFill>
                <a:srgbClr val="000000"/>
              </a:solidFill>
              <a:latin typeface="Arial"/>
              <a:ea typeface="Arial"/>
              <a:cs typeface="Arial"/>
              <a:sym typeface="Arial"/>
            </a:endParaRPr>
          </a:p>
        </p:txBody>
      </p:sp>
      <p:sp>
        <p:nvSpPr>
          <p:cNvPr id="1815" name="Google Shape;1815;p15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816" name="Google Shape;1816;p15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817" name="Google Shape;1817;p159"/>
          <p:cNvSpPr/>
          <p:nvPr/>
        </p:nvSpPr>
        <p:spPr>
          <a:xfrm>
            <a:off x="502391" y="2143621"/>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818" name="Google Shape;1818;p15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819" name="Google Shape;1819;p159"/>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4" name="Shape 1824"/>
        <p:cNvGrpSpPr/>
        <p:nvPr/>
      </p:nvGrpSpPr>
      <p:grpSpPr>
        <a:xfrm>
          <a:off x="0" y="0"/>
          <a:ext cx="0" cy="0"/>
          <a:chOff x="0" y="0"/>
          <a:chExt cx="0" cy="0"/>
        </a:xfrm>
      </p:grpSpPr>
      <p:sp>
        <p:nvSpPr>
          <p:cNvPr id="1825" name="Google Shape;1825;p160"/>
          <p:cNvSpPr txBox="1"/>
          <p:nvPr/>
        </p:nvSpPr>
        <p:spPr>
          <a:xfrm>
            <a:off x="509691" y="2648579"/>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7.	Prepare Automatic Posting for Foreign Currency Valuation: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SPRO----&gt;Financial Accounting(New)----&gt;GL A/c ( New)	&gt;Periodic Processing</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-----&gt; valuate---&gt;FC Valuation	&gt; Prepare Automatic Posting for Foreign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Currency Valuation ( TC=OBA1)</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Exchange Rate Difference UG Exchange Rate Key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Chart of Accounts :	PSL</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Right Arrow at Down and Change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Valuation Area Button Valuation Area	PA	→	ENTER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1826" name="Google Shape;1826;p160"/>
          <p:cNvSpPr txBox="1"/>
          <p:nvPr/>
        </p:nvSpPr>
        <p:spPr>
          <a:xfrm>
            <a:off x="502391" y="606654"/>
            <a:ext cx="16989300" cy="1490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FOREIGN CURRENCY BALANCES REVALUATION ( FC Balance Revaluation) </a:t>
            </a:r>
            <a:endParaRPr b="0" i="0" sz="1400" u="none" cap="none" strike="noStrike">
              <a:solidFill>
                <a:srgbClr val="000000"/>
              </a:solidFill>
              <a:latin typeface="Arial"/>
              <a:ea typeface="Arial"/>
              <a:cs typeface="Arial"/>
              <a:sym typeface="Arial"/>
            </a:endParaRPr>
          </a:p>
        </p:txBody>
      </p:sp>
      <p:sp>
        <p:nvSpPr>
          <p:cNvPr id="1827" name="Google Shape;1827;p16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828" name="Google Shape;1828;p16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829" name="Google Shape;1829;p160"/>
          <p:cNvSpPr/>
          <p:nvPr/>
        </p:nvSpPr>
        <p:spPr>
          <a:xfrm>
            <a:off x="502391" y="2143621"/>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830" name="Google Shape;1830;p16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831" name="Google Shape;1831;p160"/>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6" name="Shape 1836"/>
        <p:cNvGrpSpPr/>
        <p:nvPr/>
      </p:nvGrpSpPr>
      <p:grpSpPr>
        <a:xfrm>
          <a:off x="0" y="0"/>
          <a:ext cx="0" cy="0"/>
          <a:chOff x="0" y="0"/>
          <a:chExt cx="0" cy="0"/>
        </a:xfrm>
      </p:grpSpPr>
      <p:sp>
        <p:nvSpPr>
          <p:cNvPr id="1837" name="Google Shape;1837;p161"/>
          <p:cNvSpPr txBox="1"/>
          <p:nvPr/>
        </p:nvSpPr>
        <p:spPr>
          <a:xfrm>
            <a:off x="509691" y="2648579"/>
            <a:ext cx="17268600" cy="3232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457200" lvl="0" marL="114300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1430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t>
            </a:r>
            <a:endParaRPr b="0" i="0" sz="2400" u="none" cap="none" strike="noStrike">
              <a:solidFill>
                <a:srgbClr val="000000"/>
              </a:solidFill>
              <a:latin typeface="Open Sans"/>
              <a:ea typeface="Open Sans"/>
              <a:cs typeface="Open Sans"/>
              <a:sym typeface="Open Sans"/>
            </a:endParaRPr>
          </a:p>
          <a:p>
            <a:pPr indent="457200" lvl="0" marL="11430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SAVE</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3200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to save in your request.</a:t>
            </a:r>
            <a:endParaRPr b="0" i="0" sz="2400" u="none" cap="none" strike="noStrike">
              <a:solidFill>
                <a:srgbClr val="000000"/>
              </a:solidFill>
              <a:latin typeface="Open Sans"/>
              <a:ea typeface="Open Sans"/>
              <a:cs typeface="Open Sans"/>
              <a:sym typeface="Open Sans"/>
            </a:endParaRPr>
          </a:p>
        </p:txBody>
      </p:sp>
      <p:sp>
        <p:nvSpPr>
          <p:cNvPr id="1838" name="Google Shape;1838;p161"/>
          <p:cNvSpPr txBox="1"/>
          <p:nvPr/>
        </p:nvSpPr>
        <p:spPr>
          <a:xfrm>
            <a:off x="502391" y="606654"/>
            <a:ext cx="16989300" cy="1490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FOREIGN CURRENCY BALANCES REVALUATION ( FC Balance Revaluation) </a:t>
            </a:r>
            <a:endParaRPr b="0" i="0" sz="1400" u="none" cap="none" strike="noStrike">
              <a:solidFill>
                <a:srgbClr val="000000"/>
              </a:solidFill>
              <a:latin typeface="Arial"/>
              <a:ea typeface="Arial"/>
              <a:cs typeface="Arial"/>
              <a:sym typeface="Arial"/>
            </a:endParaRPr>
          </a:p>
        </p:txBody>
      </p:sp>
      <p:sp>
        <p:nvSpPr>
          <p:cNvPr id="1839" name="Google Shape;1839;p16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840" name="Google Shape;1840;p16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841" name="Google Shape;1841;p161"/>
          <p:cNvSpPr/>
          <p:nvPr/>
        </p:nvSpPr>
        <p:spPr>
          <a:xfrm>
            <a:off x="502391" y="2143621"/>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842" name="Google Shape;1842;p16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843" name="Google Shape;1843;p16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graphicFrame>
        <p:nvGraphicFramePr>
          <p:cNvPr id="1844" name="Google Shape;1844;p161"/>
          <p:cNvGraphicFramePr/>
          <p:nvPr/>
        </p:nvGraphicFramePr>
        <p:xfrm>
          <a:off x="1808225" y="3228971"/>
          <a:ext cx="3000000" cy="3000000"/>
        </p:xfrm>
        <a:graphic>
          <a:graphicData uri="http://schemas.openxmlformats.org/drawingml/2006/table">
            <a:tbl>
              <a:tblPr>
                <a:noFill/>
                <a:tableStyleId>{C261560E-A6A0-4CD9-A103-9B8AB18C9393}</a:tableStyleId>
              </a:tblPr>
              <a:tblGrid>
                <a:gridCol w="3431725"/>
                <a:gridCol w="3847700"/>
                <a:gridCol w="2781775"/>
              </a:tblGrid>
              <a:tr h="1097825">
                <a:tc>
                  <a:txBody>
                    <a:bodyPr/>
                    <a:lstStyle/>
                    <a:p>
                      <a:pPr indent="0" lvl="0" marL="25400" marR="0" rtl="0" algn="l">
                        <a:lnSpc>
                          <a:spcPct val="115000"/>
                        </a:lnSpc>
                        <a:spcBef>
                          <a:spcPts val="0"/>
                        </a:spcBef>
                        <a:spcAft>
                          <a:spcPts val="0"/>
                        </a:spcAft>
                        <a:buClr>
                          <a:srgbClr val="000000"/>
                        </a:buClr>
                        <a:buSzPts val="1800"/>
                        <a:buFont typeface="Arial"/>
                        <a:buNone/>
                      </a:pPr>
                      <a:r>
                        <a:rPr lang="en-US" sz="1800" u="none" cap="none" strike="noStrike">
                          <a:latin typeface="Open Sans"/>
                          <a:ea typeface="Open Sans"/>
                          <a:cs typeface="Open Sans"/>
                          <a:sym typeface="Open Sans"/>
                        </a:rPr>
                        <a:t>Ex.Rate</a:t>
                      </a:r>
                      <a:endParaRPr sz="1800" u="none" cap="none" strike="noStrike">
                        <a:latin typeface="Open Sans"/>
                        <a:ea typeface="Open Sans"/>
                        <a:cs typeface="Open Sans"/>
                        <a:sym typeface="Open Sans"/>
                      </a:endParaRPr>
                    </a:p>
                    <a:p>
                      <a:pPr indent="0" lvl="0" marL="25400" marR="0" rtl="0" algn="l">
                        <a:lnSpc>
                          <a:spcPct val="115000"/>
                        </a:lnSpc>
                        <a:spcBef>
                          <a:spcPts val="300"/>
                        </a:spcBef>
                        <a:spcAft>
                          <a:spcPts val="0"/>
                        </a:spcAft>
                        <a:buClr>
                          <a:srgbClr val="000000"/>
                        </a:buClr>
                        <a:buSzPts val="1800"/>
                        <a:buFont typeface="Arial"/>
                        <a:buNone/>
                      </a:pPr>
                      <a:r>
                        <a:rPr lang="en-US" sz="1800" u="none" cap="none" strike="noStrike">
                          <a:latin typeface="Open Sans"/>
                          <a:ea typeface="Open Sans"/>
                          <a:cs typeface="Open Sans"/>
                          <a:sym typeface="Open Sans"/>
                        </a:rPr>
                        <a:t>Diff. Key</a:t>
                      </a:r>
                      <a:endParaRPr sz="18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5400" marR="0" rtl="0" algn="l">
                        <a:lnSpc>
                          <a:spcPct val="115000"/>
                        </a:lnSpc>
                        <a:spcBef>
                          <a:spcPts val="0"/>
                        </a:spcBef>
                        <a:spcAft>
                          <a:spcPts val="0"/>
                        </a:spcAft>
                        <a:buClr>
                          <a:srgbClr val="000000"/>
                        </a:buClr>
                        <a:buSzPts val="1800"/>
                        <a:buFont typeface="Arial"/>
                        <a:buNone/>
                      </a:pPr>
                      <a:r>
                        <a:rPr lang="en-US" sz="1800" u="none" cap="none" strike="noStrike">
                          <a:latin typeface="Open Sans"/>
                          <a:ea typeface="Open Sans"/>
                          <a:cs typeface="Open Sans"/>
                          <a:sym typeface="Open Sans"/>
                        </a:rPr>
                        <a:t>Expense A/c</a:t>
                      </a:r>
                      <a:endParaRPr sz="1800" u="none" cap="none" strike="noStrike">
                        <a:latin typeface="Open Sans"/>
                        <a:ea typeface="Open Sans"/>
                        <a:cs typeface="Open Sans"/>
                        <a:sym typeface="Open Sans"/>
                      </a:endParaRPr>
                    </a:p>
                    <a:p>
                      <a:pPr indent="0" lvl="0" marL="25400" marR="0" rtl="0" algn="l">
                        <a:lnSpc>
                          <a:spcPct val="115000"/>
                        </a:lnSpc>
                        <a:spcBef>
                          <a:spcPts val="300"/>
                        </a:spcBef>
                        <a:spcAft>
                          <a:spcPts val="0"/>
                        </a:spcAft>
                        <a:buClr>
                          <a:srgbClr val="000000"/>
                        </a:buClr>
                        <a:buSzPts val="1800"/>
                        <a:buFont typeface="Arial"/>
                        <a:buNone/>
                      </a:pPr>
                      <a:r>
                        <a:rPr lang="en-US" sz="1800" u="none" cap="none" strike="noStrike">
                          <a:latin typeface="Open Sans"/>
                          <a:ea typeface="Open Sans"/>
                          <a:cs typeface="Open Sans"/>
                          <a:sym typeface="Open Sans"/>
                        </a:rPr>
                        <a:t>(Exchange Loss)</a:t>
                      </a:r>
                      <a:endParaRPr sz="18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5400" marR="0" rtl="0" algn="l">
                        <a:lnSpc>
                          <a:spcPct val="115000"/>
                        </a:lnSpc>
                        <a:spcBef>
                          <a:spcPts val="0"/>
                        </a:spcBef>
                        <a:spcAft>
                          <a:spcPts val="0"/>
                        </a:spcAft>
                        <a:buClr>
                          <a:srgbClr val="000000"/>
                        </a:buClr>
                        <a:buSzPts val="1800"/>
                        <a:buFont typeface="Arial"/>
                        <a:buNone/>
                      </a:pPr>
                      <a:r>
                        <a:rPr lang="en-US" sz="1800" u="none" cap="none" strike="noStrike">
                          <a:latin typeface="Open Sans"/>
                          <a:ea typeface="Open Sans"/>
                          <a:cs typeface="Open Sans"/>
                          <a:sym typeface="Open Sans"/>
                        </a:rPr>
                        <a:t>Exchange</a:t>
                      </a:r>
                      <a:endParaRPr sz="1800" u="none" cap="none" strike="noStrike">
                        <a:latin typeface="Open Sans"/>
                        <a:ea typeface="Open Sans"/>
                        <a:cs typeface="Open Sans"/>
                        <a:sym typeface="Open Sans"/>
                      </a:endParaRPr>
                    </a:p>
                    <a:p>
                      <a:pPr indent="0" lvl="0" marL="25400" marR="0" rtl="0" algn="l">
                        <a:lnSpc>
                          <a:spcPct val="115000"/>
                        </a:lnSpc>
                        <a:spcBef>
                          <a:spcPts val="300"/>
                        </a:spcBef>
                        <a:spcAft>
                          <a:spcPts val="0"/>
                        </a:spcAft>
                        <a:buClr>
                          <a:srgbClr val="000000"/>
                        </a:buClr>
                        <a:buSzPts val="1800"/>
                        <a:buFont typeface="Arial"/>
                        <a:buNone/>
                      </a:pPr>
                      <a:r>
                        <a:rPr lang="en-US" sz="1800" u="none" cap="none" strike="noStrike">
                          <a:latin typeface="Open Sans"/>
                          <a:ea typeface="Open Sans"/>
                          <a:cs typeface="Open Sans"/>
                          <a:sym typeface="Open Sans"/>
                        </a:rPr>
                        <a:t>Rate GainA/c</a:t>
                      </a:r>
                      <a:endParaRPr sz="18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33450">
                <a:tc>
                  <a:txBody>
                    <a:bodyPr/>
                    <a:lstStyle/>
                    <a:p>
                      <a:pPr indent="0" lvl="0" marL="25400" marR="0" rtl="0" algn="l">
                        <a:lnSpc>
                          <a:spcPct val="115000"/>
                        </a:lnSpc>
                        <a:spcBef>
                          <a:spcPts val="0"/>
                        </a:spcBef>
                        <a:spcAft>
                          <a:spcPts val="0"/>
                        </a:spcAft>
                        <a:buClr>
                          <a:srgbClr val="000000"/>
                        </a:buClr>
                        <a:buSzPts val="1800"/>
                        <a:buFont typeface="Arial"/>
                        <a:buNone/>
                      </a:pPr>
                      <a:r>
                        <a:rPr lang="en-US" sz="1800" u="none" cap="none" strike="noStrike">
                          <a:latin typeface="Open Sans"/>
                          <a:ea typeface="Open Sans"/>
                          <a:cs typeface="Open Sans"/>
                          <a:sym typeface="Open Sans"/>
                        </a:rPr>
                        <a:t>USD ( Text Field)</a:t>
                      </a:r>
                      <a:endParaRPr sz="18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54000" marR="0" rtl="0" algn="l">
                        <a:lnSpc>
                          <a:spcPct val="115000"/>
                        </a:lnSpc>
                        <a:spcBef>
                          <a:spcPts val="0"/>
                        </a:spcBef>
                        <a:spcAft>
                          <a:spcPts val="0"/>
                        </a:spcAft>
                        <a:buClr>
                          <a:srgbClr val="000000"/>
                        </a:buClr>
                        <a:buSzPts val="1800"/>
                        <a:buFont typeface="Arial"/>
                        <a:buNone/>
                      </a:pPr>
                      <a:r>
                        <a:rPr lang="en-US" sz="1800" u="none" cap="none" strike="noStrike">
                          <a:latin typeface="Open Sans"/>
                          <a:ea typeface="Open Sans"/>
                          <a:cs typeface="Open Sans"/>
                          <a:sym typeface="Open Sans"/>
                        </a:rPr>
                        <a:t>400301</a:t>
                      </a:r>
                      <a:endParaRPr sz="18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41300" marR="0" rtl="0" algn="l">
                        <a:lnSpc>
                          <a:spcPct val="115000"/>
                        </a:lnSpc>
                        <a:spcBef>
                          <a:spcPts val="0"/>
                        </a:spcBef>
                        <a:spcAft>
                          <a:spcPts val="0"/>
                        </a:spcAft>
                        <a:buClr>
                          <a:srgbClr val="000000"/>
                        </a:buClr>
                        <a:buSzPts val="1800"/>
                        <a:buFont typeface="Arial"/>
                        <a:buNone/>
                      </a:pPr>
                      <a:r>
                        <a:rPr lang="en-US" sz="1800" u="none" cap="none" strike="noStrike">
                          <a:latin typeface="Open Sans"/>
                          <a:ea typeface="Open Sans"/>
                          <a:cs typeface="Open Sans"/>
                          <a:sym typeface="Open Sans"/>
                        </a:rPr>
                        <a:t>300100</a:t>
                      </a:r>
                      <a:endParaRPr sz="18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66" name="Google Shape;266;p2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27"/>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Unlocking Screens</a:t>
            </a:r>
            <a:endParaRPr b="1" i="0" sz="4400" u="none" cap="none" strike="noStrike">
              <a:solidFill>
                <a:srgbClr val="10253F"/>
              </a:solidFill>
              <a:latin typeface="Open Sans"/>
              <a:ea typeface="Open Sans"/>
              <a:cs typeface="Open Sans"/>
              <a:sym typeface="Open Sans"/>
            </a:endParaRPr>
          </a:p>
        </p:txBody>
      </p:sp>
      <p:sp>
        <p:nvSpPr>
          <p:cNvPr id="268" name="Google Shape;268;p2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69" name="Google Shape;269;p27"/>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27"/>
          <p:cNvSpPr txBox="1"/>
          <p:nvPr/>
        </p:nvSpPr>
        <p:spPr>
          <a:xfrm>
            <a:off x="502391" y="1820900"/>
            <a:ext cx="16989196" cy="114127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Tools----&gt;Administration----&gt;Monitor----&gt;Lock Entries(TC=SM12) &gt;List Buttons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Menu Bar----&gt;Lock Entry----&gt;Delet All &gt;Select "YES"Button for the message Delete All Lock Entries.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9" name="Shape 1849"/>
        <p:cNvGrpSpPr/>
        <p:nvPr/>
      </p:nvGrpSpPr>
      <p:grpSpPr>
        <a:xfrm>
          <a:off x="0" y="0"/>
          <a:ext cx="0" cy="0"/>
          <a:chOff x="0" y="0"/>
          <a:chExt cx="0" cy="0"/>
        </a:xfrm>
      </p:grpSpPr>
      <p:sp>
        <p:nvSpPr>
          <p:cNvPr id="1850" name="Google Shape;1850;p162"/>
          <p:cNvSpPr/>
          <p:nvPr/>
        </p:nvSpPr>
        <p:spPr>
          <a:xfrm>
            <a:off x="3481425" y="4830950"/>
            <a:ext cx="2110200" cy="516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851" name="Google Shape;1851;p162"/>
          <p:cNvSpPr txBox="1"/>
          <p:nvPr/>
        </p:nvSpPr>
        <p:spPr>
          <a:xfrm>
            <a:off x="509691" y="2648579"/>
            <a:ext cx="17268600" cy="4894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8.	Assign Exchange Rate Difference Key in Loan A/c ( FS00)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GL A/c :	100301</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 Code :	PSL</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From Menu----&gt; GL Account	&gt; Change</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Tab Control Data      Tab</a:t>
            </a:r>
            <a:endParaRPr b="0" i="0" sz="2400" u="none" cap="none" strike="noStrike">
              <a:solidFill>
                <a:srgbClr val="000000"/>
              </a:solidFill>
              <a:latin typeface="Open Sans"/>
              <a:ea typeface="Open Sans"/>
              <a:cs typeface="Open Sans"/>
              <a:sym typeface="Open Sans"/>
            </a:endParaRPr>
          </a:p>
          <a:p>
            <a:pPr indent="457200" lvl="0" marL="3200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Exchange Rate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r>
              <a:rPr b="0" i="0" lang="en-US" sz="2400" u="sng" cap="none" strike="noStrike">
                <a:solidFill>
                  <a:srgbClr val="000000"/>
                </a:solidFill>
                <a:latin typeface="Open Sans"/>
                <a:ea typeface="Open Sans"/>
                <a:cs typeface="Open Sans"/>
                <a:sym typeface="Open Sans"/>
              </a:rPr>
              <a:t>Difference Key </a:t>
            </a:r>
            <a:endParaRPr b="0" i="0" sz="2400" u="sng"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USD	→	SAVE</a:t>
            </a:r>
            <a:endParaRPr b="0" i="0" sz="2400" u="none" cap="none" strike="noStrike">
              <a:solidFill>
                <a:srgbClr val="000000"/>
              </a:solidFill>
              <a:latin typeface="Open Sans"/>
              <a:ea typeface="Open Sans"/>
              <a:cs typeface="Open Sans"/>
              <a:sym typeface="Open Sans"/>
            </a:endParaRPr>
          </a:p>
        </p:txBody>
      </p:sp>
      <p:sp>
        <p:nvSpPr>
          <p:cNvPr id="1852" name="Google Shape;1852;p162"/>
          <p:cNvSpPr txBox="1"/>
          <p:nvPr/>
        </p:nvSpPr>
        <p:spPr>
          <a:xfrm>
            <a:off x="502391" y="606654"/>
            <a:ext cx="16989300" cy="1490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FOREIGN CURRENCY BALANCES REVALUATION ( FC Balance Revaluation) </a:t>
            </a:r>
            <a:endParaRPr b="0" i="0" sz="1400" u="none" cap="none" strike="noStrike">
              <a:solidFill>
                <a:srgbClr val="000000"/>
              </a:solidFill>
              <a:latin typeface="Arial"/>
              <a:ea typeface="Arial"/>
              <a:cs typeface="Arial"/>
              <a:sym typeface="Arial"/>
            </a:endParaRPr>
          </a:p>
        </p:txBody>
      </p:sp>
      <p:sp>
        <p:nvSpPr>
          <p:cNvPr id="1853" name="Google Shape;1853;p16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854" name="Google Shape;1854;p16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855" name="Google Shape;1855;p162"/>
          <p:cNvSpPr/>
          <p:nvPr/>
        </p:nvSpPr>
        <p:spPr>
          <a:xfrm>
            <a:off x="502391" y="2143621"/>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856" name="Google Shape;1856;p16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857" name="Google Shape;1857;p162"/>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2" name="Shape 1862"/>
        <p:cNvGrpSpPr/>
        <p:nvPr/>
      </p:nvGrpSpPr>
      <p:grpSpPr>
        <a:xfrm>
          <a:off x="0" y="0"/>
          <a:ext cx="0" cy="0"/>
          <a:chOff x="0" y="0"/>
          <a:chExt cx="0" cy="0"/>
        </a:xfrm>
      </p:grpSpPr>
      <p:sp>
        <p:nvSpPr>
          <p:cNvPr id="1863" name="Google Shape;1863;p163"/>
          <p:cNvSpPr txBox="1"/>
          <p:nvPr/>
        </p:nvSpPr>
        <p:spPr>
          <a:xfrm>
            <a:off x="654591" y="4264579"/>
            <a:ext cx="17268600" cy="5448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Post Key:	40 A/c #	200100		→	Enter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Ignore Warning Message		→	Enter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	100000 USD		Buss.Area: PSLH Text: SBI FC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Term Loan Receipt	→	Enter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Post Key:	50 A/c #	100301	→	Enter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 *		USD               Buss.Area: PSLH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Text: +	→	Menu----&gt; Document	&gt;Simulate and SAVE</a:t>
            </a:r>
            <a:endParaRPr b="0" i="0" sz="2400" u="none" cap="none" strike="noStrike">
              <a:solidFill>
                <a:srgbClr val="000000"/>
              </a:solidFill>
              <a:latin typeface="Open Sans"/>
              <a:ea typeface="Open Sans"/>
              <a:cs typeface="Open Sans"/>
              <a:sym typeface="Open Sans"/>
            </a:endParaRPr>
          </a:p>
        </p:txBody>
      </p:sp>
      <p:sp>
        <p:nvSpPr>
          <p:cNvPr id="1864" name="Google Shape;1864;p16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END USER AREA FOR FC REVALUATION</a:t>
            </a:r>
            <a:endParaRPr b="0" i="0" sz="1400" u="none" cap="none" strike="noStrike">
              <a:solidFill>
                <a:srgbClr val="000000"/>
              </a:solidFill>
              <a:latin typeface="Arial"/>
              <a:ea typeface="Arial"/>
              <a:cs typeface="Arial"/>
              <a:sym typeface="Arial"/>
            </a:endParaRPr>
          </a:p>
        </p:txBody>
      </p:sp>
      <p:sp>
        <p:nvSpPr>
          <p:cNvPr id="1865" name="Google Shape;1865;p16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866" name="Google Shape;1866;p16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867" name="Google Shape;1867;p16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868" name="Google Shape;1868;p16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869" name="Google Shape;1869;p163"/>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graphicFrame>
        <p:nvGraphicFramePr>
          <p:cNvPr id="1870" name="Google Shape;1870;p163"/>
          <p:cNvGraphicFramePr/>
          <p:nvPr/>
        </p:nvGraphicFramePr>
        <p:xfrm>
          <a:off x="3016925" y="1514200"/>
          <a:ext cx="3000000" cy="3000000"/>
        </p:xfrm>
        <a:graphic>
          <a:graphicData uri="http://schemas.openxmlformats.org/drawingml/2006/table">
            <a:tbl>
              <a:tblPr>
                <a:noFill/>
                <a:tableStyleId>{C261560E-A6A0-4CD9-A103-9B8AB18C9393}</a:tableStyleId>
              </a:tblPr>
              <a:tblGrid>
                <a:gridCol w="782225"/>
                <a:gridCol w="3947625"/>
                <a:gridCol w="2110250"/>
                <a:gridCol w="1182450"/>
                <a:gridCol w="2274000"/>
              </a:tblGrid>
              <a:tr h="715875">
                <a:tc>
                  <a:txBody>
                    <a:bodyPr/>
                    <a:lstStyle/>
                    <a:p>
                      <a:pPr indent="0" lvl="0" marL="25400" marR="0" rtl="0" algn="l">
                        <a:lnSpc>
                          <a:spcPct val="105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28600" marR="0" rtl="0" algn="l">
                        <a:lnSpc>
                          <a:spcPct val="105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FC Term loan Receipt ( F-02)</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3">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 </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r>
              <a:tr h="715875">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 </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28600" marR="0" rtl="0" algn="l">
                        <a:lnSpc>
                          <a:spcPct val="115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Doc.Date:  01.08.09</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15900" marR="0" rtl="0" algn="l">
                        <a:lnSpc>
                          <a:spcPct val="115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Comp. Code:</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39700" marR="0" rtl="0" algn="l">
                        <a:lnSpc>
                          <a:spcPct val="115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PSL</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54000" marR="0" rtl="0" algn="l">
                        <a:lnSpc>
                          <a:spcPct val="115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Currency : USD</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15875">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 </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28600" marR="0" rtl="0" algn="l">
                        <a:lnSpc>
                          <a:spcPct val="103181"/>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Post.DT:  	01.08.09</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15900" marR="0" rtl="0" algn="l">
                        <a:lnSpc>
                          <a:spcPct val="103181"/>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Type :</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39700" marR="0" rtl="0" algn="l">
                        <a:lnSpc>
                          <a:spcPct val="103181"/>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SA</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54000" marR="0" rtl="0" algn="l">
                        <a:lnSpc>
                          <a:spcPct val="103181"/>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Rate: 45.00</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5" name="Shape 1875"/>
        <p:cNvGrpSpPr/>
        <p:nvPr/>
      </p:nvGrpSpPr>
      <p:grpSpPr>
        <a:xfrm>
          <a:off x="0" y="0"/>
          <a:ext cx="0" cy="0"/>
          <a:chOff x="0" y="0"/>
          <a:chExt cx="0" cy="0"/>
        </a:xfrm>
      </p:grpSpPr>
      <p:sp>
        <p:nvSpPr>
          <p:cNvPr id="1876" name="Google Shape;1876;p164"/>
          <p:cNvSpPr txBox="1"/>
          <p:nvPr/>
        </p:nvSpPr>
        <p:spPr>
          <a:xfrm>
            <a:off x="509691" y="1801504"/>
            <a:ext cx="17268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 Enter Year End Exchange Rates in Forex Table ( OB08) Select New Entries Button</a:t>
            </a:r>
            <a:endParaRPr b="0" i="0" sz="2400" u="none" cap="none" strike="noStrike">
              <a:solidFill>
                <a:srgbClr val="000000"/>
              </a:solidFill>
              <a:latin typeface="Open Sans"/>
              <a:ea typeface="Open Sans"/>
              <a:cs typeface="Open Sans"/>
              <a:sym typeface="Open Sans"/>
            </a:endParaRPr>
          </a:p>
        </p:txBody>
      </p:sp>
      <p:sp>
        <p:nvSpPr>
          <p:cNvPr id="1877" name="Google Shape;1877;p16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END USER AREA FOR FC REVALUATION</a:t>
            </a:r>
            <a:endParaRPr b="0" i="0" sz="1400" u="none" cap="none" strike="noStrike">
              <a:solidFill>
                <a:srgbClr val="000000"/>
              </a:solidFill>
              <a:latin typeface="Arial"/>
              <a:ea typeface="Arial"/>
              <a:cs typeface="Arial"/>
              <a:sym typeface="Arial"/>
            </a:endParaRPr>
          </a:p>
        </p:txBody>
      </p:sp>
      <p:sp>
        <p:nvSpPr>
          <p:cNvPr id="1878" name="Google Shape;1878;p16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879" name="Google Shape;1879;p16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880" name="Google Shape;1880;p16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881" name="Google Shape;1881;p16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882" name="Google Shape;1882;p164"/>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graphicFrame>
        <p:nvGraphicFramePr>
          <p:cNvPr id="1883" name="Google Shape;1883;p164"/>
          <p:cNvGraphicFramePr/>
          <p:nvPr/>
        </p:nvGraphicFramePr>
        <p:xfrm>
          <a:off x="711250" y="2661863"/>
          <a:ext cx="3000000" cy="3000000"/>
        </p:xfrm>
        <a:graphic>
          <a:graphicData uri="http://schemas.openxmlformats.org/drawingml/2006/table">
            <a:tbl>
              <a:tblPr>
                <a:noFill/>
                <a:tableStyleId>{C261560E-A6A0-4CD9-A103-9B8AB18C9393}</a:tableStyleId>
              </a:tblPr>
              <a:tblGrid>
                <a:gridCol w="2792975"/>
                <a:gridCol w="2225575"/>
                <a:gridCol w="2096325"/>
                <a:gridCol w="2087000"/>
                <a:gridCol w="1890600"/>
              </a:tblGrid>
              <a:tr h="1190450">
                <a:tc>
                  <a:txBody>
                    <a:bodyPr/>
                    <a:lstStyle/>
                    <a:p>
                      <a:pPr indent="0" lvl="0" marL="25400" marR="0" rtl="0" algn="l">
                        <a:lnSpc>
                          <a:spcPct val="98181"/>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Ex. Rate</a:t>
                      </a:r>
                      <a:endParaRPr sz="2000" u="none" cap="none" strike="noStrike">
                        <a:latin typeface="Open Sans"/>
                        <a:ea typeface="Open Sans"/>
                        <a:cs typeface="Open Sans"/>
                        <a:sym typeface="Open Sans"/>
                      </a:endParaRPr>
                    </a:p>
                    <a:p>
                      <a:pPr indent="0" lvl="0" marL="25400" marR="0" rtl="0" algn="l">
                        <a:lnSpc>
                          <a:spcPct val="115000"/>
                        </a:lnSpc>
                        <a:spcBef>
                          <a:spcPts val="1200"/>
                        </a:spcBef>
                        <a:spcAft>
                          <a:spcPts val="0"/>
                        </a:spcAft>
                        <a:buClr>
                          <a:srgbClr val="000000"/>
                        </a:buClr>
                        <a:buSzPts val="2000"/>
                        <a:buFont typeface="Arial"/>
                        <a:buNone/>
                      </a:pPr>
                      <a:r>
                        <a:rPr lang="en-US" sz="2000" u="none" cap="none" strike="noStrike">
                          <a:latin typeface="Open Sans"/>
                          <a:ea typeface="Open Sans"/>
                          <a:cs typeface="Open Sans"/>
                          <a:sym typeface="Open Sans"/>
                        </a:rPr>
                        <a:t>Type</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5400" marR="0" rtl="0" algn="l">
                        <a:lnSpc>
                          <a:spcPct val="98181"/>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Valid</a:t>
                      </a:r>
                      <a:endParaRPr sz="2000" u="none" cap="none" strike="noStrike">
                        <a:latin typeface="Open Sans"/>
                        <a:ea typeface="Open Sans"/>
                        <a:cs typeface="Open Sans"/>
                        <a:sym typeface="Open Sans"/>
                      </a:endParaRPr>
                    </a:p>
                    <a:p>
                      <a:pPr indent="0" lvl="0" marL="25400" marR="0" rtl="0" algn="l">
                        <a:lnSpc>
                          <a:spcPct val="115000"/>
                        </a:lnSpc>
                        <a:spcBef>
                          <a:spcPts val="1200"/>
                        </a:spcBef>
                        <a:spcAft>
                          <a:spcPts val="0"/>
                        </a:spcAft>
                        <a:buClr>
                          <a:srgbClr val="000000"/>
                        </a:buClr>
                        <a:buSzPts val="2000"/>
                        <a:buFont typeface="Arial"/>
                        <a:buNone/>
                      </a:pPr>
                      <a:r>
                        <a:rPr lang="en-US" sz="2000" u="none" cap="none" strike="noStrike">
                          <a:latin typeface="Open Sans"/>
                          <a:ea typeface="Open Sans"/>
                          <a:cs typeface="Open Sans"/>
                          <a:sym typeface="Open Sans"/>
                        </a:rPr>
                        <a:t>From</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5400" marR="0" rtl="0" algn="l">
                        <a:lnSpc>
                          <a:spcPct val="98181"/>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From</a:t>
                      </a:r>
                      <a:endParaRPr sz="2000" u="none" cap="none" strike="noStrike">
                        <a:latin typeface="Open Sans"/>
                        <a:ea typeface="Open Sans"/>
                        <a:cs typeface="Open Sans"/>
                        <a:sym typeface="Open Sans"/>
                      </a:endParaRPr>
                    </a:p>
                    <a:p>
                      <a:pPr indent="0" lvl="0" marL="25400" marR="0" rtl="0" algn="l">
                        <a:lnSpc>
                          <a:spcPct val="115000"/>
                        </a:lnSpc>
                        <a:spcBef>
                          <a:spcPts val="1200"/>
                        </a:spcBef>
                        <a:spcAft>
                          <a:spcPts val="0"/>
                        </a:spcAft>
                        <a:buClr>
                          <a:srgbClr val="000000"/>
                        </a:buClr>
                        <a:buSzPts val="2000"/>
                        <a:buFont typeface="Arial"/>
                        <a:buNone/>
                      </a:pPr>
                      <a:r>
                        <a:rPr lang="en-US" sz="2000" u="none" cap="none" strike="noStrike">
                          <a:latin typeface="Open Sans"/>
                          <a:ea typeface="Open Sans"/>
                          <a:cs typeface="Open Sans"/>
                          <a:sym typeface="Open Sans"/>
                        </a:rPr>
                        <a:t>Currency</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5400" marR="0" rtl="0" algn="l">
                        <a:lnSpc>
                          <a:spcPct val="98181"/>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Direct</a:t>
                      </a:r>
                      <a:endParaRPr sz="2000" u="none" cap="none" strike="noStrike">
                        <a:latin typeface="Open Sans"/>
                        <a:ea typeface="Open Sans"/>
                        <a:cs typeface="Open Sans"/>
                        <a:sym typeface="Open Sans"/>
                      </a:endParaRPr>
                    </a:p>
                    <a:p>
                      <a:pPr indent="0" lvl="0" marL="25400" marR="0" rtl="0" algn="l">
                        <a:lnSpc>
                          <a:spcPct val="115000"/>
                        </a:lnSpc>
                        <a:spcBef>
                          <a:spcPts val="1200"/>
                        </a:spcBef>
                        <a:spcAft>
                          <a:spcPts val="0"/>
                        </a:spcAft>
                        <a:buClr>
                          <a:srgbClr val="000000"/>
                        </a:buClr>
                        <a:buSzPts val="2000"/>
                        <a:buFont typeface="Arial"/>
                        <a:buNone/>
                      </a:pPr>
                      <a:r>
                        <a:rPr lang="en-US" sz="2000" u="none" cap="none" strike="noStrike">
                          <a:latin typeface="Open Sans"/>
                          <a:ea typeface="Open Sans"/>
                          <a:cs typeface="Open Sans"/>
                          <a:sym typeface="Open Sans"/>
                        </a:rPr>
                        <a:t>Quot</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5400" marR="0" rtl="0" algn="l">
                        <a:lnSpc>
                          <a:spcPct val="98181"/>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To</a:t>
                      </a:r>
                      <a:endParaRPr sz="2000" u="none" cap="none" strike="noStrike">
                        <a:latin typeface="Open Sans"/>
                        <a:ea typeface="Open Sans"/>
                        <a:cs typeface="Open Sans"/>
                        <a:sym typeface="Open Sans"/>
                      </a:endParaRPr>
                    </a:p>
                    <a:p>
                      <a:pPr indent="0" lvl="0" marL="25400" marR="0" rtl="0" algn="l">
                        <a:lnSpc>
                          <a:spcPct val="115000"/>
                        </a:lnSpc>
                        <a:spcBef>
                          <a:spcPts val="1200"/>
                        </a:spcBef>
                        <a:spcAft>
                          <a:spcPts val="0"/>
                        </a:spcAft>
                        <a:buClr>
                          <a:srgbClr val="000000"/>
                        </a:buClr>
                        <a:buSzPts val="2000"/>
                        <a:buFont typeface="Arial"/>
                        <a:buNone/>
                      </a:pPr>
                      <a:r>
                        <a:rPr lang="en-US" sz="2000" u="none" cap="none" strike="noStrike">
                          <a:latin typeface="Open Sans"/>
                          <a:ea typeface="Open Sans"/>
                          <a:cs typeface="Open Sans"/>
                          <a:sym typeface="Open Sans"/>
                        </a:rPr>
                        <a:t>Currency</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20575">
                <a:tc>
                  <a:txBody>
                    <a:bodyPr/>
                    <a:lstStyle/>
                    <a:p>
                      <a:pPr indent="0" lvl="0" marL="25400" marR="0" rtl="0" algn="l">
                        <a:lnSpc>
                          <a:spcPct val="98181"/>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G( Bank Buying Rate)</a:t>
                      </a:r>
                      <a:endParaRPr sz="2000" u="none" cap="none" strike="noStrike">
                        <a:latin typeface="Open Sans"/>
                        <a:ea typeface="Open Sans"/>
                        <a:cs typeface="Open Sans"/>
                        <a:sym typeface="Open Sans"/>
                      </a:endParaRPr>
                    </a:p>
                    <a:p>
                      <a:pPr indent="0" lvl="0" marL="25400" marR="0" rtl="0" algn="l">
                        <a:lnSpc>
                          <a:spcPct val="115000"/>
                        </a:lnSpc>
                        <a:spcBef>
                          <a:spcPts val="1200"/>
                        </a:spcBef>
                        <a:spcAft>
                          <a:spcPts val="0"/>
                        </a:spcAft>
                        <a:buClr>
                          <a:srgbClr val="000000"/>
                        </a:buClr>
                        <a:buSzPts val="2000"/>
                        <a:buFont typeface="Arial"/>
                        <a:buNone/>
                      </a:pPr>
                      <a:r>
                        <a:rPr lang="en-US" sz="2000" u="none" cap="none" strike="noStrike">
                          <a:latin typeface="Open Sans"/>
                          <a:ea typeface="Open Sans"/>
                          <a:cs typeface="Open Sans"/>
                          <a:sym typeface="Open Sans"/>
                        </a:rPr>
                        <a:t>B( Bank Selling Rate)</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5400" marR="0" rtl="0" algn="l">
                        <a:lnSpc>
                          <a:spcPct val="98181"/>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31.03.10</a:t>
                      </a:r>
                      <a:endParaRPr sz="2000" u="none" cap="none" strike="noStrike">
                        <a:latin typeface="Open Sans"/>
                        <a:ea typeface="Open Sans"/>
                        <a:cs typeface="Open Sans"/>
                        <a:sym typeface="Open Sans"/>
                      </a:endParaRPr>
                    </a:p>
                    <a:p>
                      <a:pPr indent="0" lvl="0" marL="25400" marR="0" rtl="0" algn="l">
                        <a:lnSpc>
                          <a:spcPct val="115000"/>
                        </a:lnSpc>
                        <a:spcBef>
                          <a:spcPts val="1200"/>
                        </a:spcBef>
                        <a:spcAft>
                          <a:spcPts val="0"/>
                        </a:spcAft>
                        <a:buClr>
                          <a:srgbClr val="000000"/>
                        </a:buClr>
                        <a:buSzPts val="2000"/>
                        <a:buFont typeface="Arial"/>
                        <a:buNone/>
                      </a:pPr>
                      <a:r>
                        <a:rPr lang="en-US" sz="2000" u="none" cap="none" strike="noStrike">
                          <a:latin typeface="Open Sans"/>
                          <a:ea typeface="Open Sans"/>
                          <a:cs typeface="Open Sans"/>
                          <a:sym typeface="Open Sans"/>
                        </a:rPr>
                        <a:t>31.03.10</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5400" marR="0" rtl="0" algn="l">
                        <a:lnSpc>
                          <a:spcPct val="98181"/>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USD</a:t>
                      </a:r>
                      <a:endParaRPr sz="2000" u="none" cap="none" strike="noStrike">
                        <a:latin typeface="Open Sans"/>
                        <a:ea typeface="Open Sans"/>
                        <a:cs typeface="Open Sans"/>
                        <a:sym typeface="Open Sans"/>
                      </a:endParaRPr>
                    </a:p>
                    <a:p>
                      <a:pPr indent="0" lvl="0" marL="25400" marR="0" rtl="0" algn="l">
                        <a:lnSpc>
                          <a:spcPct val="115000"/>
                        </a:lnSpc>
                        <a:spcBef>
                          <a:spcPts val="1200"/>
                        </a:spcBef>
                        <a:spcAft>
                          <a:spcPts val="0"/>
                        </a:spcAft>
                        <a:buClr>
                          <a:srgbClr val="000000"/>
                        </a:buClr>
                        <a:buSzPts val="2000"/>
                        <a:buFont typeface="Arial"/>
                        <a:buNone/>
                      </a:pPr>
                      <a:r>
                        <a:rPr lang="en-US" sz="2000" u="none" cap="none" strike="noStrike">
                          <a:latin typeface="Open Sans"/>
                          <a:ea typeface="Open Sans"/>
                          <a:cs typeface="Open Sans"/>
                          <a:sym typeface="Open Sans"/>
                        </a:rPr>
                        <a:t>USD</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52400" marR="0" rtl="0" algn="l">
                        <a:lnSpc>
                          <a:spcPct val="98181"/>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49.50</a:t>
                      </a:r>
                      <a:endParaRPr sz="2000" u="none" cap="none" strike="noStrike">
                        <a:latin typeface="Open Sans"/>
                        <a:ea typeface="Open Sans"/>
                        <a:cs typeface="Open Sans"/>
                        <a:sym typeface="Open Sans"/>
                      </a:endParaRPr>
                    </a:p>
                    <a:p>
                      <a:pPr indent="0" lvl="0" marL="152400" marR="0" rtl="0" algn="l">
                        <a:lnSpc>
                          <a:spcPct val="115000"/>
                        </a:lnSpc>
                        <a:spcBef>
                          <a:spcPts val="1200"/>
                        </a:spcBef>
                        <a:spcAft>
                          <a:spcPts val="0"/>
                        </a:spcAft>
                        <a:buClr>
                          <a:srgbClr val="000000"/>
                        </a:buClr>
                        <a:buSzPts val="2000"/>
                        <a:buFont typeface="Arial"/>
                        <a:buNone/>
                      </a:pPr>
                      <a:r>
                        <a:rPr lang="en-US" sz="2000" u="none" cap="none" strike="noStrike">
                          <a:latin typeface="Open Sans"/>
                          <a:ea typeface="Open Sans"/>
                          <a:cs typeface="Open Sans"/>
                          <a:sym typeface="Open Sans"/>
                        </a:rPr>
                        <a:t>50.00</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5400" marR="0" rtl="0" algn="l">
                        <a:lnSpc>
                          <a:spcPct val="98181"/>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INR</a:t>
                      </a:r>
                      <a:endParaRPr sz="2000" u="none" cap="none" strike="noStrike">
                        <a:latin typeface="Open Sans"/>
                        <a:ea typeface="Open Sans"/>
                        <a:cs typeface="Open Sans"/>
                        <a:sym typeface="Open Sans"/>
                      </a:endParaRPr>
                    </a:p>
                    <a:p>
                      <a:pPr indent="0" lvl="0" marL="25400" marR="0" rtl="0" algn="l">
                        <a:lnSpc>
                          <a:spcPct val="115000"/>
                        </a:lnSpc>
                        <a:spcBef>
                          <a:spcPts val="1200"/>
                        </a:spcBef>
                        <a:spcAft>
                          <a:spcPts val="0"/>
                        </a:spcAft>
                        <a:buClr>
                          <a:srgbClr val="000000"/>
                        </a:buClr>
                        <a:buSzPts val="2000"/>
                        <a:buFont typeface="Arial"/>
                        <a:buNone/>
                      </a:pPr>
                      <a:r>
                        <a:rPr lang="en-US" sz="2000" u="none" cap="none" strike="noStrike">
                          <a:latin typeface="Open Sans"/>
                          <a:ea typeface="Open Sans"/>
                          <a:cs typeface="Open Sans"/>
                          <a:sym typeface="Open Sans"/>
                        </a:rPr>
                        <a:t>INR</a:t>
                      </a:r>
                      <a:endParaRPr sz="20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8" name="Shape 1888"/>
        <p:cNvGrpSpPr/>
        <p:nvPr/>
      </p:nvGrpSpPr>
      <p:grpSpPr>
        <a:xfrm>
          <a:off x="0" y="0"/>
          <a:ext cx="0" cy="0"/>
          <a:chOff x="0" y="0"/>
          <a:chExt cx="0" cy="0"/>
        </a:xfrm>
      </p:grpSpPr>
      <p:sp>
        <p:nvSpPr>
          <p:cNvPr id="1889" name="Google Shape;1889;p165"/>
          <p:cNvSpPr/>
          <p:nvPr/>
        </p:nvSpPr>
        <p:spPr>
          <a:xfrm>
            <a:off x="1991175" y="5709600"/>
            <a:ext cx="1904100" cy="516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890" name="Google Shape;1890;p165"/>
          <p:cNvSpPr txBox="1"/>
          <p:nvPr/>
        </p:nvSpPr>
        <p:spPr>
          <a:xfrm>
            <a:off x="509691" y="1801504"/>
            <a:ext cx="17268600" cy="5873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{3}	FC Valuation:</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Accounting ----&gt; Financial Accounting----&gt;Gen Ledger----&gt;Periodic Processing	&gt;</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Closing---&gt;Valuate---&gt; FC Valuation(New)	( TC=FAGL_FC_VAL)</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 Code:	PSL </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Valuation Period:	31.03.10</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Valuation Area:	PA </a:t>
            </a:r>
            <a:endParaRPr b="0" i="0" sz="2400" u="none" cap="none" strike="noStrike">
              <a:solidFill>
                <a:srgbClr val="000000"/>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Select GL Balance                    tab</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Valuate GL A/c Balance Check Box	→	Execute ( F8) </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on Postings Button and Select Back Arrow 2 Times</a:t>
            </a:r>
            <a:endParaRPr b="0" i="0" sz="2400" u="none" cap="none" strike="noStrike">
              <a:solidFill>
                <a:srgbClr val="000000"/>
              </a:solidFill>
              <a:latin typeface="Open Sans"/>
              <a:ea typeface="Open Sans"/>
              <a:cs typeface="Open Sans"/>
              <a:sym typeface="Open Sans"/>
            </a:endParaRPr>
          </a:p>
        </p:txBody>
      </p:sp>
      <p:sp>
        <p:nvSpPr>
          <p:cNvPr id="1891" name="Google Shape;1891;p16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END USER AREA FOR FC REVALUATION</a:t>
            </a:r>
            <a:endParaRPr b="0" i="0" sz="1400" u="none" cap="none" strike="noStrike">
              <a:solidFill>
                <a:srgbClr val="000000"/>
              </a:solidFill>
              <a:latin typeface="Arial"/>
              <a:ea typeface="Arial"/>
              <a:cs typeface="Arial"/>
              <a:sym typeface="Arial"/>
            </a:endParaRPr>
          </a:p>
        </p:txBody>
      </p:sp>
      <p:sp>
        <p:nvSpPr>
          <p:cNvPr id="1892" name="Google Shape;1892;p16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893" name="Google Shape;1893;p16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894" name="Google Shape;1894;p16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895" name="Google Shape;1895;p16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896" name="Google Shape;1896;p165"/>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1" name="Shape 1901"/>
        <p:cNvGrpSpPr/>
        <p:nvPr/>
      </p:nvGrpSpPr>
      <p:grpSpPr>
        <a:xfrm>
          <a:off x="0" y="0"/>
          <a:ext cx="0" cy="0"/>
          <a:chOff x="0" y="0"/>
          <a:chExt cx="0" cy="0"/>
        </a:xfrm>
      </p:grpSpPr>
      <p:sp>
        <p:nvSpPr>
          <p:cNvPr id="1902" name="Google Shape;1902;p166"/>
          <p:cNvSpPr txBox="1"/>
          <p:nvPr/>
        </p:nvSpPr>
        <p:spPr>
          <a:xfrm>
            <a:off x="509691" y="1801504"/>
            <a:ext cx="17268600" cy="3232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There are 2 types of FC Valuations.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	Month End Valuation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	Year End Valuation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we made Month End Valuation, Exchange Gain / Loss will be double unless we reverse in next month. So We will reverse the Exchange Gain/ Loss under Month End Valuation until the Year End. There will be no Reversal on Year End.</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1903" name="Google Shape;1903;p16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END USER AREA FOR FC REVALUATION</a:t>
            </a:r>
            <a:endParaRPr b="0" i="0" sz="1400" u="none" cap="none" strike="noStrike">
              <a:solidFill>
                <a:srgbClr val="000000"/>
              </a:solidFill>
              <a:latin typeface="Arial"/>
              <a:ea typeface="Arial"/>
              <a:cs typeface="Arial"/>
              <a:sym typeface="Arial"/>
            </a:endParaRPr>
          </a:p>
        </p:txBody>
      </p:sp>
      <p:sp>
        <p:nvSpPr>
          <p:cNvPr id="1904" name="Google Shape;1904;p16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905" name="Google Shape;1905;p16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906" name="Google Shape;1906;p16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907" name="Google Shape;1907;p16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908" name="Google Shape;1908;p166"/>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3" name="Shape 1913"/>
        <p:cNvGrpSpPr/>
        <p:nvPr/>
      </p:nvGrpSpPr>
      <p:grpSpPr>
        <a:xfrm>
          <a:off x="0" y="0"/>
          <a:ext cx="0" cy="0"/>
          <a:chOff x="0" y="0"/>
          <a:chExt cx="0" cy="0"/>
        </a:xfrm>
      </p:grpSpPr>
      <p:sp>
        <p:nvSpPr>
          <p:cNvPr id="1914" name="Google Shape;1914;p167"/>
          <p:cNvSpPr txBox="1"/>
          <p:nvPr/>
        </p:nvSpPr>
        <p:spPr>
          <a:xfrm>
            <a:off x="509691" y="1801504"/>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Procedure for Month End Valuation:</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1.	Month End Exchange Rates in Forex Table ( OB08)</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Enter Month End Exchange Rates then go to FC Valuation Screen</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FAGL_FC_Val Screen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 Code:	PSL	Valuation Key Date:	31.08.09 ( Every Month End)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Valuation Area:	PA</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Create Posting	Check Box</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Post.Date:  31.08.09	Reverse Posting Date:	01.09.09</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Reverse Posting check Box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GL Balance Tab</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valuate GL A/c Balance Check Box</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GL A/c:	100301	→	Select Execute Button ( F8)</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1915" name="Google Shape;1915;p16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END USER AREA FOR FC REVALUATION</a:t>
            </a:r>
            <a:endParaRPr b="0" i="0" sz="1400" u="none" cap="none" strike="noStrike">
              <a:solidFill>
                <a:srgbClr val="000000"/>
              </a:solidFill>
              <a:latin typeface="Arial"/>
              <a:ea typeface="Arial"/>
              <a:cs typeface="Arial"/>
              <a:sym typeface="Arial"/>
            </a:endParaRPr>
          </a:p>
        </p:txBody>
      </p:sp>
      <p:sp>
        <p:nvSpPr>
          <p:cNvPr id="1916" name="Google Shape;1916;p16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917" name="Google Shape;1917;p16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918" name="Google Shape;1918;p16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919" name="Google Shape;1919;p16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920" name="Google Shape;1920;p167"/>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5" name="Shape 1925"/>
        <p:cNvGrpSpPr/>
        <p:nvPr/>
      </p:nvGrpSpPr>
      <p:grpSpPr>
        <a:xfrm>
          <a:off x="0" y="0"/>
          <a:ext cx="0" cy="0"/>
          <a:chOff x="0" y="0"/>
          <a:chExt cx="0" cy="0"/>
        </a:xfrm>
      </p:grpSpPr>
      <p:sp>
        <p:nvSpPr>
          <p:cNvPr id="1926" name="Google Shape;1926;p168"/>
          <p:cNvSpPr txBox="1"/>
          <p:nvPr/>
        </p:nvSpPr>
        <p:spPr>
          <a:xfrm>
            <a:off x="509691" y="1801504"/>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Procedure for Year End Valuation:</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1.	Year End Exchange Rates in Forex Table ( OB08)</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Year End Exchange Rates then go to FC Valuation Screen</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FAGL_FC_Val Screen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 Code:	PSL	Valuation Key Date:	31.03.10 (F.Y.End Date)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Valuation Area:	PA</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Create Posting	Check Box</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Post.Date: 31.03.10	Reverse Posting Date:	Blank De select Reverse Posting check Box</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GL Balance Tab</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valuate GL A/c Balance Check Box</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GL A/c:	100301	→	Select Execute Button ( F8)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From Menu---&gt;System----&gt;Batch Input	&gt; Sessions</a:t>
            </a:r>
            <a:endParaRPr b="0" i="0" sz="2400" u="none" cap="none" strike="noStrike">
              <a:solidFill>
                <a:srgbClr val="000000"/>
              </a:solidFill>
              <a:latin typeface="Open Sans"/>
              <a:ea typeface="Open Sans"/>
              <a:cs typeface="Open Sans"/>
              <a:sym typeface="Open Sans"/>
            </a:endParaRPr>
          </a:p>
        </p:txBody>
      </p:sp>
      <p:sp>
        <p:nvSpPr>
          <p:cNvPr id="1927" name="Google Shape;1927;p16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END USER AREA FOR FC REVALUATION</a:t>
            </a:r>
            <a:endParaRPr b="0" i="0" sz="1400" u="none" cap="none" strike="noStrike">
              <a:solidFill>
                <a:srgbClr val="000000"/>
              </a:solidFill>
              <a:latin typeface="Arial"/>
              <a:ea typeface="Arial"/>
              <a:cs typeface="Arial"/>
              <a:sym typeface="Arial"/>
            </a:endParaRPr>
          </a:p>
        </p:txBody>
      </p:sp>
      <p:sp>
        <p:nvSpPr>
          <p:cNvPr id="1928" name="Google Shape;1928;p16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929" name="Google Shape;1929;p16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930" name="Google Shape;1930;p16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931" name="Google Shape;1931;p16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932" name="Google Shape;1932;p168"/>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7" name="Shape 1937"/>
        <p:cNvGrpSpPr/>
        <p:nvPr/>
      </p:nvGrpSpPr>
      <p:grpSpPr>
        <a:xfrm>
          <a:off x="0" y="0"/>
          <a:ext cx="0" cy="0"/>
          <a:chOff x="0" y="0"/>
          <a:chExt cx="0" cy="0"/>
        </a:xfrm>
      </p:grpSpPr>
      <p:sp>
        <p:nvSpPr>
          <p:cNvPr id="1938" name="Google Shape;1938;p169"/>
          <p:cNvSpPr txBox="1"/>
          <p:nvPr/>
        </p:nvSpPr>
        <p:spPr>
          <a:xfrm>
            <a:off x="509691" y="1801504"/>
            <a:ext cx="17268600" cy="54489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Session :	PSL	→	Click on Process Button ( F8)</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Display Errors only Radio Button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Process Button	→	Enter</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Business Area:	PSLH	→	Enter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Again	Business Area:	PSLH	→	Enter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will get a message that Processing of Batch Input Session is Completed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Exit Batch Input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View the Document Posted ( TC=FB03)	→	Enter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1st Line Item</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can see the FC Revaluation Document Posted.</a:t>
            </a:r>
            <a:endParaRPr b="0" i="0" sz="2400" u="none" cap="none" strike="noStrike">
              <a:solidFill>
                <a:srgbClr val="000000"/>
              </a:solidFill>
              <a:latin typeface="Open Sans"/>
              <a:ea typeface="Open Sans"/>
              <a:cs typeface="Open Sans"/>
              <a:sym typeface="Open Sans"/>
            </a:endParaRPr>
          </a:p>
        </p:txBody>
      </p:sp>
      <p:sp>
        <p:nvSpPr>
          <p:cNvPr id="1939" name="Google Shape;1939;p16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END USER AREA FOR FC REVALUATION</a:t>
            </a:r>
            <a:endParaRPr b="0" i="0" sz="1400" u="none" cap="none" strike="noStrike">
              <a:solidFill>
                <a:srgbClr val="000000"/>
              </a:solidFill>
              <a:latin typeface="Arial"/>
              <a:ea typeface="Arial"/>
              <a:cs typeface="Arial"/>
              <a:sym typeface="Arial"/>
            </a:endParaRPr>
          </a:p>
        </p:txBody>
      </p:sp>
      <p:sp>
        <p:nvSpPr>
          <p:cNvPr id="1940" name="Google Shape;1940;p16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941" name="Google Shape;1941;p16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942" name="Google Shape;1942;p16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943" name="Google Shape;1943;p16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944" name="Google Shape;1944;p169"/>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9" name="Shape 1949"/>
        <p:cNvGrpSpPr/>
        <p:nvPr/>
      </p:nvGrpSpPr>
      <p:grpSpPr>
        <a:xfrm>
          <a:off x="0" y="0"/>
          <a:ext cx="0" cy="0"/>
          <a:chOff x="0" y="0"/>
          <a:chExt cx="0" cy="0"/>
        </a:xfrm>
      </p:grpSpPr>
      <p:sp>
        <p:nvSpPr>
          <p:cNvPr id="1950" name="Google Shape;1950;p170"/>
          <p:cNvSpPr txBox="1"/>
          <p:nvPr/>
        </p:nvSpPr>
        <p:spPr>
          <a:xfrm>
            <a:off x="509691" y="1801504"/>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How to View the steps saved in our Request:</a:t>
            </a:r>
            <a:endParaRPr b="1"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At the time of various Basic Settings and GL a/c Settings, we saved some steps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our request. What are the points we saved in our request can be seen with the following path</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Tools----&gt;ABAP Workbench----&gt;Overview	&gt;Transport Organizer ( SE09)</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Under client 800</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Customizing Folder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Modifiable Folder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GL Customization for PSL Folder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Customizing Task Sub Folder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Enter Interest Values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Enter Interest Values under GL A/c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Enter Interest Value Activity</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1951" name="Google Shape;1951;p17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Some Important Points To be noted in SAP</a:t>
            </a:r>
            <a:endParaRPr b="0" i="0" sz="1400" u="none" cap="none" strike="noStrike">
              <a:solidFill>
                <a:srgbClr val="000000"/>
              </a:solidFill>
              <a:latin typeface="Arial"/>
              <a:ea typeface="Arial"/>
              <a:cs typeface="Arial"/>
              <a:sym typeface="Arial"/>
            </a:endParaRPr>
          </a:p>
        </p:txBody>
      </p:sp>
      <p:sp>
        <p:nvSpPr>
          <p:cNvPr id="1952" name="Google Shape;1952;p17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953" name="Google Shape;1953;p17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954" name="Google Shape;1954;p17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955" name="Google Shape;1955;p17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956" name="Google Shape;1956;p170"/>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1" name="Shape 1961"/>
        <p:cNvGrpSpPr/>
        <p:nvPr/>
      </p:nvGrpSpPr>
      <p:grpSpPr>
        <a:xfrm>
          <a:off x="0" y="0"/>
          <a:ext cx="0" cy="0"/>
          <a:chOff x="0" y="0"/>
          <a:chExt cx="0" cy="0"/>
        </a:xfrm>
      </p:grpSpPr>
      <p:sp>
        <p:nvSpPr>
          <p:cNvPr id="1962" name="Google Shape;1962;p171"/>
          <p:cNvSpPr txBox="1"/>
          <p:nvPr/>
        </p:nvSpPr>
        <p:spPr>
          <a:xfrm>
            <a:off x="509691" y="1801504"/>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HOW TO VIEW PATH</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Enter Interest Value Activity</a:t>
            </a:r>
            <a:endParaRPr b="0" i="0" sz="2400" u="none" cap="none" strike="noStrike">
              <a:solidFill>
                <a:srgbClr val="000000"/>
              </a:solidFill>
              <a:latin typeface="Open Sans"/>
              <a:ea typeface="Open Sans"/>
              <a:cs typeface="Open Sans"/>
              <a:sym typeface="Open Sans"/>
            </a:endParaRPr>
          </a:p>
        </p:txBody>
      </p:sp>
      <p:sp>
        <p:nvSpPr>
          <p:cNvPr id="1963" name="Google Shape;1963;p17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Some Important Points To be noted in SAP</a:t>
            </a:r>
            <a:endParaRPr b="0" i="0" sz="1400" u="none" cap="none" strike="noStrike">
              <a:solidFill>
                <a:srgbClr val="000000"/>
              </a:solidFill>
              <a:latin typeface="Arial"/>
              <a:ea typeface="Arial"/>
              <a:cs typeface="Arial"/>
              <a:sym typeface="Arial"/>
            </a:endParaRPr>
          </a:p>
        </p:txBody>
      </p:sp>
      <p:sp>
        <p:nvSpPr>
          <p:cNvPr id="1964" name="Google Shape;1964;p17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965" name="Google Shape;1965;p17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966" name="Google Shape;1966;p17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967" name="Google Shape;1967;p17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968" name="Google Shape;1968;p17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pic>
        <p:nvPicPr>
          <p:cNvPr id="1969" name="Google Shape;1969;p171"/>
          <p:cNvPicPr preferRelativeResize="0"/>
          <p:nvPr/>
        </p:nvPicPr>
        <p:blipFill rotWithShape="1">
          <a:blip r:embed="rId5">
            <a:alphaModFix/>
          </a:blip>
          <a:srcRect b="0" l="0" r="0" t="0"/>
          <a:stretch/>
        </p:blipFill>
        <p:spPr>
          <a:xfrm>
            <a:off x="709400" y="2740688"/>
            <a:ext cx="13139478" cy="5232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77" name="Google Shape;277;p2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28"/>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Project Creation</a:t>
            </a:r>
            <a:endParaRPr b="1" i="0" sz="4400" u="none" cap="none" strike="noStrike">
              <a:solidFill>
                <a:srgbClr val="10253F"/>
              </a:solidFill>
              <a:latin typeface="Open Sans"/>
              <a:ea typeface="Open Sans"/>
              <a:cs typeface="Open Sans"/>
              <a:sym typeface="Open Sans"/>
            </a:endParaRPr>
          </a:p>
        </p:txBody>
      </p:sp>
      <p:sp>
        <p:nvSpPr>
          <p:cNvPr id="279" name="Google Shape;279;p2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80" name="Google Shape;280;p28"/>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8"/>
          <p:cNvSpPr txBox="1"/>
          <p:nvPr/>
        </p:nvSpPr>
        <p:spPr>
          <a:xfrm>
            <a:off x="502391" y="1820900"/>
            <a:ext cx="16989196" cy="58727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Normal Organization Structure will be as follows</a:t>
            </a:r>
            <a:endParaRPr b="0" i="0" sz="1400" u="none" cap="none" strike="noStrike">
              <a:solidFill>
                <a:srgbClr val="000000"/>
              </a:solidFill>
              <a:latin typeface="Arial"/>
              <a:ea typeface="Arial"/>
              <a:cs typeface="Arial"/>
              <a:sym typeface="Arial"/>
            </a:endParaRPr>
          </a:p>
        </p:txBody>
      </p:sp>
      <p:pic>
        <p:nvPicPr>
          <p:cNvPr id="282" name="Google Shape;282;p28"/>
          <p:cNvPicPr preferRelativeResize="0"/>
          <p:nvPr/>
        </p:nvPicPr>
        <p:blipFill rotWithShape="1">
          <a:blip r:embed="rId5">
            <a:alphaModFix/>
          </a:blip>
          <a:srcRect b="0" l="0" r="0" t="0"/>
          <a:stretch/>
        </p:blipFill>
        <p:spPr>
          <a:xfrm>
            <a:off x="2113143" y="2980159"/>
            <a:ext cx="14061714" cy="4326681"/>
          </a:xfrm>
          <a:prstGeom prst="rect">
            <a:avLst/>
          </a:prstGeom>
          <a:noFill/>
          <a:ln>
            <a:noFill/>
          </a:ln>
        </p:spPr>
      </p:pic>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4" name="Shape 1974"/>
        <p:cNvGrpSpPr/>
        <p:nvPr/>
      </p:nvGrpSpPr>
      <p:grpSpPr>
        <a:xfrm>
          <a:off x="0" y="0"/>
          <a:ext cx="0" cy="0"/>
          <a:chOff x="0" y="0"/>
          <a:chExt cx="0" cy="0"/>
        </a:xfrm>
      </p:grpSpPr>
      <p:sp>
        <p:nvSpPr>
          <p:cNvPr id="1975" name="Google Shape;1975;p17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0" i="0" sz="1400" u="none" cap="none" strike="noStrike">
              <a:solidFill>
                <a:srgbClr val="000000"/>
              </a:solidFill>
              <a:latin typeface="Arial"/>
              <a:ea typeface="Arial"/>
              <a:cs typeface="Arial"/>
              <a:sym typeface="Arial"/>
            </a:endParaRPr>
          </a:p>
        </p:txBody>
      </p:sp>
      <p:sp>
        <p:nvSpPr>
          <p:cNvPr id="1976" name="Google Shape;1976;p17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977" name="Google Shape;1977;p17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978" name="Google Shape;1978;p172"/>
          <p:cNvSpPr/>
          <p:nvPr/>
        </p:nvSpPr>
        <p:spPr>
          <a:xfrm>
            <a:off x="502391" y="1274297"/>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979" name="Google Shape;1979;p17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980" name="Google Shape;1980;p172"/>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pic>
        <p:nvPicPr>
          <p:cNvPr id="1981" name="Google Shape;1981;p172"/>
          <p:cNvPicPr preferRelativeResize="0"/>
          <p:nvPr/>
        </p:nvPicPr>
        <p:blipFill rotWithShape="1">
          <a:blip r:embed="rId5">
            <a:alphaModFix/>
          </a:blip>
          <a:srcRect b="0" l="0" r="0" t="0"/>
          <a:stretch/>
        </p:blipFill>
        <p:spPr>
          <a:xfrm>
            <a:off x="4267677" y="2456687"/>
            <a:ext cx="9752650" cy="5373625"/>
          </a:xfrm>
          <a:prstGeom prst="rect">
            <a:avLst/>
          </a:prstGeom>
          <a:noFill/>
          <a:ln>
            <a:noFill/>
          </a:ln>
        </p:spPr>
      </p:pic>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6" name="Shape 1986"/>
        <p:cNvGrpSpPr/>
        <p:nvPr/>
      </p:nvGrpSpPr>
      <p:grpSpPr>
        <a:xfrm>
          <a:off x="0" y="0"/>
          <a:ext cx="0" cy="0"/>
          <a:chOff x="0" y="0"/>
          <a:chExt cx="0" cy="0"/>
        </a:xfrm>
      </p:grpSpPr>
      <p:sp>
        <p:nvSpPr>
          <p:cNvPr id="1987" name="Google Shape;1987;p173"/>
          <p:cNvSpPr txBox="1"/>
          <p:nvPr/>
        </p:nvSpPr>
        <p:spPr>
          <a:xfrm>
            <a:off x="509691" y="1801504"/>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This is a Sub Ledger ( Subsidiary Ledger). When Material Management ( MM ) is not implemented , this is used for all Purchases i.e., Material purchases as well as for services. When Material Management Module is implemented this is used for Services , where TDS is to be deducted. Ex:- Legal &amp; Professional Charges, Job work Charges.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Normal Accounting for Raw Material Purchases accounting entry would be like below: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Purchases A/c	Dr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Party A/c ( Supplier Account )	Cr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Where as in SAP Entry would be like below:-</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Inventory Raw Material A/c	Dr		( General Ledger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Party A/c ( Supplier	Account )	Cr	( Subsidiary Ledger)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1988" name="Google Shape;1988;p17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0" i="0" sz="1400" u="none" cap="none" strike="noStrike">
              <a:solidFill>
                <a:srgbClr val="000000"/>
              </a:solidFill>
              <a:latin typeface="Arial"/>
              <a:ea typeface="Arial"/>
              <a:cs typeface="Arial"/>
              <a:sym typeface="Arial"/>
            </a:endParaRPr>
          </a:p>
        </p:txBody>
      </p:sp>
      <p:sp>
        <p:nvSpPr>
          <p:cNvPr id="1989" name="Google Shape;1989;p17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1990" name="Google Shape;1990;p17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991" name="Google Shape;1991;p17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1992" name="Google Shape;1992;p17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993" name="Google Shape;1993;p173"/>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8" name="Shape 1998"/>
        <p:cNvGrpSpPr/>
        <p:nvPr/>
      </p:nvGrpSpPr>
      <p:grpSpPr>
        <a:xfrm>
          <a:off x="0" y="0"/>
          <a:ext cx="0" cy="0"/>
          <a:chOff x="0" y="0"/>
          <a:chExt cx="0" cy="0"/>
        </a:xfrm>
      </p:grpSpPr>
      <p:sp>
        <p:nvSpPr>
          <p:cNvPr id="1999" name="Google Shape;1999;p174"/>
          <p:cNvSpPr txBox="1"/>
          <p:nvPr/>
        </p:nvSpPr>
        <p:spPr>
          <a:xfrm>
            <a:off x="509691" y="1801504"/>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Basic Settings for Accounts Payable:</a:t>
            </a:r>
            <a:endParaRPr b="1"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	Creation of Vendor A/c Groups</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 FI Vendors (Service Parties) 		B)	MM Vendors (Material Suppliers)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chemeClr val="dk1"/>
              </a:buClr>
              <a:buSzPts val="1100"/>
              <a:buFont typeface="Arial"/>
              <a:buNone/>
            </a:pPr>
            <a:r>
              <a:rPr b="0" i="0" lang="en-US" sz="2400" u="none" cap="none" strike="noStrike">
                <a:solidFill>
                  <a:schemeClr val="dk1"/>
                </a:solidFill>
                <a:latin typeface="Open Sans"/>
                <a:ea typeface="Open Sans"/>
                <a:cs typeface="Open Sans"/>
                <a:sym typeface="Open Sans"/>
              </a:rPr>
              <a:t>                              ↓                                                                     ↓</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Specify Reco A/c Required			Specify Reco A/c Required</a:t>
            </a:r>
            <a:endParaRPr b="0" i="0" sz="2400" u="none" cap="none" strike="noStrike">
              <a:solidFill>
                <a:srgbClr val="00000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Entry Field								Entry Field</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	Create Number Range for Vendor Account</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3	Assign No Range Group to Vendor Account Group</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4	Create Tolerance Group for Vendor Account</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5	Creation of 2 GL Masters</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	Inventory RM	Under Current Assets &amp; Loans and Advances</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	Sundry Creditors for RM	Under Liabilities &amp; Provisions</a:t>
            </a:r>
            <a:endParaRPr b="0" i="0" sz="2400" u="none" cap="none" strike="noStrike">
              <a:solidFill>
                <a:srgbClr val="000000"/>
              </a:solidFill>
              <a:latin typeface="Open Sans"/>
              <a:ea typeface="Open Sans"/>
              <a:cs typeface="Open Sans"/>
              <a:sym typeface="Open Sans"/>
            </a:endParaRPr>
          </a:p>
        </p:txBody>
      </p:sp>
      <p:sp>
        <p:nvSpPr>
          <p:cNvPr id="2000" name="Google Shape;2000;p17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001" name="Google Shape;2001;p17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002" name="Google Shape;2002;p17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003" name="Google Shape;2003;p17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004" name="Google Shape;2004;p17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005" name="Google Shape;2005;p174"/>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0" name="Shape 2010"/>
        <p:cNvGrpSpPr/>
        <p:nvPr/>
      </p:nvGrpSpPr>
      <p:grpSpPr>
        <a:xfrm>
          <a:off x="0" y="0"/>
          <a:ext cx="0" cy="0"/>
          <a:chOff x="0" y="0"/>
          <a:chExt cx="0" cy="0"/>
        </a:xfrm>
      </p:grpSpPr>
      <p:sp>
        <p:nvSpPr>
          <p:cNvPr id="2011" name="Google Shape;2011;p175"/>
          <p:cNvSpPr txBox="1"/>
          <p:nvPr/>
        </p:nvSpPr>
        <p:spPr>
          <a:xfrm>
            <a:off x="509691" y="1801504"/>
            <a:ext cx="17268600" cy="4340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6	Creation of Vendor Masters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7	Document Types and Number Ranges</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KR----&gt;	Vendor Invoice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KZ----&gt;	Vendor Payment</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KA----&gt;	Vendor Document for Transfer / Reversals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8 Posting Keys			31 Vendor Credit</a:t>
            </a:r>
            <a:endParaRPr b="0" i="0" sz="2400" u="none" cap="none" strike="noStrike">
              <a:solidFill>
                <a:srgbClr val="000000"/>
              </a:solidFill>
              <a:latin typeface="Open Sans"/>
              <a:ea typeface="Open Sans"/>
              <a:cs typeface="Open Sans"/>
              <a:sym typeface="Open Sans"/>
            </a:endParaRPr>
          </a:p>
          <a:p>
            <a:pPr indent="457200" lvl="0" marL="2743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25 Vendor Debit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2012" name="Google Shape;2012;p17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013" name="Google Shape;2013;p17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014" name="Google Shape;2014;p17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015" name="Google Shape;2015;p17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016" name="Google Shape;2016;p17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017" name="Google Shape;2017;p175"/>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2" name="Shape 2022"/>
        <p:cNvGrpSpPr/>
        <p:nvPr/>
      </p:nvGrpSpPr>
      <p:grpSpPr>
        <a:xfrm>
          <a:off x="0" y="0"/>
          <a:ext cx="0" cy="0"/>
          <a:chOff x="0" y="0"/>
          <a:chExt cx="0" cy="0"/>
        </a:xfrm>
      </p:grpSpPr>
      <p:sp>
        <p:nvSpPr>
          <p:cNvPr id="2023" name="Google Shape;2023;p176"/>
          <p:cNvSpPr/>
          <p:nvPr/>
        </p:nvSpPr>
        <p:spPr>
          <a:xfrm>
            <a:off x="4971700" y="6059675"/>
            <a:ext cx="3846000" cy="400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024" name="Google Shape;2024;p176"/>
          <p:cNvSpPr txBox="1"/>
          <p:nvPr/>
        </p:nvSpPr>
        <p:spPr>
          <a:xfrm>
            <a:off x="509691" y="1801504"/>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1.	Creation of Vendor Account Groups: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SPRO----&gt; Financial Accounting----&gt;Account Receivable &amp; Accounts Payable	&gt;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Accounts---&gt; Master Data	&gt;Preparation for Creating Vendor Master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Data----&gt;Define Account Groups with Screen Lay Out ( Vendors)	&gt;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 Group	→	PSL1	(Text Field)</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Name	→	FI Vendors for PSL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Make Reconciliation Account as "Required Entry" Field	    (Select Radio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Cash Management Group 	"Suppress"                               (Select Radio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2025" name="Google Shape;2025;p17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026" name="Google Shape;2026;p17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027" name="Google Shape;2027;p17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028" name="Google Shape;2028;p17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029" name="Google Shape;2029;p17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030" name="Google Shape;2030;p176"/>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031" name="Google Shape;2031;p176"/>
          <p:cNvSpPr/>
          <p:nvPr/>
        </p:nvSpPr>
        <p:spPr>
          <a:xfrm>
            <a:off x="4971700" y="5534700"/>
            <a:ext cx="3846000" cy="400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032" name="Google Shape;2032;p176"/>
          <p:cNvSpPr txBox="1"/>
          <p:nvPr/>
        </p:nvSpPr>
        <p:spPr>
          <a:xfrm>
            <a:off x="4971698" y="5534700"/>
            <a:ext cx="2943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Company Code Data</a:t>
            </a:r>
            <a:endParaRPr b="0" i="0" sz="2000" u="none" cap="none" strike="noStrike">
              <a:solidFill>
                <a:srgbClr val="000000"/>
              </a:solidFill>
              <a:latin typeface="Open Sans"/>
              <a:ea typeface="Open Sans"/>
              <a:cs typeface="Open Sans"/>
              <a:sym typeface="Open Sans"/>
            </a:endParaRPr>
          </a:p>
        </p:txBody>
      </p:sp>
      <p:sp>
        <p:nvSpPr>
          <p:cNvPr id="2033" name="Google Shape;2033;p176"/>
          <p:cNvSpPr txBox="1"/>
          <p:nvPr/>
        </p:nvSpPr>
        <p:spPr>
          <a:xfrm>
            <a:off x="5020607" y="6038969"/>
            <a:ext cx="2943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Account Management</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8" name="Shape 2038"/>
        <p:cNvGrpSpPr/>
        <p:nvPr/>
      </p:nvGrpSpPr>
      <p:grpSpPr>
        <a:xfrm>
          <a:off x="0" y="0"/>
          <a:ext cx="0" cy="0"/>
          <a:chOff x="0" y="0"/>
          <a:chExt cx="0" cy="0"/>
        </a:xfrm>
      </p:grpSpPr>
      <p:sp>
        <p:nvSpPr>
          <p:cNvPr id="2039" name="Google Shape;2039;p177"/>
          <p:cNvSpPr/>
          <p:nvPr/>
        </p:nvSpPr>
        <p:spPr>
          <a:xfrm>
            <a:off x="4164450" y="5705405"/>
            <a:ext cx="3846000" cy="400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040" name="Google Shape;2040;p177"/>
          <p:cNvSpPr txBox="1"/>
          <p:nvPr/>
        </p:nvSpPr>
        <p:spPr>
          <a:xfrm>
            <a:off x="509691" y="1801504"/>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SAVE or CTRL+S	&gt; Select Create Request Button and save in your request.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Short Description : AP Customization for PSL	→	ENTER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Press Enter to Save in your request.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Next Entry Button to create one more Group of MM Vendors for PSL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 Group	→	PSL2	(Text Field)</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Name	→	MM Vendors for PSL</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Make Reconciliation Account as "Required Entry" Field  		(Select Radio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Cash Management Group	"Suppress"								(Select Radio Button)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SAVE or CTRL+S</a:t>
            </a:r>
            <a:endParaRPr b="0" i="0" sz="2400" u="none" cap="none" strike="noStrike">
              <a:solidFill>
                <a:srgbClr val="000000"/>
              </a:solidFill>
              <a:latin typeface="Open Sans"/>
              <a:ea typeface="Open Sans"/>
              <a:cs typeface="Open Sans"/>
              <a:sym typeface="Open Sans"/>
            </a:endParaRPr>
          </a:p>
        </p:txBody>
      </p:sp>
      <p:sp>
        <p:nvSpPr>
          <p:cNvPr id="2041" name="Google Shape;2041;p17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042" name="Google Shape;2042;p17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043" name="Google Shape;2043;p17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044" name="Google Shape;2044;p17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045" name="Google Shape;2045;p17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046" name="Google Shape;2046;p177"/>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047" name="Google Shape;2047;p177"/>
          <p:cNvSpPr/>
          <p:nvPr/>
        </p:nvSpPr>
        <p:spPr>
          <a:xfrm>
            <a:off x="4164450" y="5118975"/>
            <a:ext cx="3846000" cy="400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048" name="Google Shape;2048;p177"/>
          <p:cNvSpPr txBox="1"/>
          <p:nvPr/>
        </p:nvSpPr>
        <p:spPr>
          <a:xfrm>
            <a:off x="4164448" y="5118975"/>
            <a:ext cx="2943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Company Code Data</a:t>
            </a:r>
            <a:endParaRPr b="0" i="0" sz="2000" u="none" cap="none" strike="noStrike">
              <a:solidFill>
                <a:srgbClr val="000000"/>
              </a:solidFill>
              <a:latin typeface="Open Sans"/>
              <a:ea typeface="Open Sans"/>
              <a:cs typeface="Open Sans"/>
              <a:sym typeface="Open Sans"/>
            </a:endParaRPr>
          </a:p>
        </p:txBody>
      </p:sp>
      <p:sp>
        <p:nvSpPr>
          <p:cNvPr id="2049" name="Google Shape;2049;p177"/>
          <p:cNvSpPr txBox="1"/>
          <p:nvPr/>
        </p:nvSpPr>
        <p:spPr>
          <a:xfrm>
            <a:off x="4213357" y="5623244"/>
            <a:ext cx="2943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Account Management</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4" name="Shape 2054"/>
        <p:cNvGrpSpPr/>
        <p:nvPr/>
      </p:nvGrpSpPr>
      <p:grpSpPr>
        <a:xfrm>
          <a:off x="0" y="0"/>
          <a:ext cx="0" cy="0"/>
          <a:chOff x="0" y="0"/>
          <a:chExt cx="0" cy="0"/>
        </a:xfrm>
      </p:grpSpPr>
      <p:sp>
        <p:nvSpPr>
          <p:cNvPr id="2055" name="Google Shape;2055;p178"/>
          <p:cNvSpPr txBox="1"/>
          <p:nvPr/>
        </p:nvSpPr>
        <p:spPr>
          <a:xfrm>
            <a:off x="509691" y="1801504"/>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2.	Create Number Range for Vendor Account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SPRO----&gt; Financial Accounting----&gt;Account Receivable &amp; Accounts Payable	&gt;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Accounts---&gt; Master Data	&gt;Preparation for Creating Vendor Master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Data	&gt;Create Number Range for Vendor A/c ( TC=XKN1)</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Change Intervals Button Select Intervals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No Range	From	To</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15	4400001	4400100	→	ENTER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Intervals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No Range	From	To</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16	4400101	4400200	→	ENTER	→	SAVE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Ignore Warning Message and Press Enter to SAVE</a:t>
            </a:r>
            <a:endParaRPr b="0" i="0" sz="2400" u="none" cap="none" strike="noStrike">
              <a:solidFill>
                <a:srgbClr val="000000"/>
              </a:solidFill>
              <a:latin typeface="Open Sans"/>
              <a:ea typeface="Open Sans"/>
              <a:cs typeface="Open Sans"/>
              <a:sym typeface="Open Sans"/>
            </a:endParaRPr>
          </a:p>
        </p:txBody>
      </p:sp>
      <p:sp>
        <p:nvSpPr>
          <p:cNvPr id="2056" name="Google Shape;2056;p17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057" name="Google Shape;2057;p17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058" name="Google Shape;2058;p17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059" name="Google Shape;2059;p17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060" name="Google Shape;2060;p17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061" name="Google Shape;2061;p178"/>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6" name="Shape 2066"/>
        <p:cNvGrpSpPr/>
        <p:nvPr/>
      </p:nvGrpSpPr>
      <p:grpSpPr>
        <a:xfrm>
          <a:off x="0" y="0"/>
          <a:ext cx="0" cy="0"/>
          <a:chOff x="0" y="0"/>
          <a:chExt cx="0" cy="0"/>
        </a:xfrm>
      </p:grpSpPr>
      <p:sp>
        <p:nvSpPr>
          <p:cNvPr id="2067" name="Google Shape;2067;p179"/>
          <p:cNvSpPr txBox="1"/>
          <p:nvPr/>
        </p:nvSpPr>
        <p:spPr>
          <a:xfrm>
            <a:off x="509691" y="1801504"/>
            <a:ext cx="17268600" cy="4894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3.	Assign No Range Group to Vendor Account Group:</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SPRO----&gt; Financial Accounting----&gt;Account Receivable &amp; Accounts Payable	&gt;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Accounts---&gt; Master Data	&gt;Preparation for Creating Vendor Master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Data----&gt;Assign Number Range for Vendor A/c Select Position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 Group	PSL1	→	ENTER For Group PSL1 Assign No Range			15</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For Group PSL2 Assign No Range	16	→	SAVE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to save in your request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2068" name="Google Shape;2068;p17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069" name="Google Shape;2069;p17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070" name="Google Shape;2070;p17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071" name="Google Shape;2071;p17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072" name="Google Shape;2072;p17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073" name="Google Shape;2073;p179"/>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8" name="Shape 2078"/>
        <p:cNvGrpSpPr/>
        <p:nvPr/>
      </p:nvGrpSpPr>
      <p:grpSpPr>
        <a:xfrm>
          <a:off x="0" y="0"/>
          <a:ext cx="0" cy="0"/>
          <a:chOff x="0" y="0"/>
          <a:chExt cx="0" cy="0"/>
        </a:xfrm>
      </p:grpSpPr>
      <p:sp>
        <p:nvSpPr>
          <p:cNvPr id="2079" name="Google Shape;2079;p180"/>
          <p:cNvSpPr txBox="1"/>
          <p:nvPr/>
        </p:nvSpPr>
        <p:spPr>
          <a:xfrm>
            <a:off x="509691" y="1801504"/>
            <a:ext cx="17268600" cy="4894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4.	Creation of Tolerance Group for Vendors Accounts: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SPRO----&gt;Financial Accounting ----&gt;Accounts Receivable &amp; Accounts Payable	&gt;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Business Transactions----&gt;Outgoing Payments----&gt;Manual Outgoing Payments	&gt;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Define Tolerances ( Vendors)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Company Code:	PSL</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Tolerance group:	Blank</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Description :	Tolerance Group for PSL</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SAVE	→	ENTER	to save in your request</a:t>
            </a:r>
            <a:endParaRPr b="0" i="0" sz="2400" u="none" cap="none" strike="noStrike">
              <a:solidFill>
                <a:srgbClr val="000000"/>
              </a:solidFill>
              <a:latin typeface="Open Sans"/>
              <a:ea typeface="Open Sans"/>
              <a:cs typeface="Open Sans"/>
              <a:sym typeface="Open Sans"/>
            </a:endParaRPr>
          </a:p>
        </p:txBody>
      </p:sp>
      <p:sp>
        <p:nvSpPr>
          <p:cNvPr id="2080" name="Google Shape;2080;p18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081" name="Google Shape;2081;p18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082" name="Google Shape;2082;p18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083" name="Google Shape;2083;p18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084" name="Google Shape;2084;p18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085" name="Google Shape;2085;p180"/>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0" name="Shape 2090"/>
        <p:cNvGrpSpPr/>
        <p:nvPr/>
      </p:nvGrpSpPr>
      <p:grpSpPr>
        <a:xfrm>
          <a:off x="0" y="0"/>
          <a:ext cx="0" cy="0"/>
          <a:chOff x="0" y="0"/>
          <a:chExt cx="0" cy="0"/>
        </a:xfrm>
      </p:grpSpPr>
      <p:sp>
        <p:nvSpPr>
          <p:cNvPr id="2091" name="Google Shape;2091;p181"/>
          <p:cNvSpPr txBox="1"/>
          <p:nvPr/>
        </p:nvSpPr>
        <p:spPr>
          <a:xfrm>
            <a:off x="509691" y="1801504"/>
            <a:ext cx="17268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5.	Creation of 2 GL Masters( FS00) </a:t>
            </a:r>
            <a:endParaRPr b="0" i="0" sz="2400" u="none" cap="none" strike="noStrike">
              <a:solidFill>
                <a:srgbClr val="000000"/>
              </a:solidFill>
              <a:latin typeface="Open Sans"/>
              <a:ea typeface="Open Sans"/>
              <a:cs typeface="Open Sans"/>
              <a:sym typeface="Open Sans"/>
            </a:endParaRPr>
          </a:p>
        </p:txBody>
      </p:sp>
      <p:sp>
        <p:nvSpPr>
          <p:cNvPr id="2092" name="Google Shape;2092;p18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093" name="Google Shape;2093;p18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094" name="Google Shape;2094;p18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095" name="Google Shape;2095;p18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096" name="Google Shape;2096;p18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097" name="Google Shape;2097;p18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graphicFrame>
        <p:nvGraphicFramePr>
          <p:cNvPr id="2098" name="Google Shape;2098;p181"/>
          <p:cNvGraphicFramePr/>
          <p:nvPr/>
        </p:nvGraphicFramePr>
        <p:xfrm>
          <a:off x="2540200" y="2390596"/>
          <a:ext cx="3000000" cy="3000000"/>
        </p:xfrm>
        <a:graphic>
          <a:graphicData uri="http://schemas.openxmlformats.org/drawingml/2006/table">
            <a:tbl>
              <a:tblPr>
                <a:noFill/>
                <a:tableStyleId>{C261560E-A6A0-4CD9-A103-9B8AB18C9393}</a:tableStyleId>
              </a:tblPr>
              <a:tblGrid>
                <a:gridCol w="555825"/>
                <a:gridCol w="1462225"/>
                <a:gridCol w="1534625"/>
                <a:gridCol w="660175"/>
                <a:gridCol w="1618275"/>
                <a:gridCol w="1723475"/>
                <a:gridCol w="4484175"/>
              </a:tblGrid>
              <a:tr h="1027550">
                <a:tc>
                  <a:txBody>
                    <a:bodyPr/>
                    <a:lstStyle/>
                    <a:p>
                      <a:pPr indent="0" lvl="0" marL="25400" marR="0" rtl="0" algn="l">
                        <a:lnSpc>
                          <a:spcPct val="10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1st A/c</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25400" marR="0" rtl="0" algn="l">
                        <a:lnSpc>
                          <a:spcPct val="123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GL Account No: Comp. Code:</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p>
                      <a:pPr indent="0" lvl="0" marL="0" marR="38100" rtl="0" algn="r">
                        <a:lnSpc>
                          <a:spcPct val="115000"/>
                        </a:lnSpc>
                        <a:spcBef>
                          <a:spcPts val="1200"/>
                        </a:spcBef>
                        <a:spcAft>
                          <a:spcPts val="0"/>
                        </a:spcAft>
                        <a:buClr>
                          <a:srgbClr val="000000"/>
                        </a:buClr>
                        <a:buSzPts val="1600"/>
                        <a:buFont typeface="Arial"/>
                        <a:buNone/>
                      </a:pPr>
                      <a:r>
                        <a:rPr lang="en-US" sz="1600" u="none" cap="none" strike="noStrike">
                          <a:latin typeface="Open Sans"/>
                          <a:ea typeface="Open Sans"/>
                          <a:cs typeface="Open Sans"/>
                          <a:sym typeface="Open Sans"/>
                        </a:rPr>
                        <a:t>PSL</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5400" marR="0" rtl="0" algn="ctr">
                        <a:lnSpc>
                          <a:spcPct val="10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200120</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p>
                      <a:pPr indent="0" lvl="0" marL="0" marR="254000" rtl="0" algn="r">
                        <a:lnSpc>
                          <a:spcPct val="115000"/>
                        </a:lnSpc>
                        <a:spcBef>
                          <a:spcPts val="1200"/>
                        </a:spcBef>
                        <a:spcAft>
                          <a:spcPts val="0"/>
                        </a:spcAft>
                        <a:buClr>
                          <a:srgbClr val="000000"/>
                        </a:buClr>
                        <a:buSzPts val="1600"/>
                        <a:buFont typeface="Arial"/>
                        <a:buNone/>
                      </a:pPr>
                      <a:r>
                        <a:rPr lang="en-US" sz="1600" u="none" cap="none" strike="noStrike">
                          <a:latin typeface="Open Sans"/>
                          <a:ea typeface="Open Sans"/>
                          <a:cs typeface="Open Sans"/>
                          <a:sym typeface="Open Sans"/>
                        </a:rPr>
                        <a:t>→</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p>
                      <a:pPr indent="0" lvl="0" marL="25400" marR="0" rtl="0" algn="l">
                        <a:lnSpc>
                          <a:spcPct val="115000"/>
                        </a:lnSpc>
                        <a:spcBef>
                          <a:spcPts val="1200"/>
                        </a:spcBef>
                        <a:spcAft>
                          <a:spcPts val="0"/>
                        </a:spcAft>
                        <a:buClr>
                          <a:srgbClr val="000000"/>
                        </a:buClr>
                        <a:buSzPts val="1600"/>
                        <a:buFont typeface="Arial"/>
                        <a:buNone/>
                      </a:pPr>
                      <a:r>
                        <a:rPr lang="en-US" sz="1600" u="none" cap="none" strike="noStrike">
                          <a:latin typeface="Open Sans"/>
                          <a:ea typeface="Open Sans"/>
                          <a:cs typeface="Open Sans"/>
                          <a:sym typeface="Open Sans"/>
                        </a:rPr>
                        <a:t>Select with Template Button</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00975">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1270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GL A/c</a:t>
                      </a:r>
                      <a:endParaRPr sz="1600" u="none" cap="none" strike="noStrike">
                        <a:latin typeface="Open Sans"/>
                        <a:ea typeface="Open Sans"/>
                        <a:cs typeface="Open Sans"/>
                        <a:sym typeface="Open Sans"/>
                      </a:endParaRPr>
                    </a:p>
                    <a:p>
                      <a:pPr indent="0" lvl="0" marL="12700" marR="0" rtl="0" algn="l">
                        <a:lnSpc>
                          <a:spcPct val="115000"/>
                        </a:lnSpc>
                        <a:spcBef>
                          <a:spcPts val="300"/>
                        </a:spcBef>
                        <a:spcAft>
                          <a:spcPts val="0"/>
                        </a:spcAft>
                        <a:buClr>
                          <a:srgbClr val="000000"/>
                        </a:buClr>
                        <a:buSzPts val="1600"/>
                        <a:buFont typeface="Arial"/>
                        <a:buNone/>
                      </a:pPr>
                      <a:r>
                        <a:rPr lang="en-US" sz="1600" u="none" cap="none" strike="noStrike">
                          <a:latin typeface="Open Sans"/>
                          <a:ea typeface="Open Sans"/>
                          <a:cs typeface="Open Sans"/>
                          <a:sym typeface="Open Sans"/>
                        </a:rPr>
                        <a:t>Comp. Code</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p>
                      <a:pPr indent="0" lvl="0" marL="0" marR="38100" rtl="0" algn="r">
                        <a:lnSpc>
                          <a:spcPct val="115000"/>
                        </a:lnSpc>
                        <a:spcBef>
                          <a:spcPts val="1200"/>
                        </a:spcBef>
                        <a:spcAft>
                          <a:spcPts val="0"/>
                        </a:spcAft>
                        <a:buClr>
                          <a:srgbClr val="000000"/>
                        </a:buClr>
                        <a:buSzPts val="1600"/>
                        <a:buFont typeface="Arial"/>
                        <a:buNone/>
                      </a:pPr>
                      <a:r>
                        <a:rPr lang="en-US" sz="1600" u="none" cap="none" strike="noStrike">
                          <a:latin typeface="Open Sans"/>
                          <a:ea typeface="Open Sans"/>
                          <a:cs typeface="Open Sans"/>
                          <a:sym typeface="Open Sans"/>
                        </a:rPr>
                        <a:t>PSL</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5400" marR="0" rtl="0" algn="ctr">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200100</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p>
                      <a:pPr indent="0" lvl="0" marL="0" marR="254000" rtl="0" algn="r">
                        <a:lnSpc>
                          <a:spcPct val="109545"/>
                        </a:lnSpc>
                        <a:spcBef>
                          <a:spcPts val="1200"/>
                        </a:spcBef>
                        <a:spcAft>
                          <a:spcPts val="0"/>
                        </a:spcAft>
                        <a:buClr>
                          <a:srgbClr val="000000"/>
                        </a:buClr>
                        <a:buSzPts val="1600"/>
                        <a:buFont typeface="Arial"/>
                        <a:buNone/>
                      </a:pPr>
                      <a:r>
                        <a:rPr lang="en-US" sz="1600" u="none" cap="none" strike="noStrike">
                          <a:latin typeface="Open Sans"/>
                          <a:ea typeface="Open Sans"/>
                          <a:cs typeface="Open Sans"/>
                          <a:sym typeface="Open Sans"/>
                        </a:rPr>
                        <a:t>→</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p>
                      <a:pPr indent="0" lvl="0" marL="25400" marR="0" rtl="0" algn="l">
                        <a:lnSpc>
                          <a:spcPct val="115000"/>
                        </a:lnSpc>
                        <a:spcBef>
                          <a:spcPts val="1200"/>
                        </a:spcBef>
                        <a:spcAft>
                          <a:spcPts val="0"/>
                        </a:spcAft>
                        <a:buClr>
                          <a:srgbClr val="000000"/>
                        </a:buClr>
                        <a:buSzPts val="1600"/>
                        <a:buFont typeface="Arial"/>
                        <a:buNone/>
                      </a:pPr>
                      <a:r>
                        <a:rPr lang="en-US" sz="1600" u="none" cap="none" strike="noStrike">
                          <a:latin typeface="Open Sans"/>
                          <a:ea typeface="Open Sans"/>
                          <a:cs typeface="Open Sans"/>
                          <a:sym typeface="Open Sans"/>
                        </a:rPr>
                        <a:t>ENTER</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4500">
                <a:tc gridSpan="7">
                  <a:txBody>
                    <a:bodyPr/>
                    <a:lstStyle/>
                    <a:p>
                      <a:pPr indent="0" lvl="0" marL="0" marR="228600" rtl="0" algn="ctr">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Change Short Text and GL A/c Long Text to "Inventory RM"</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c hMerge="1"/>
                <a:tc hMerge="1"/>
              </a:tr>
              <a:tr h="561075">
                <a:tc gridSpan="2">
                  <a:txBody>
                    <a:bodyPr/>
                    <a:lstStyle/>
                    <a:p>
                      <a:pPr indent="0" lvl="0" marL="63500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Select</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3">
                  <a:txBody>
                    <a:bodyPr/>
                    <a:lstStyle/>
                    <a:p>
                      <a:pPr indent="0" lvl="0" marL="1270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Create/Bank/Interest</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270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tab</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61075">
                <a:tc gridSpan="2">
                  <a:txBody>
                    <a:bodyPr/>
                    <a:lstStyle/>
                    <a:p>
                      <a:pPr indent="0" lvl="0" marL="635000" marR="0" rtl="0" algn="l">
                        <a:lnSpc>
                          <a:spcPct val="103181"/>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Select</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3">
                  <a:txBody>
                    <a:bodyPr/>
                    <a:lstStyle/>
                    <a:p>
                      <a:pPr indent="0" lvl="0" marL="25400" marR="0" rtl="0" algn="l">
                        <a:lnSpc>
                          <a:spcPct val="103181"/>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Field Status</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a:txBody>
                    <a:bodyPr/>
                    <a:lstStyle/>
                    <a:p>
                      <a:pPr indent="0" lvl="0" marL="25400" marR="0" rtl="0" algn="l">
                        <a:lnSpc>
                          <a:spcPct val="103181"/>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G001</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1175">
                <a:tc gridSpan="7">
                  <a:txBody>
                    <a:bodyPr/>
                    <a:lstStyle/>
                    <a:p>
                      <a:pPr indent="0" lvl="0" marL="635000" marR="0" rtl="0" algn="l">
                        <a:lnSpc>
                          <a:spcPct val="103181"/>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De Select Relevant to Cash Flow Checkbox                            	→       	SAVE</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c hMerge="1"/>
                <a:tc hMerge="1"/>
              </a:tr>
              <a:tr h="1434050">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p>
                      <a:pPr indent="0" lvl="0" marL="25400" marR="0" rtl="0" algn="l">
                        <a:lnSpc>
                          <a:spcPct val="115000"/>
                        </a:lnSpc>
                        <a:spcBef>
                          <a:spcPts val="1200"/>
                        </a:spcBef>
                        <a:spcAft>
                          <a:spcPts val="0"/>
                        </a:spcAft>
                        <a:buClr>
                          <a:srgbClr val="000000"/>
                        </a:buClr>
                        <a:buSzPts val="1600"/>
                        <a:buFont typeface="Arial"/>
                        <a:buNone/>
                      </a:pPr>
                      <a:r>
                        <a:rPr lang="en-US" sz="1600" u="none" cap="none" strike="noStrike">
                          <a:latin typeface="Open Sans"/>
                          <a:ea typeface="Open Sans"/>
                          <a:cs typeface="Open Sans"/>
                          <a:sym typeface="Open Sans"/>
                        </a:rPr>
                        <a:t>2nd A/c</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p>
                      <a:pPr indent="0" lvl="0" marL="25400" marR="0" rtl="0" algn="l">
                        <a:lnSpc>
                          <a:spcPct val="123000"/>
                        </a:lnSpc>
                        <a:spcBef>
                          <a:spcPts val="1200"/>
                        </a:spcBef>
                        <a:spcAft>
                          <a:spcPts val="0"/>
                        </a:spcAft>
                        <a:buClr>
                          <a:srgbClr val="000000"/>
                        </a:buClr>
                        <a:buSzPts val="1600"/>
                        <a:buFont typeface="Arial"/>
                        <a:buNone/>
                      </a:pPr>
                      <a:r>
                        <a:rPr lang="en-US" sz="1600" u="none" cap="none" strike="noStrike">
                          <a:latin typeface="Open Sans"/>
                          <a:ea typeface="Open Sans"/>
                          <a:cs typeface="Open Sans"/>
                          <a:sym typeface="Open Sans"/>
                        </a:rPr>
                        <a:t>GL Account No: Comp. Code:</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p>
                      <a:pPr indent="0" lvl="0" marL="0" marR="0" rtl="0" algn="l">
                        <a:lnSpc>
                          <a:spcPct val="115000"/>
                        </a:lnSpc>
                        <a:spcBef>
                          <a:spcPts val="120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p>
                      <a:pPr indent="0" lvl="0" marL="0" marR="38100" rtl="0" algn="r">
                        <a:lnSpc>
                          <a:spcPct val="115000"/>
                        </a:lnSpc>
                        <a:spcBef>
                          <a:spcPts val="1200"/>
                        </a:spcBef>
                        <a:spcAft>
                          <a:spcPts val="0"/>
                        </a:spcAft>
                        <a:buClr>
                          <a:srgbClr val="000000"/>
                        </a:buClr>
                        <a:buSzPts val="1600"/>
                        <a:buFont typeface="Arial"/>
                        <a:buNone/>
                      </a:pPr>
                      <a:r>
                        <a:rPr lang="en-US" sz="1600" u="none" cap="none" strike="noStrike">
                          <a:latin typeface="Open Sans"/>
                          <a:ea typeface="Open Sans"/>
                          <a:cs typeface="Open Sans"/>
                          <a:sym typeface="Open Sans"/>
                        </a:rPr>
                        <a:t>PSL</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p>
                      <a:pPr indent="0" lvl="0" marL="25400" marR="0" rtl="0" algn="ctr">
                        <a:lnSpc>
                          <a:spcPct val="115000"/>
                        </a:lnSpc>
                        <a:spcBef>
                          <a:spcPts val="1200"/>
                        </a:spcBef>
                        <a:spcAft>
                          <a:spcPts val="0"/>
                        </a:spcAft>
                        <a:buClr>
                          <a:srgbClr val="000000"/>
                        </a:buClr>
                        <a:buSzPts val="1600"/>
                        <a:buFont typeface="Arial"/>
                        <a:buNone/>
                      </a:pPr>
                      <a:r>
                        <a:rPr lang="en-US" sz="1600" u="none" cap="none" strike="noStrike">
                          <a:latin typeface="Open Sans"/>
                          <a:ea typeface="Open Sans"/>
                          <a:cs typeface="Open Sans"/>
                          <a:sym typeface="Open Sans"/>
                        </a:rPr>
                        <a:t>100501</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p>
                      <a:pPr indent="0" lvl="0" marL="0" marR="0" rtl="0" algn="l">
                        <a:lnSpc>
                          <a:spcPct val="115000"/>
                        </a:lnSpc>
                        <a:spcBef>
                          <a:spcPts val="120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p>
                      <a:pPr indent="0" lvl="0" marL="0" marR="254000" rtl="0" algn="r">
                        <a:lnSpc>
                          <a:spcPct val="115000"/>
                        </a:lnSpc>
                        <a:spcBef>
                          <a:spcPts val="1200"/>
                        </a:spcBef>
                        <a:spcAft>
                          <a:spcPts val="0"/>
                        </a:spcAft>
                        <a:buClr>
                          <a:srgbClr val="000000"/>
                        </a:buClr>
                        <a:buSzPts val="1600"/>
                        <a:buFont typeface="Arial"/>
                        <a:buNone/>
                      </a:pPr>
                      <a:r>
                        <a:rPr lang="en-US" sz="1600" u="none" cap="none" strike="noStrike">
                          <a:latin typeface="Open Sans"/>
                          <a:ea typeface="Open Sans"/>
                          <a:cs typeface="Open Sans"/>
                          <a:sym typeface="Open Sans"/>
                        </a:rPr>
                        <a:t>→</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p>
                      <a:pPr indent="0" lvl="0" marL="0" marR="0" rtl="0" algn="l">
                        <a:lnSpc>
                          <a:spcPct val="115000"/>
                        </a:lnSpc>
                        <a:spcBef>
                          <a:spcPts val="120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p>
                      <a:pPr indent="0" lvl="0" marL="25400" marR="0" rtl="0" algn="l">
                        <a:lnSpc>
                          <a:spcPct val="115000"/>
                        </a:lnSpc>
                        <a:spcBef>
                          <a:spcPts val="1200"/>
                        </a:spcBef>
                        <a:spcAft>
                          <a:spcPts val="0"/>
                        </a:spcAft>
                        <a:buClr>
                          <a:srgbClr val="000000"/>
                        </a:buClr>
                        <a:buSzPts val="1600"/>
                        <a:buFont typeface="Arial"/>
                        <a:buNone/>
                      </a:pPr>
                      <a:r>
                        <a:rPr lang="en-US" sz="1600" u="none" cap="none" strike="noStrike">
                          <a:latin typeface="Open Sans"/>
                          <a:ea typeface="Open Sans"/>
                          <a:cs typeface="Open Sans"/>
                          <a:sym typeface="Open Sans"/>
                        </a:rPr>
                        <a:t>Select with Template Button</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00975">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1270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GL A/c</a:t>
                      </a:r>
                      <a:endParaRPr sz="1600" u="none" cap="none" strike="noStrike">
                        <a:latin typeface="Open Sans"/>
                        <a:ea typeface="Open Sans"/>
                        <a:cs typeface="Open Sans"/>
                        <a:sym typeface="Open Sans"/>
                      </a:endParaRPr>
                    </a:p>
                    <a:p>
                      <a:pPr indent="0" lvl="0" marL="12700" marR="0" rtl="0" algn="l">
                        <a:lnSpc>
                          <a:spcPct val="115000"/>
                        </a:lnSpc>
                        <a:spcBef>
                          <a:spcPts val="300"/>
                        </a:spcBef>
                        <a:spcAft>
                          <a:spcPts val="0"/>
                        </a:spcAft>
                        <a:buClr>
                          <a:srgbClr val="000000"/>
                        </a:buClr>
                        <a:buSzPts val="1600"/>
                        <a:buFont typeface="Arial"/>
                        <a:buNone/>
                      </a:pPr>
                      <a:r>
                        <a:rPr lang="en-US" sz="1600" u="none" cap="none" strike="noStrike">
                          <a:latin typeface="Open Sans"/>
                          <a:ea typeface="Open Sans"/>
                          <a:cs typeface="Open Sans"/>
                          <a:sym typeface="Open Sans"/>
                        </a:rPr>
                        <a:t>Comp. Code</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p>
                      <a:pPr indent="0" lvl="0" marL="0" marR="38100" rtl="0" algn="r">
                        <a:lnSpc>
                          <a:spcPct val="115000"/>
                        </a:lnSpc>
                        <a:spcBef>
                          <a:spcPts val="1200"/>
                        </a:spcBef>
                        <a:spcAft>
                          <a:spcPts val="0"/>
                        </a:spcAft>
                        <a:buClr>
                          <a:srgbClr val="000000"/>
                        </a:buClr>
                        <a:buSzPts val="1600"/>
                        <a:buFont typeface="Arial"/>
                        <a:buNone/>
                      </a:pPr>
                      <a:r>
                        <a:rPr lang="en-US" sz="1600" u="none" cap="none" strike="noStrike">
                          <a:latin typeface="Open Sans"/>
                          <a:ea typeface="Open Sans"/>
                          <a:cs typeface="Open Sans"/>
                          <a:sym typeface="Open Sans"/>
                        </a:rPr>
                        <a:t>PSL</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5400" marR="0" rtl="0" algn="ctr">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100500</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p>
                      <a:pPr indent="0" lvl="0" marL="0" marR="254000" rtl="0" algn="r">
                        <a:lnSpc>
                          <a:spcPct val="109545"/>
                        </a:lnSpc>
                        <a:spcBef>
                          <a:spcPts val="1200"/>
                        </a:spcBef>
                        <a:spcAft>
                          <a:spcPts val="0"/>
                        </a:spcAft>
                        <a:buClr>
                          <a:srgbClr val="000000"/>
                        </a:buClr>
                        <a:buSzPts val="1600"/>
                        <a:buFont typeface="Arial"/>
                        <a:buNone/>
                      </a:pPr>
                      <a:r>
                        <a:rPr lang="en-US" sz="1600" u="none" cap="none" strike="noStrike">
                          <a:latin typeface="Open Sans"/>
                          <a:ea typeface="Open Sans"/>
                          <a:cs typeface="Open Sans"/>
                          <a:sym typeface="Open Sans"/>
                        </a:rPr>
                        <a:t>→</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p>
                      <a:pPr indent="0" lvl="0" marL="25400" marR="0" rtl="0" algn="l">
                        <a:lnSpc>
                          <a:spcPct val="115000"/>
                        </a:lnSpc>
                        <a:spcBef>
                          <a:spcPts val="1200"/>
                        </a:spcBef>
                        <a:spcAft>
                          <a:spcPts val="0"/>
                        </a:spcAft>
                        <a:buClr>
                          <a:srgbClr val="000000"/>
                        </a:buClr>
                        <a:buSzPts val="1600"/>
                        <a:buFont typeface="Arial"/>
                        <a:buNone/>
                      </a:pPr>
                      <a:r>
                        <a:rPr lang="en-US" sz="1600" u="none" cap="none" strike="noStrike">
                          <a:latin typeface="Open Sans"/>
                          <a:ea typeface="Open Sans"/>
                          <a:cs typeface="Open Sans"/>
                          <a:sym typeface="Open Sans"/>
                        </a:rPr>
                        <a:t>ENTER</a:t>
                      </a:r>
                      <a:endParaRPr sz="1600" u="none" cap="none" strike="noStrike">
                        <a:latin typeface="Open Sans"/>
                        <a:ea typeface="Open Sans"/>
                        <a:cs typeface="Open Sans"/>
                        <a:sym typeface="Open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89" name="Google Shape;289;p2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29"/>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Project Creation</a:t>
            </a:r>
            <a:endParaRPr b="1" i="0" sz="4400" u="none" cap="none" strike="noStrike">
              <a:solidFill>
                <a:srgbClr val="10253F"/>
              </a:solidFill>
              <a:latin typeface="Open Sans"/>
              <a:ea typeface="Open Sans"/>
              <a:cs typeface="Open Sans"/>
              <a:sym typeface="Open Sans"/>
            </a:endParaRPr>
          </a:p>
        </p:txBody>
      </p:sp>
      <p:sp>
        <p:nvSpPr>
          <p:cNvPr id="291" name="Google Shape;291;p2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92" name="Google Shape;292;p29"/>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29"/>
          <p:cNvSpPr txBox="1"/>
          <p:nvPr/>
        </p:nvSpPr>
        <p:spPr>
          <a:xfrm>
            <a:off x="502391" y="1820900"/>
            <a:ext cx="16989196" cy="224927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Company Code is the Legal Entity. FICO Consultant will do customization at Company Code Level. Company /Group is only for information purpose.</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Consultant will do customization for one company code and copies the customization to including Accounting to other Company Codes and makes modification wherever required.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3" name="Shape 2103"/>
        <p:cNvGrpSpPr/>
        <p:nvPr/>
      </p:nvGrpSpPr>
      <p:grpSpPr>
        <a:xfrm>
          <a:off x="0" y="0"/>
          <a:ext cx="0" cy="0"/>
          <a:chOff x="0" y="0"/>
          <a:chExt cx="0" cy="0"/>
        </a:xfrm>
      </p:grpSpPr>
      <p:sp>
        <p:nvSpPr>
          <p:cNvPr id="2104" name="Google Shape;2104;p182"/>
          <p:cNvSpPr/>
          <p:nvPr/>
        </p:nvSpPr>
        <p:spPr>
          <a:xfrm>
            <a:off x="1494400" y="5120725"/>
            <a:ext cx="3249600" cy="516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105" name="Google Shape;2105;p182"/>
          <p:cNvSpPr/>
          <p:nvPr/>
        </p:nvSpPr>
        <p:spPr>
          <a:xfrm>
            <a:off x="1515100" y="2409275"/>
            <a:ext cx="2110200" cy="307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106" name="Google Shape;2106;p182"/>
          <p:cNvSpPr txBox="1"/>
          <p:nvPr/>
        </p:nvSpPr>
        <p:spPr>
          <a:xfrm>
            <a:off x="509691" y="1801504"/>
            <a:ext cx="17268600" cy="4894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Short Text and GL A/c Long Text to "Sundry Creditors for RM"</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Control Data       tab</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Field Status	G001</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 Select Only Balances in Local Currencies Checkbox Recon A/c for Account Type:	Vendor Deselect Optimum Management Check Box</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Sort Key  012	( Vendor Account Number)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Create/Bank/Interest		tab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Field Status	G067	( Recon A/c )	→	SAVE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2107" name="Google Shape;2107;p18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108" name="Google Shape;2108;p18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109" name="Google Shape;2109;p18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110" name="Google Shape;2110;p18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111" name="Google Shape;2111;p18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112" name="Google Shape;2112;p182"/>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7" name="Shape 2117"/>
        <p:cNvGrpSpPr/>
        <p:nvPr/>
      </p:nvGrpSpPr>
      <p:grpSpPr>
        <a:xfrm>
          <a:off x="0" y="0"/>
          <a:ext cx="0" cy="0"/>
          <a:chOff x="0" y="0"/>
          <a:chExt cx="0" cy="0"/>
        </a:xfrm>
      </p:grpSpPr>
      <p:sp>
        <p:nvSpPr>
          <p:cNvPr id="2118" name="Google Shape;2118;p183"/>
          <p:cNvSpPr/>
          <p:nvPr/>
        </p:nvSpPr>
        <p:spPr>
          <a:xfrm>
            <a:off x="3605650" y="8950800"/>
            <a:ext cx="1718100" cy="516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119" name="Google Shape;2119;p183"/>
          <p:cNvSpPr txBox="1"/>
          <p:nvPr/>
        </p:nvSpPr>
        <p:spPr>
          <a:xfrm>
            <a:off x="509691" y="1801504"/>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6.	Creation of Vendor Masters: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 ----&gt; Financial Accounting ----&gt;Accounts Payable	&gt; Master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Records---&gt;Maintain Centrally	&gt;Create ( TC=XK01)</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Country:	IN		Communication:	EN ( English) Telephone:		66611983</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Telephone:		66611983</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Next Screen Button 3 Times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Reconciliation Account :		100501 ( Sundry Creditors RM A/c) Sort Key :	012		( Vendor Number)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Next Screen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Payment Terms:	Select 001 ( Payable Immediately Due Net) Tolerance Group:	Blank</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Check Double Inv:          V                        →	                   SAVE</a:t>
            </a:r>
            <a:endParaRPr b="0" i="0" sz="2400" u="none" cap="none" strike="noStrike">
              <a:solidFill>
                <a:srgbClr val="000000"/>
              </a:solidFill>
              <a:latin typeface="Open Sans"/>
              <a:ea typeface="Open Sans"/>
              <a:cs typeface="Open Sans"/>
              <a:sym typeface="Open Sans"/>
            </a:endParaRPr>
          </a:p>
        </p:txBody>
      </p:sp>
      <p:sp>
        <p:nvSpPr>
          <p:cNvPr id="2120" name="Google Shape;2120;p18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121" name="Google Shape;2121;p18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122" name="Google Shape;2122;p18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123" name="Google Shape;2123;p18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124" name="Google Shape;2124;p18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125" name="Google Shape;2125;p183"/>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pic>
        <p:nvPicPr>
          <p:cNvPr id="2126" name="Google Shape;2126;p183"/>
          <p:cNvPicPr preferRelativeResize="0"/>
          <p:nvPr/>
        </p:nvPicPr>
        <p:blipFill rotWithShape="1">
          <a:blip r:embed="rId5">
            <a:alphaModFix/>
          </a:blip>
          <a:srcRect b="0" l="0" r="0" t="0"/>
          <a:stretch/>
        </p:blipFill>
        <p:spPr>
          <a:xfrm>
            <a:off x="670175" y="3600797"/>
            <a:ext cx="9906825" cy="1871800"/>
          </a:xfrm>
          <a:prstGeom prst="rect">
            <a:avLst/>
          </a:prstGeom>
          <a:noFill/>
          <a:ln>
            <a:noFill/>
          </a:ln>
        </p:spPr>
      </p:pic>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1" name="Shape 2131"/>
        <p:cNvGrpSpPr/>
        <p:nvPr/>
      </p:nvGrpSpPr>
      <p:grpSpPr>
        <a:xfrm>
          <a:off x="0" y="0"/>
          <a:ext cx="0" cy="0"/>
          <a:chOff x="0" y="0"/>
          <a:chExt cx="0" cy="0"/>
        </a:xfrm>
      </p:grpSpPr>
      <p:sp>
        <p:nvSpPr>
          <p:cNvPr id="2132" name="Google Shape;2132;p184"/>
          <p:cNvSpPr txBox="1"/>
          <p:nvPr/>
        </p:nvSpPr>
        <p:spPr>
          <a:xfrm>
            <a:off x="509691" y="1801504"/>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7.	Document Types and Number Ranges: ( TC=OBA7)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Doc.1		Select Type	KR	( Vendor Invoice)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Details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Number Range	19</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No Range Information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Ignore Warning Message and Press Enter .</a:t>
            </a:r>
            <a:endParaRPr b="0" i="0" sz="2400" u="none" cap="none" strike="noStrike">
              <a:solidFill>
                <a:srgbClr val="000000"/>
              </a:solidFill>
              <a:latin typeface="Open Sans"/>
              <a:ea typeface="Open Sans"/>
              <a:cs typeface="Open Sans"/>
              <a:sym typeface="Open Sans"/>
            </a:endParaRPr>
          </a:p>
        </p:txBody>
      </p:sp>
      <p:sp>
        <p:nvSpPr>
          <p:cNvPr id="2133" name="Google Shape;2133;p18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134" name="Google Shape;2134;p18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135" name="Google Shape;2135;p18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136" name="Google Shape;2136;p18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137" name="Google Shape;2137;p18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138" name="Google Shape;2138;p184"/>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pic>
        <p:nvPicPr>
          <p:cNvPr id="2139" name="Google Shape;2139;p184"/>
          <p:cNvPicPr preferRelativeResize="0"/>
          <p:nvPr/>
        </p:nvPicPr>
        <p:blipFill rotWithShape="1">
          <a:blip r:embed="rId5">
            <a:alphaModFix/>
          </a:blip>
          <a:srcRect b="0" l="0" r="0" t="0"/>
          <a:stretch/>
        </p:blipFill>
        <p:spPr>
          <a:xfrm>
            <a:off x="2035925" y="4723506"/>
            <a:ext cx="9919576" cy="2798225"/>
          </a:xfrm>
          <a:prstGeom prst="rect">
            <a:avLst/>
          </a:prstGeom>
          <a:noFill/>
          <a:ln>
            <a:noFill/>
          </a:ln>
        </p:spPr>
      </p:pic>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4" name="Shape 2144"/>
        <p:cNvGrpSpPr/>
        <p:nvPr/>
      </p:nvGrpSpPr>
      <p:grpSpPr>
        <a:xfrm>
          <a:off x="0" y="0"/>
          <a:ext cx="0" cy="0"/>
          <a:chOff x="0" y="0"/>
          <a:chExt cx="0" cy="0"/>
        </a:xfrm>
      </p:grpSpPr>
      <p:sp>
        <p:nvSpPr>
          <p:cNvPr id="2145" name="Google Shape;2145;p185"/>
          <p:cNvSpPr txBox="1"/>
          <p:nvPr/>
        </p:nvSpPr>
        <p:spPr>
          <a:xfrm>
            <a:off x="509691" y="1801504"/>
            <a:ext cx="17268600" cy="60030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Back Arrow 3 Times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Doc.2		Select Type	KZ	( Vendor Payment) Select Details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Number Range	15</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No Range Information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Ignore Warning Message and Press Enter .</a:t>
            </a:r>
            <a:endParaRPr b="0" i="0" sz="2400" u="none" cap="none" strike="noStrike">
              <a:solidFill>
                <a:srgbClr val="000000"/>
              </a:solidFill>
              <a:latin typeface="Open Sans"/>
              <a:ea typeface="Open Sans"/>
              <a:cs typeface="Open Sans"/>
              <a:sym typeface="Open Sans"/>
            </a:endParaRPr>
          </a:p>
        </p:txBody>
      </p:sp>
      <p:sp>
        <p:nvSpPr>
          <p:cNvPr id="2146" name="Google Shape;2146;p18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147" name="Google Shape;2147;p18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148" name="Google Shape;2148;p18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149" name="Google Shape;2149;p18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150" name="Google Shape;2150;p18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151" name="Google Shape;2151;p185"/>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pic>
        <p:nvPicPr>
          <p:cNvPr id="2152" name="Google Shape;2152;p185"/>
          <p:cNvPicPr preferRelativeResize="0"/>
          <p:nvPr/>
        </p:nvPicPr>
        <p:blipFill rotWithShape="1">
          <a:blip r:embed="rId5">
            <a:alphaModFix/>
          </a:blip>
          <a:srcRect b="0" l="0" r="0" t="0"/>
          <a:stretch/>
        </p:blipFill>
        <p:spPr>
          <a:xfrm>
            <a:off x="1911725" y="4090423"/>
            <a:ext cx="9257411" cy="2665900"/>
          </a:xfrm>
          <a:prstGeom prst="rect">
            <a:avLst/>
          </a:prstGeom>
          <a:noFill/>
          <a:ln>
            <a:noFill/>
          </a:ln>
        </p:spPr>
      </p:pic>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7" name="Shape 2157"/>
        <p:cNvGrpSpPr/>
        <p:nvPr/>
      </p:nvGrpSpPr>
      <p:grpSpPr>
        <a:xfrm>
          <a:off x="0" y="0"/>
          <a:ext cx="0" cy="0"/>
          <a:chOff x="0" y="0"/>
          <a:chExt cx="0" cy="0"/>
        </a:xfrm>
      </p:grpSpPr>
      <p:sp>
        <p:nvSpPr>
          <p:cNvPr id="2158" name="Google Shape;2158;p186"/>
          <p:cNvSpPr txBox="1"/>
          <p:nvPr/>
        </p:nvSpPr>
        <p:spPr>
          <a:xfrm>
            <a:off x="509691" y="1801504"/>
            <a:ext cx="17268600" cy="65571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Back Arrow 3 Times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Doc.3	      Select Type	KA	( Vendor Document) Select Details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Number Range	17</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No Range Information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Ignore Warning Message and Press Enter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2159" name="Google Shape;2159;p18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160" name="Google Shape;2160;p18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161" name="Google Shape;2161;p18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162" name="Google Shape;2162;p18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163" name="Google Shape;2163;p18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164" name="Google Shape;2164;p186"/>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pic>
        <p:nvPicPr>
          <p:cNvPr id="2165" name="Google Shape;2165;p186"/>
          <p:cNvPicPr preferRelativeResize="0"/>
          <p:nvPr/>
        </p:nvPicPr>
        <p:blipFill rotWithShape="1">
          <a:blip r:embed="rId5">
            <a:alphaModFix/>
          </a:blip>
          <a:srcRect b="0" l="0" r="0" t="0"/>
          <a:stretch/>
        </p:blipFill>
        <p:spPr>
          <a:xfrm>
            <a:off x="1976885" y="4095663"/>
            <a:ext cx="10693375" cy="3069875"/>
          </a:xfrm>
          <a:prstGeom prst="rect">
            <a:avLst/>
          </a:prstGeom>
          <a:noFill/>
          <a:ln>
            <a:noFill/>
          </a:ln>
        </p:spPr>
      </p:pic>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0" name="Shape 2170"/>
        <p:cNvGrpSpPr/>
        <p:nvPr/>
      </p:nvGrpSpPr>
      <p:grpSpPr>
        <a:xfrm>
          <a:off x="0" y="0"/>
          <a:ext cx="0" cy="0"/>
          <a:chOff x="0" y="0"/>
          <a:chExt cx="0" cy="0"/>
        </a:xfrm>
      </p:grpSpPr>
      <p:sp>
        <p:nvSpPr>
          <p:cNvPr id="2171" name="Google Shape;2171;p187"/>
          <p:cNvSpPr txBox="1"/>
          <p:nvPr/>
        </p:nvSpPr>
        <p:spPr>
          <a:xfrm>
            <a:off x="509691" y="1801504"/>
            <a:ext cx="17268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HOUSE BANKS</a:t>
            </a:r>
            <a:endParaRPr b="1" i="0" sz="2400" u="none" cap="none" strike="noStrike">
              <a:solidFill>
                <a:srgbClr val="000000"/>
              </a:solidFill>
              <a:latin typeface="Open Sans"/>
              <a:ea typeface="Open Sans"/>
              <a:cs typeface="Open Sans"/>
              <a:sym typeface="Open Sans"/>
            </a:endParaRPr>
          </a:p>
        </p:txBody>
      </p:sp>
      <p:sp>
        <p:nvSpPr>
          <p:cNvPr id="2172" name="Google Shape;2172;p18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173" name="Google Shape;2173;p18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174" name="Google Shape;2174;p18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175" name="Google Shape;2175;p18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176" name="Google Shape;2176;p18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177" name="Google Shape;2177;p187"/>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178" name="Google Shape;2178;p187"/>
          <p:cNvSpPr txBox="1"/>
          <p:nvPr/>
        </p:nvSpPr>
        <p:spPr>
          <a:xfrm>
            <a:off x="641391" y="2780654"/>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Scenario 1:</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SBI Main Branch</a:t>
            </a:r>
            <a:endParaRPr b="0" i="0" sz="2400" u="none" cap="none" strike="noStrike">
              <a:solidFill>
                <a:srgbClr val="000000"/>
              </a:solidFill>
              <a:latin typeface="Open Sans"/>
              <a:ea typeface="Open Sans"/>
              <a:cs typeface="Open Sans"/>
              <a:sym typeface="Open Sans"/>
            </a:endParaRPr>
          </a:p>
          <a:p>
            <a:pPr indent="457200" lvl="0" marL="3200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Ids	C. A/c 1	C. A/c 2	C. A/c 3</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Scenario 2:</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SBI Main Branch			SBI Begumpet Branch</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Bank St. Hyd					Hyd</a:t>
            </a:r>
            <a:endParaRPr b="0" i="0" sz="2400" u="none" cap="none" strike="noStrike">
              <a:solidFill>
                <a:srgbClr val="000000"/>
              </a:solidFill>
              <a:latin typeface="Open Sans"/>
              <a:ea typeface="Open Sans"/>
              <a:cs typeface="Open Sans"/>
              <a:sym typeface="Open Sans"/>
            </a:endParaRPr>
          </a:p>
          <a:p>
            <a:pPr indent="457200" lvl="0" marL="2743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Current A/c #1				Current A/c #1</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 House Bank				1 House Bank</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 A/c Id						1 A/c Id</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House Banks will be created Branch wise</a:t>
            </a:r>
            <a:endParaRPr b="0" i="0" sz="2400" u="none" cap="none" strike="noStrike">
              <a:solidFill>
                <a:srgbClr val="000000"/>
              </a:solidFill>
              <a:latin typeface="Open Sans"/>
              <a:ea typeface="Open Sans"/>
              <a:cs typeface="Open Sans"/>
              <a:sym typeface="Open Sans"/>
            </a:endParaRPr>
          </a:p>
        </p:txBody>
      </p:sp>
      <p:cxnSp>
        <p:nvCxnSpPr>
          <p:cNvPr id="2179" name="Google Shape;2179;p187"/>
          <p:cNvCxnSpPr/>
          <p:nvPr/>
        </p:nvCxnSpPr>
        <p:spPr>
          <a:xfrm flipH="1" rot="10800000">
            <a:off x="3419350" y="4396300"/>
            <a:ext cx="5112600" cy="207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4" name="Shape 2184"/>
        <p:cNvGrpSpPr/>
        <p:nvPr/>
      </p:nvGrpSpPr>
      <p:grpSpPr>
        <a:xfrm>
          <a:off x="0" y="0"/>
          <a:ext cx="0" cy="0"/>
          <a:chOff x="0" y="0"/>
          <a:chExt cx="0" cy="0"/>
        </a:xfrm>
      </p:grpSpPr>
      <p:sp>
        <p:nvSpPr>
          <p:cNvPr id="2185" name="Google Shape;2185;p18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186" name="Google Shape;2186;p18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187" name="Google Shape;2187;p18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188" name="Google Shape;2188;p18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189" name="Google Shape;2189;p18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190" name="Google Shape;2190;p188"/>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191" name="Google Shape;2191;p188"/>
          <p:cNvSpPr txBox="1"/>
          <p:nvPr/>
        </p:nvSpPr>
        <p:spPr>
          <a:xfrm>
            <a:off x="509691" y="1933354"/>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Steps in creating House Banks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	Creating of A/c Masters</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	Details of House Bank</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3	Creation of Check Lots			( In Normal English Cheque= In SAP Check) </a:t>
            </a:r>
            <a:endParaRPr b="0" i="0" sz="2400" u="none" cap="none" strike="noStrike">
              <a:solidFill>
                <a:srgbClr val="000000"/>
              </a:solidFill>
              <a:latin typeface="Open Sans"/>
              <a:ea typeface="Open Sans"/>
              <a:cs typeface="Open Sans"/>
              <a:sym typeface="Open Sans"/>
            </a:endParaRPr>
          </a:p>
          <a:p>
            <a:pPr indent="0" lvl="0" marL="2743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Check From #</a:t>
            </a:r>
            <a:endParaRPr b="0" i="0" sz="2400" u="none" cap="none" strike="noStrike">
              <a:solidFill>
                <a:srgbClr val="000000"/>
              </a:solidFill>
              <a:latin typeface="Open Sans"/>
              <a:ea typeface="Open Sans"/>
              <a:cs typeface="Open Sans"/>
              <a:sym typeface="Open Sans"/>
            </a:endParaRPr>
          </a:p>
          <a:p>
            <a:pPr indent="0" lvl="0" marL="2743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Check To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1.	Creation of GL Master( FS00): SBI Current account under Current Assets and Loans and Advances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Short Text &amp; Long Text to SBI Current Account and Save</a:t>
            </a:r>
            <a:endParaRPr b="0" i="0" sz="2400" u="none" cap="none" strike="noStrike">
              <a:solidFill>
                <a:srgbClr val="000000"/>
              </a:solidFill>
              <a:latin typeface="Open Sans"/>
              <a:ea typeface="Open Sans"/>
              <a:cs typeface="Open Sans"/>
              <a:sym typeface="Open Sans"/>
            </a:endParaRPr>
          </a:p>
        </p:txBody>
      </p:sp>
      <p:pic>
        <p:nvPicPr>
          <p:cNvPr id="2192" name="Google Shape;2192;p188"/>
          <p:cNvPicPr preferRelativeResize="0"/>
          <p:nvPr/>
        </p:nvPicPr>
        <p:blipFill rotWithShape="1">
          <a:blip r:embed="rId5">
            <a:alphaModFix/>
          </a:blip>
          <a:srcRect b="0" l="0" r="0" t="0"/>
          <a:stretch/>
        </p:blipFill>
        <p:spPr>
          <a:xfrm>
            <a:off x="2000225" y="5825857"/>
            <a:ext cx="9005075" cy="1262525"/>
          </a:xfrm>
          <a:prstGeom prst="rect">
            <a:avLst/>
          </a:prstGeom>
          <a:noFill/>
          <a:ln>
            <a:noFill/>
          </a:ln>
        </p:spPr>
      </p:pic>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7" name="Shape 2197"/>
        <p:cNvGrpSpPr/>
        <p:nvPr/>
      </p:nvGrpSpPr>
      <p:grpSpPr>
        <a:xfrm>
          <a:off x="0" y="0"/>
          <a:ext cx="0" cy="0"/>
          <a:chOff x="0" y="0"/>
          <a:chExt cx="0" cy="0"/>
        </a:xfrm>
      </p:grpSpPr>
      <p:sp>
        <p:nvSpPr>
          <p:cNvPr id="2198" name="Google Shape;2198;p18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199" name="Google Shape;2199;p18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200" name="Google Shape;2200;p18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201" name="Google Shape;2201;p18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202" name="Google Shape;2202;p18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203" name="Google Shape;2203;p189"/>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204" name="Google Shape;2204;p189"/>
          <p:cNvSpPr txBox="1"/>
          <p:nvPr/>
        </p:nvSpPr>
        <p:spPr>
          <a:xfrm>
            <a:off x="509691" y="1994104"/>
            <a:ext cx="172686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2	Define House Bank:</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SPRO----&gt;Financial Accounting---&gt;Bank A/c	&gt;Define House Bank ( TC=FI12)</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 Code:	 		PSL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p:txBody>
      </p:sp>
      <p:pic>
        <p:nvPicPr>
          <p:cNvPr id="2205" name="Google Shape;2205;p189"/>
          <p:cNvPicPr preferRelativeResize="0"/>
          <p:nvPr/>
        </p:nvPicPr>
        <p:blipFill rotWithShape="1">
          <a:blip r:embed="rId5">
            <a:alphaModFix/>
          </a:blip>
          <a:srcRect b="0" l="0" r="0" t="0"/>
          <a:stretch/>
        </p:blipFill>
        <p:spPr>
          <a:xfrm>
            <a:off x="509700" y="4278874"/>
            <a:ext cx="11930001" cy="3387725"/>
          </a:xfrm>
          <a:prstGeom prst="rect">
            <a:avLst/>
          </a:prstGeom>
          <a:noFill/>
          <a:ln>
            <a:noFill/>
          </a:ln>
        </p:spPr>
      </p:pic>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0" name="Shape 2210"/>
        <p:cNvGrpSpPr/>
        <p:nvPr/>
      </p:nvGrpSpPr>
      <p:grpSpPr>
        <a:xfrm>
          <a:off x="0" y="0"/>
          <a:ext cx="0" cy="0"/>
          <a:chOff x="0" y="0"/>
          <a:chExt cx="0" cy="0"/>
        </a:xfrm>
      </p:grpSpPr>
      <p:sp>
        <p:nvSpPr>
          <p:cNvPr id="2211" name="Google Shape;2211;p19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212" name="Google Shape;2212;p19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213" name="Google Shape;2213;p19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214" name="Google Shape;2214;p19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215" name="Google Shape;2215;p19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216" name="Google Shape;2216;p190"/>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217" name="Google Shape;2217;p190"/>
          <p:cNvSpPr txBox="1"/>
          <p:nvPr/>
        </p:nvSpPr>
        <p:spPr>
          <a:xfrm>
            <a:off x="509691" y="1994129"/>
            <a:ext cx="17268600" cy="4340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Bank Folder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ID				SBI1</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Description		SBI Current Account #1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Bank A/c #		123456</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Currency			INR	( INR for Indian Rupees)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GL A/c				200105		→	SAVE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2" name="Shape 2222"/>
        <p:cNvGrpSpPr/>
        <p:nvPr/>
      </p:nvGrpSpPr>
      <p:grpSpPr>
        <a:xfrm>
          <a:off x="0" y="0"/>
          <a:ext cx="0" cy="0"/>
          <a:chOff x="0" y="0"/>
          <a:chExt cx="0" cy="0"/>
        </a:xfrm>
      </p:grpSpPr>
      <p:sp>
        <p:nvSpPr>
          <p:cNvPr id="2223" name="Google Shape;2223;p19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224" name="Google Shape;2224;p19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225" name="Google Shape;2225;p19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226" name="Google Shape;2226;p19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227" name="Google Shape;2227;p19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228" name="Google Shape;2228;p19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229" name="Google Shape;2229;p191"/>
          <p:cNvSpPr txBox="1"/>
          <p:nvPr/>
        </p:nvSpPr>
        <p:spPr>
          <a:xfrm>
            <a:off x="509691" y="1916392"/>
            <a:ext cx="17268600" cy="3232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3			Creation of Check Lots:</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Accounting----&gt;Financial Accounting----&gt;Accounts Payable	&gt;Periodic</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Processing	&gt;Payments ( FI10)</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From Menu---&gt;Environment----&gt;Check Information	&gt;No Range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2230" name="Google Shape;2230;p191"/>
          <p:cNvPicPr preferRelativeResize="0"/>
          <p:nvPr/>
        </p:nvPicPr>
        <p:blipFill rotWithShape="1">
          <a:blip r:embed="rId5">
            <a:alphaModFix/>
          </a:blip>
          <a:srcRect b="0" l="0" r="0" t="0"/>
          <a:stretch/>
        </p:blipFill>
        <p:spPr>
          <a:xfrm>
            <a:off x="2359625" y="4817709"/>
            <a:ext cx="9476095" cy="3135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00" name="Google Shape;300;p3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30"/>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Customization of Pennar Steel Ltd</a:t>
            </a:r>
            <a:endParaRPr b="1" i="0" sz="4400" u="none" cap="none" strike="noStrike">
              <a:solidFill>
                <a:srgbClr val="10253F"/>
              </a:solidFill>
              <a:latin typeface="Open Sans"/>
              <a:ea typeface="Open Sans"/>
              <a:cs typeface="Open Sans"/>
              <a:sym typeface="Open Sans"/>
            </a:endParaRPr>
          </a:p>
        </p:txBody>
      </p:sp>
      <p:sp>
        <p:nvSpPr>
          <p:cNvPr id="302" name="Google Shape;302;p3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03" name="Google Shape;303;p30"/>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30"/>
          <p:cNvSpPr txBox="1"/>
          <p:nvPr/>
        </p:nvSpPr>
        <p:spPr>
          <a:xfrm>
            <a:off x="502391" y="1820900"/>
            <a:ext cx="16989196" cy="280326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Define Company( Group in Normal ): When project is started Group Company Name in SAP Company should be defined. Path for defining Company as in Example Project PENNAR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TOOLS----&gt;CUSTOMIZING----&gt;IMG(Implementation Guide) &gt;Execute Project (SPRO)--&gt;</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SAP Reference IMG Button----&gt;Enterprise Structure----&gt;Definitions----&gt;Financial Acc &gt; Define Company----&gt; Select IMG Activity Button----&gt;Select New Entries Button	&gt;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5" name="Shape 2235"/>
        <p:cNvGrpSpPr/>
        <p:nvPr/>
      </p:nvGrpSpPr>
      <p:grpSpPr>
        <a:xfrm>
          <a:off x="0" y="0"/>
          <a:ext cx="0" cy="0"/>
          <a:chOff x="0" y="0"/>
          <a:chExt cx="0" cy="0"/>
        </a:xfrm>
      </p:grpSpPr>
      <p:sp>
        <p:nvSpPr>
          <p:cNvPr id="2236" name="Google Shape;2236;p19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237" name="Google Shape;2237;p19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238" name="Google Shape;2238;p19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239" name="Google Shape;2239;p19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240" name="Google Shape;2240;p19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241" name="Google Shape;2241;p192"/>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242" name="Google Shape;2242;p192"/>
          <p:cNvSpPr txBox="1"/>
          <p:nvPr/>
        </p:nvSpPr>
        <p:spPr>
          <a:xfrm>
            <a:off x="509691" y="1849254"/>
            <a:ext cx="17268600" cy="5448900"/>
          </a:xfrm>
          <a:prstGeom prst="rect">
            <a:avLst/>
          </a:prstGeom>
          <a:noFill/>
          <a:ln>
            <a:noFill/>
          </a:ln>
        </p:spPr>
        <p:txBody>
          <a:bodyPr anchorCtr="0" anchor="t" bIns="45700" lIns="91425" spcFirstLastPara="1" rIns="91425" wrap="square" tIns="45700">
            <a:spAutoFit/>
          </a:bodyPr>
          <a:lstStyle/>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Non Sequential Check Box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Short Index	SBI</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Purchase Date	04.08.2009	→	SAVE</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PAYMENT METHODS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Manual Payment Method						Automatic Payment Method</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	Check Lot can be Sequential or			1 Check Lot should be only Sequential Non Sequential</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	We can issue any cheque any time		2 First Cheque will be 500001 and 2nd</a:t>
            </a:r>
            <a:endParaRPr b="0" i="0" sz="2400" u="none" cap="none" strike="noStrike">
              <a:solidFill>
                <a:srgbClr val="000000"/>
              </a:solidFill>
              <a:latin typeface="Open Sans"/>
              <a:ea typeface="Open Sans"/>
              <a:cs typeface="Open Sans"/>
              <a:sym typeface="Open Sans"/>
            </a:endParaRPr>
          </a:p>
          <a:p>
            <a:pPr indent="457200" lvl="0" marL="5486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Check should be 500002. It should be In sequential</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7" name="Shape 2247"/>
        <p:cNvGrpSpPr/>
        <p:nvPr/>
      </p:nvGrpSpPr>
      <p:grpSpPr>
        <a:xfrm>
          <a:off x="0" y="0"/>
          <a:ext cx="0" cy="0"/>
          <a:chOff x="0" y="0"/>
          <a:chExt cx="0" cy="0"/>
        </a:xfrm>
      </p:grpSpPr>
      <p:sp>
        <p:nvSpPr>
          <p:cNvPr id="2248" name="Google Shape;2248;p19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249" name="Google Shape;2249;p19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250" name="Google Shape;2250;p19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251" name="Google Shape;2251;p19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252" name="Google Shape;2252;p19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253" name="Google Shape;2253;p193"/>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254" name="Google Shape;2254;p193"/>
          <p:cNvSpPr txBox="1"/>
          <p:nvPr/>
        </p:nvSpPr>
        <p:spPr>
          <a:xfrm>
            <a:off x="509691" y="1932029"/>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END USER AREA:</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1.	Purchase Invoice Posting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Accounting ---&gt; Financial Accounting---&gt;Accounts Payable----&gt;Document Entry---&gt; Invoice General ( F-43)</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Amount	*     Buss.Area: PSLH	Text :	+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Menu----&gt;Document	&gt;Simulate and SAVE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2255" name="Google Shape;2255;p193"/>
          <p:cNvPicPr preferRelativeResize="0"/>
          <p:nvPr/>
        </p:nvPicPr>
        <p:blipFill rotWithShape="1">
          <a:blip r:embed="rId5">
            <a:alphaModFix/>
          </a:blip>
          <a:srcRect b="0" l="0" r="0" t="0"/>
          <a:stretch/>
        </p:blipFill>
        <p:spPr>
          <a:xfrm>
            <a:off x="1920004" y="3663897"/>
            <a:ext cx="13567751" cy="2959225"/>
          </a:xfrm>
          <a:prstGeom prst="rect">
            <a:avLst/>
          </a:prstGeom>
          <a:noFill/>
          <a:ln>
            <a:noFill/>
          </a:ln>
        </p:spPr>
      </p:pic>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0" name="Shape 2260"/>
        <p:cNvGrpSpPr/>
        <p:nvPr/>
      </p:nvGrpSpPr>
      <p:grpSpPr>
        <a:xfrm>
          <a:off x="0" y="0"/>
          <a:ext cx="0" cy="0"/>
          <a:chOff x="0" y="0"/>
          <a:chExt cx="0" cy="0"/>
        </a:xfrm>
      </p:grpSpPr>
      <p:sp>
        <p:nvSpPr>
          <p:cNvPr id="2261" name="Google Shape;2261;p19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262" name="Google Shape;2262;p19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263" name="Google Shape;2263;p19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264" name="Google Shape;2264;p19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265" name="Google Shape;2265;p19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266" name="Google Shape;2266;p194"/>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267" name="Google Shape;2267;p194"/>
          <p:cNvSpPr txBox="1"/>
          <p:nvPr/>
        </p:nvSpPr>
        <p:spPr>
          <a:xfrm>
            <a:off x="509691" y="1932029"/>
            <a:ext cx="17268600" cy="3232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2.	How to view Vendor A/c Transactions: ( FBL1N)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 ----&gt;Financial Accounting ----&gt;Accounts Payable	&gt;Account</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&gt;Display/Change Line Items ( FBL1N)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a/c #	4400001	Comp. Code:	PSL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Open Items Radio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Normal Items Check Box	→	Execute ( F8)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2" name="Shape 2272"/>
        <p:cNvGrpSpPr/>
        <p:nvPr/>
      </p:nvGrpSpPr>
      <p:grpSpPr>
        <a:xfrm>
          <a:off x="0" y="0"/>
          <a:ext cx="0" cy="0"/>
          <a:chOff x="0" y="0"/>
          <a:chExt cx="0" cy="0"/>
        </a:xfrm>
      </p:grpSpPr>
      <p:sp>
        <p:nvSpPr>
          <p:cNvPr id="2273" name="Google Shape;2273;p19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274" name="Google Shape;2274;p19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275" name="Google Shape;2275;p19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276" name="Google Shape;2276;p19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277" name="Google Shape;2277;p19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278" name="Google Shape;2278;p195"/>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279" name="Google Shape;2279;p195"/>
          <p:cNvSpPr txBox="1"/>
          <p:nvPr/>
        </p:nvSpPr>
        <p:spPr>
          <a:xfrm>
            <a:off x="509691" y="1932029"/>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3.	Go and See General Ledger account ( FS10N)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GL A/c #	100501	Comp. Code:	PSL	F.Year	2026</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Buss.Area:	PSLH	→	Execute ( F8)</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Cum.Balance Amount:	3000 To View Party Wise: Select Change Layout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From Hidden Fields Column select Assignment Field</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under Column Contents Select Amount in Local Currency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Left Arrow Button or Show Selected Fields Button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Copy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While at the time of Creating the Vendor Master, We mentioned Sort Key 012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Number). Sort Key update the Assignment Fields Automatically</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4" name="Shape 2284"/>
        <p:cNvGrpSpPr/>
        <p:nvPr/>
      </p:nvGrpSpPr>
      <p:grpSpPr>
        <a:xfrm>
          <a:off x="0" y="0"/>
          <a:ext cx="0" cy="0"/>
          <a:chOff x="0" y="0"/>
          <a:chExt cx="0" cy="0"/>
        </a:xfrm>
      </p:grpSpPr>
      <p:sp>
        <p:nvSpPr>
          <p:cNvPr id="2285" name="Google Shape;2285;p19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286" name="Google Shape;2286;p19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287" name="Google Shape;2287;p19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288" name="Google Shape;2288;p19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289" name="Google Shape;2289;p19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290" name="Google Shape;2290;p196"/>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291" name="Google Shape;2291;p196"/>
          <p:cNvSpPr txBox="1"/>
          <p:nvPr/>
        </p:nvSpPr>
        <p:spPr>
          <a:xfrm>
            <a:off x="509691" y="1932029"/>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4.	Outgoing Payment With Clearing ( F-53):</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Accounting----&gt;Financial Accounting---&gt;Accounts Payable	&gt;</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Document Entry----&gt; Outgoing Payment	&gt;Post ( F-53)</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Clearing Text:	Outgoing Payment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Under Bank Data</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A/c #	200105 ( SBI Current A/c)	Buss.Area: PSLH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3000</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Value Dt	:05.08.09	Text:	Outgoing Payment </a:t>
            </a:r>
            <a:endParaRPr b="0" i="0" sz="2400" u="none" cap="none" strike="noStrike">
              <a:solidFill>
                <a:srgbClr val="000000"/>
              </a:solidFill>
              <a:latin typeface="Open Sans"/>
              <a:ea typeface="Open Sans"/>
              <a:cs typeface="Open Sans"/>
              <a:sym typeface="Open Sans"/>
            </a:endParaRPr>
          </a:p>
        </p:txBody>
      </p:sp>
      <p:pic>
        <p:nvPicPr>
          <p:cNvPr id="2292" name="Google Shape;2292;p196"/>
          <p:cNvPicPr preferRelativeResize="0"/>
          <p:nvPr/>
        </p:nvPicPr>
        <p:blipFill rotWithShape="1">
          <a:blip r:embed="rId5">
            <a:alphaModFix/>
          </a:blip>
          <a:srcRect b="0" l="0" r="0" t="0"/>
          <a:stretch/>
        </p:blipFill>
        <p:spPr>
          <a:xfrm>
            <a:off x="1930575" y="3869732"/>
            <a:ext cx="13315166" cy="1344775"/>
          </a:xfrm>
          <a:prstGeom prst="rect">
            <a:avLst/>
          </a:prstGeom>
          <a:noFill/>
          <a:ln>
            <a:noFill/>
          </a:ln>
        </p:spPr>
      </p:pic>
      <p:cxnSp>
        <p:nvCxnSpPr>
          <p:cNvPr id="2293" name="Google Shape;2293;p196"/>
          <p:cNvCxnSpPr/>
          <p:nvPr/>
        </p:nvCxnSpPr>
        <p:spPr>
          <a:xfrm>
            <a:off x="1949775" y="6362625"/>
            <a:ext cx="2525100" cy="0"/>
          </a:xfrm>
          <a:prstGeom prst="straightConnector1">
            <a:avLst/>
          </a:prstGeom>
          <a:noFill/>
          <a:ln cap="flat" cmpd="sng" w="9525">
            <a:solidFill>
              <a:schemeClr val="dk2"/>
            </a:solidFill>
            <a:prstDash val="solid"/>
            <a:round/>
            <a:headEnd len="sm" w="sm" type="none"/>
            <a:tailEnd len="sm" w="sm" type="none"/>
          </a:ln>
        </p:spPr>
      </p:cxnSp>
      <p:cxnSp>
        <p:nvCxnSpPr>
          <p:cNvPr id="2294" name="Google Shape;2294;p196"/>
          <p:cNvCxnSpPr/>
          <p:nvPr/>
        </p:nvCxnSpPr>
        <p:spPr>
          <a:xfrm>
            <a:off x="1949775" y="8460650"/>
            <a:ext cx="25251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9" name="Shape 2299"/>
        <p:cNvGrpSpPr/>
        <p:nvPr/>
      </p:nvGrpSpPr>
      <p:grpSpPr>
        <a:xfrm>
          <a:off x="0" y="0"/>
          <a:ext cx="0" cy="0"/>
          <a:chOff x="0" y="0"/>
          <a:chExt cx="0" cy="0"/>
        </a:xfrm>
      </p:grpSpPr>
      <p:sp>
        <p:nvSpPr>
          <p:cNvPr id="2300" name="Google Shape;2300;p19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301" name="Google Shape;2301;p19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302" name="Google Shape;2302;p19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303" name="Google Shape;2303;p19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304" name="Google Shape;2304;p19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305" name="Google Shape;2305;p197"/>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306" name="Google Shape;2306;p197"/>
          <p:cNvSpPr txBox="1"/>
          <p:nvPr/>
        </p:nvSpPr>
        <p:spPr>
          <a:xfrm>
            <a:off x="509691" y="1932029"/>
            <a:ext cx="17268600" cy="6003000"/>
          </a:xfrm>
          <a:prstGeom prst="rect">
            <a:avLst/>
          </a:prstGeom>
          <a:noFill/>
          <a:ln>
            <a:noFill/>
          </a:ln>
        </p:spPr>
        <p:txBody>
          <a:bodyPr anchorCtr="0" anchor="t" bIns="45700" lIns="91425" spcFirstLastPara="1" rIns="91425" wrap="square" tIns="45700">
            <a:spAutoFit/>
          </a:bodyPr>
          <a:lstStyle/>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Under Open Item Selection</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	4400001	A/c Type:	K	( It come by default) ( K stand for Vendors)</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Process Open Items Button</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Payable Amount	3000</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From	Menu----&gt;Document----&gt;Simulate	→	SAVE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5.	Go and see Vendor A/c Transactions: ( FBL1N)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a/c #	4400001	Comp. Code:	PSL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Cleared Items Radio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Normal Items Check Box	→	Execute ( F8)</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cxnSp>
        <p:nvCxnSpPr>
          <p:cNvPr id="2307" name="Google Shape;2307;p197"/>
          <p:cNvCxnSpPr/>
          <p:nvPr/>
        </p:nvCxnSpPr>
        <p:spPr>
          <a:xfrm>
            <a:off x="1949775" y="2450675"/>
            <a:ext cx="25251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2" name="Shape 2312"/>
        <p:cNvGrpSpPr/>
        <p:nvPr/>
      </p:nvGrpSpPr>
      <p:grpSpPr>
        <a:xfrm>
          <a:off x="0" y="0"/>
          <a:ext cx="0" cy="0"/>
          <a:chOff x="0" y="0"/>
          <a:chExt cx="0" cy="0"/>
        </a:xfrm>
      </p:grpSpPr>
      <p:sp>
        <p:nvSpPr>
          <p:cNvPr id="2313" name="Google Shape;2313;p19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314" name="Google Shape;2314;p19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315" name="Google Shape;2315;p19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316" name="Google Shape;2316;p19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317" name="Google Shape;2317;p19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318" name="Google Shape;2318;p198"/>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319" name="Google Shape;2319;p198"/>
          <p:cNvSpPr txBox="1"/>
          <p:nvPr/>
        </p:nvSpPr>
        <p:spPr>
          <a:xfrm>
            <a:off x="509691" y="1932029"/>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6.	Manual Check Creation: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Accounting----&gt;Financial Accounting---&gt;Accounts Payable---&gt;Environment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Check Information---&gt;Create---&gt;Manual Checks( FCH5)</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7.	Display Check Register: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Accounting----&gt;Financial Accounting---&gt;Accounts Payable---&gt;Environment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Check Information---&gt;Display Check Register(FCHN)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Paying Comp. Code: PSL	→	Execute ( F8)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Check 500020</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Accompanying Documents Button</a:t>
            </a:r>
            <a:endParaRPr b="0" i="0" sz="2400" u="none" cap="none" strike="noStrike">
              <a:solidFill>
                <a:srgbClr val="000000"/>
              </a:solidFill>
              <a:latin typeface="Open Sans"/>
              <a:ea typeface="Open Sans"/>
              <a:cs typeface="Open Sans"/>
              <a:sym typeface="Open Sans"/>
            </a:endParaRPr>
          </a:p>
        </p:txBody>
      </p:sp>
      <p:pic>
        <p:nvPicPr>
          <p:cNvPr id="2320" name="Google Shape;2320;p198"/>
          <p:cNvPicPr preferRelativeResize="0"/>
          <p:nvPr/>
        </p:nvPicPr>
        <p:blipFill rotWithShape="1">
          <a:blip r:embed="rId5">
            <a:alphaModFix/>
          </a:blip>
          <a:srcRect b="0" l="2172" r="0" t="0"/>
          <a:stretch/>
        </p:blipFill>
        <p:spPr>
          <a:xfrm>
            <a:off x="2011850" y="3699425"/>
            <a:ext cx="9190000" cy="1299750"/>
          </a:xfrm>
          <a:prstGeom prst="rect">
            <a:avLst/>
          </a:prstGeom>
          <a:noFill/>
          <a:ln>
            <a:noFill/>
          </a:ln>
        </p:spPr>
      </p:pic>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5" name="Shape 2325"/>
        <p:cNvGrpSpPr/>
        <p:nvPr/>
      </p:nvGrpSpPr>
      <p:grpSpPr>
        <a:xfrm>
          <a:off x="0" y="0"/>
          <a:ext cx="0" cy="0"/>
          <a:chOff x="0" y="0"/>
          <a:chExt cx="0" cy="0"/>
        </a:xfrm>
      </p:grpSpPr>
      <p:sp>
        <p:nvSpPr>
          <p:cNvPr id="2326" name="Google Shape;2326;p19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327" name="Google Shape;2327;p19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328" name="Google Shape;2328;p19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329" name="Google Shape;2329;p19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330" name="Google Shape;2330;p19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331" name="Google Shape;2331;p199"/>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332" name="Google Shape;2332;p199"/>
          <p:cNvSpPr txBox="1"/>
          <p:nvPr/>
        </p:nvSpPr>
        <p:spPr>
          <a:xfrm>
            <a:off x="509691" y="1932029"/>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8.	Check Encashment Date Updation:	  Here we specify on which date the check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is debited in our Bank Account, Based on Bank Statement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Advantages: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	If party says payment was not received , we can say on which date payment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was debited to our account easily.</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	BRS can be done easily</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Accounting----&gt;Financial Accounting---&gt;Accounts Payable---&gt;Environment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Check Information---&gt;Change---&gt;Additional Info / Cash(FCH6)</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Paying Comp. Code: PSL	House Bank: SBI	A/c ID# SBI1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Check No: 500020	&gt; ENTER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Check Encashment Date: 06.08.09	&gt; SAVE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7" name="Shape 2337"/>
        <p:cNvGrpSpPr/>
        <p:nvPr/>
      </p:nvGrpSpPr>
      <p:grpSpPr>
        <a:xfrm>
          <a:off x="0" y="0"/>
          <a:ext cx="0" cy="0"/>
          <a:chOff x="0" y="0"/>
          <a:chExt cx="0" cy="0"/>
        </a:xfrm>
      </p:grpSpPr>
      <p:sp>
        <p:nvSpPr>
          <p:cNvPr id="2338" name="Google Shape;2338;p20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339" name="Google Shape;2339;p20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340" name="Google Shape;2340;p20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341" name="Google Shape;2341;p20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342" name="Google Shape;2342;p20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343" name="Google Shape;2343;p200"/>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344" name="Google Shape;2344;p200"/>
          <p:cNvSpPr txBox="1"/>
          <p:nvPr/>
        </p:nvSpPr>
        <p:spPr>
          <a:xfrm>
            <a:off x="509691" y="1932029"/>
            <a:ext cx="17268600" cy="76653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Go and see Check Register ( FCHN)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Paying Comp. Code: PSL	&gt; Execute ( F8)</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can see Report Showing Check Encashed Date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9.	Cancellation of Unissued Checks:	While writing checks before issuing to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party, we commit some mistakes. Because of that we cancel checks.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Accounting----&gt;Financial Accounting---&gt;Accounts Payable	&gt;Environment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Check Information---&gt;Void	&gt;Unused Checks ( FCH3)</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Paying Company Code:		PSL	House Bank:	SBI	A/c ID	SBI1 </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Check From	500001</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Void Reference	06	( Destroyed or Unusable- Option given by SAP )</a:t>
            </a:r>
            <a:endParaRPr b="0" i="0" sz="2400" u="none" cap="none" strike="noStrike">
              <a:solidFill>
                <a:srgbClr val="000000"/>
              </a:solidFill>
              <a:latin typeface="Open Sans"/>
              <a:ea typeface="Open Sans"/>
              <a:cs typeface="Open Sans"/>
              <a:sym typeface="Open Sans"/>
            </a:endParaRPr>
          </a:p>
          <a:p>
            <a:pPr indent="457200" lvl="0" marL="3657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can define our own Void Reason. Explained Below)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Void Button	→	Check will be void</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9" name="Shape 2349"/>
        <p:cNvGrpSpPr/>
        <p:nvPr/>
      </p:nvGrpSpPr>
      <p:grpSpPr>
        <a:xfrm>
          <a:off x="0" y="0"/>
          <a:ext cx="0" cy="0"/>
          <a:chOff x="0" y="0"/>
          <a:chExt cx="0" cy="0"/>
        </a:xfrm>
      </p:grpSpPr>
      <p:sp>
        <p:nvSpPr>
          <p:cNvPr id="2350" name="Google Shape;2350;p20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351" name="Google Shape;2351;p20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352" name="Google Shape;2352;p20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353" name="Google Shape;2353;p20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354" name="Google Shape;2354;p20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355" name="Google Shape;2355;p20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356" name="Google Shape;2356;p201"/>
          <p:cNvSpPr txBox="1"/>
          <p:nvPr/>
        </p:nvSpPr>
        <p:spPr>
          <a:xfrm>
            <a:off x="509691" y="1932029"/>
            <a:ext cx="17268600" cy="76653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Go and see Check Register ( FCHN)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Paying Comp. Code: PSL	&gt; Execute ( F8)</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can see Report Showing Check Cancelled</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Once the Check Lot is over , Keep the Cursor on Check No From To Select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Sorting Ascending Order Button. We can see all the chek details in Sr. No of Checks </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any check Number is missing in order, it means Check is misused.</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Creation of Void Reason Codes: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SPRO----&gt;Financial Accounting---&gt;Accounts Receivable &amp; Accounts Payable	&gt;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Business Transactions----&gt;Outgoing Payment	&gt;Automatic Outgoing Payments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-----&gt;Payment Media----&gt;Check Management	&gt;Define void Reason Codes( FCHV)</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2357" name="Google Shape;2357;p201"/>
          <p:cNvPicPr preferRelativeResize="0"/>
          <p:nvPr/>
        </p:nvPicPr>
        <p:blipFill rotWithShape="1">
          <a:blip r:embed="rId5">
            <a:alphaModFix/>
          </a:blip>
          <a:srcRect b="0" l="0" r="0" t="0"/>
          <a:stretch/>
        </p:blipFill>
        <p:spPr>
          <a:xfrm>
            <a:off x="1870350" y="7958000"/>
            <a:ext cx="8866483" cy="1555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11" name="Google Shape;311;p3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31"/>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Customization of Pennar Steel Ltd</a:t>
            </a:r>
            <a:endParaRPr b="1" i="0" sz="4400" u="none" cap="none" strike="noStrike">
              <a:solidFill>
                <a:srgbClr val="10253F"/>
              </a:solidFill>
              <a:latin typeface="Open Sans"/>
              <a:ea typeface="Open Sans"/>
              <a:cs typeface="Open Sans"/>
              <a:sym typeface="Open Sans"/>
            </a:endParaRPr>
          </a:p>
        </p:txBody>
      </p:sp>
      <p:sp>
        <p:nvSpPr>
          <p:cNvPr id="313" name="Google Shape;313;p3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14" name="Google Shape;314;p31"/>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31"/>
          <p:cNvSpPr txBox="1"/>
          <p:nvPr/>
        </p:nvSpPr>
        <p:spPr>
          <a:xfrm>
            <a:off x="502391" y="1820900"/>
            <a:ext cx="16989196" cy="280326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Define Company( Group in Normal ): When project is started Group Company Name in SAP Company should be defined. Path for defining Company as in Example Project PENNAR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TOOLS----&gt;CUSTOMIZING----&gt;IMG(Implementation Guide) &gt;Execute Project (SPRO)--&gt;</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SAP Reference IMG Button----&gt;Enterprise Structure----&gt;Definitions----&gt;Financial Acc &gt; Define Company----&gt; Select IMG Activity Button----&gt;Select New Entries Button	&gt;</a:t>
            </a:r>
            <a:endParaRPr b="0" i="0" sz="1400" u="none" cap="none" strike="noStrike">
              <a:solidFill>
                <a:srgbClr val="000000"/>
              </a:solidFill>
              <a:latin typeface="Arial"/>
              <a:ea typeface="Arial"/>
              <a:cs typeface="Arial"/>
              <a:sym typeface="Arial"/>
            </a:endParaRPr>
          </a:p>
        </p:txBody>
      </p:sp>
      <p:pic>
        <p:nvPicPr>
          <p:cNvPr id="316" name="Google Shape;316;p31"/>
          <p:cNvPicPr preferRelativeResize="0"/>
          <p:nvPr/>
        </p:nvPicPr>
        <p:blipFill rotWithShape="1">
          <a:blip r:embed="rId5">
            <a:alphaModFix/>
          </a:blip>
          <a:srcRect b="0" l="0" r="0" t="0"/>
          <a:stretch/>
        </p:blipFill>
        <p:spPr>
          <a:xfrm>
            <a:off x="2236400" y="4747941"/>
            <a:ext cx="13521177" cy="5025456"/>
          </a:xfrm>
          <a:prstGeom prst="rect">
            <a:avLst/>
          </a:prstGeom>
          <a:noFill/>
          <a:ln>
            <a:noFill/>
          </a:ln>
        </p:spPr>
      </p:pic>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2" name="Shape 2362"/>
        <p:cNvGrpSpPr/>
        <p:nvPr/>
      </p:nvGrpSpPr>
      <p:grpSpPr>
        <a:xfrm>
          <a:off x="0" y="0"/>
          <a:ext cx="0" cy="0"/>
          <a:chOff x="0" y="0"/>
          <a:chExt cx="0" cy="0"/>
        </a:xfrm>
      </p:grpSpPr>
      <p:sp>
        <p:nvSpPr>
          <p:cNvPr id="2363" name="Google Shape;2363;p20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364" name="Google Shape;2364;p20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365" name="Google Shape;2365;p20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366" name="Google Shape;2366;p20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367" name="Google Shape;2367;p20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368" name="Google Shape;2368;p202"/>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369" name="Google Shape;2369;p202"/>
          <p:cNvSpPr txBox="1"/>
          <p:nvPr/>
        </p:nvSpPr>
        <p:spPr>
          <a:xfrm>
            <a:off x="509691" y="1932029"/>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Deletion of Encashment Date:	Sometimes by Mistake at the time of entering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Encashment Date , Instead of giving to One Check, we will give to some other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Check . For Ex:</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So We have to delete the encashed date for Check No 500020 and enter Encashed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Date to Check # 50019 as normal check encashement dated entry.</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Accounting----&gt;Financial Accounting---&gt;Accounts Payable	&gt;Environment</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Check Information---&gt;Delete	&gt; Reset Date ( FCHG)</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Paying Company Code:	PSL	House Bank :	SBI</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ID:	SBI1	Check #:		500020	→	Select Reset Cashing Data Radio Button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Execute ( F8) Button	Select YES to Message</a:t>
            </a:r>
            <a:endParaRPr b="0" i="0" sz="2400" u="none" cap="none" strike="noStrike">
              <a:solidFill>
                <a:srgbClr val="000000"/>
              </a:solidFill>
              <a:latin typeface="Open Sans"/>
              <a:ea typeface="Open Sans"/>
              <a:cs typeface="Open Sans"/>
              <a:sym typeface="Open Sans"/>
            </a:endParaRPr>
          </a:p>
        </p:txBody>
      </p:sp>
      <p:pic>
        <p:nvPicPr>
          <p:cNvPr id="2370" name="Google Shape;2370;p202"/>
          <p:cNvPicPr preferRelativeResize="0"/>
          <p:nvPr/>
        </p:nvPicPr>
        <p:blipFill rotWithShape="1">
          <a:blip r:embed="rId5">
            <a:alphaModFix/>
          </a:blip>
          <a:srcRect b="0" l="0" r="0" t="0"/>
          <a:stretch/>
        </p:blipFill>
        <p:spPr>
          <a:xfrm rot="2">
            <a:off x="1978686" y="3673841"/>
            <a:ext cx="10150234" cy="1580653"/>
          </a:xfrm>
          <a:prstGeom prst="rect">
            <a:avLst/>
          </a:prstGeom>
          <a:noFill/>
          <a:ln>
            <a:noFill/>
          </a:ln>
        </p:spPr>
      </p:pic>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5" name="Shape 2375"/>
        <p:cNvGrpSpPr/>
        <p:nvPr/>
      </p:nvGrpSpPr>
      <p:grpSpPr>
        <a:xfrm>
          <a:off x="0" y="0"/>
          <a:ext cx="0" cy="0"/>
          <a:chOff x="0" y="0"/>
          <a:chExt cx="0" cy="0"/>
        </a:xfrm>
      </p:grpSpPr>
      <p:sp>
        <p:nvSpPr>
          <p:cNvPr id="2376" name="Google Shape;2376;p20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377" name="Google Shape;2377;p20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378" name="Google Shape;2378;p20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379" name="Google Shape;2379;p20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380" name="Google Shape;2380;p20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381" name="Google Shape;2381;p203"/>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382" name="Google Shape;2382;p203"/>
          <p:cNvSpPr txBox="1"/>
          <p:nvPr/>
        </p:nvSpPr>
        <p:spPr>
          <a:xfrm>
            <a:off x="509691" y="1932029"/>
            <a:ext cx="17268600" cy="65571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Go and see Check Register ( FCHN)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Paying Comp. Code: PSL	&gt; Execute ( F8)</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can see Report where Check # 500020 encashement Date is Removed</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Cancellation of Issued Checks :	Cashed Checks cannot be cancelled.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Steps : 1	Purchase Invoice Posting ( F-43)</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	Outgoing Payment with Clearing ( F-53)</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3	Manual Check Creation ( FCH5)</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4	Display Check Register ( FCHN)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Before encashment by party, we have given stop payment letter to Bank.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5 Issued Check Cancellation</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 Reset Cleared Items---&gt;	To make it as open , Delink the Transaction in</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account</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7" name="Shape 2387"/>
        <p:cNvGrpSpPr/>
        <p:nvPr/>
      </p:nvGrpSpPr>
      <p:grpSpPr>
        <a:xfrm>
          <a:off x="0" y="0"/>
          <a:ext cx="0" cy="0"/>
          <a:chOff x="0" y="0"/>
          <a:chExt cx="0" cy="0"/>
        </a:xfrm>
      </p:grpSpPr>
      <p:sp>
        <p:nvSpPr>
          <p:cNvPr id="2388" name="Google Shape;2388;p20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389" name="Google Shape;2389;p20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390" name="Google Shape;2390;p20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391" name="Google Shape;2391;p20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392" name="Google Shape;2392;p20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393" name="Google Shape;2393;p204"/>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394" name="Google Shape;2394;p204"/>
          <p:cNvSpPr txBox="1"/>
          <p:nvPr/>
        </p:nvSpPr>
        <p:spPr>
          <a:xfrm>
            <a:off x="509691" y="1932029"/>
            <a:ext cx="17268600" cy="6557100"/>
          </a:xfrm>
          <a:prstGeom prst="rect">
            <a:avLst/>
          </a:prstGeom>
          <a:noFill/>
          <a:ln>
            <a:noFill/>
          </a:ln>
        </p:spPr>
        <p:txBody>
          <a:bodyPr anchorCtr="0" anchor="t" bIns="45700" lIns="91425" spcFirstLastPara="1" rIns="91425" wrap="square" tIns="45700">
            <a:spAutoFit/>
          </a:bodyPr>
          <a:lstStyle/>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 Reverse Transaction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 Cancel the Check</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Accounting----&gt;Financial Accounting---&gt;Accounts Payable---&gt;Environment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Check Information---&gt;Void	&gt; Cancel Payment ( FCH8)</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Paying Comp Code	:PSL	House Bank:	SBI		A/c ID:	SBI1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Check No:	500020	Void Reason:		16</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Reversal Reason:	01	→	Select Cancel Payment Button</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Go and See Vendor A/c Transactions:			( FBL1N)</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A/c				#	4400001				Comp. Code:		PSL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Open Items Radio Button</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Normal Items Check Box						→ Execute( F8)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9" name="Shape 2399"/>
        <p:cNvGrpSpPr/>
        <p:nvPr/>
      </p:nvGrpSpPr>
      <p:grpSpPr>
        <a:xfrm>
          <a:off x="0" y="0"/>
          <a:ext cx="0" cy="0"/>
          <a:chOff x="0" y="0"/>
          <a:chExt cx="0" cy="0"/>
        </a:xfrm>
      </p:grpSpPr>
      <p:sp>
        <p:nvSpPr>
          <p:cNvPr id="2400" name="Google Shape;2400;p20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401" name="Google Shape;2401;p20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402" name="Google Shape;2402;p20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403" name="Google Shape;2403;p20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404" name="Google Shape;2404;p20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405" name="Google Shape;2405;p205"/>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406" name="Google Shape;2406;p205"/>
          <p:cNvSpPr txBox="1"/>
          <p:nvPr/>
        </p:nvSpPr>
        <p:spPr>
          <a:xfrm>
            <a:off x="509691" y="1932029"/>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Advance Payment to Vendors( Down Payment to Vendors)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Steps:</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	Creation of GL Master " Advances to Vendors" under Current Assets , Loans &amp; Adv</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	Link Between Sundry Creditors &amp; Advance to Vendors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Sundry Creditors										Advances to Vendors</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(Reconciliation Account)								( Alternative Reconciliation Account</a:t>
            </a:r>
            <a:endParaRPr b="0" i="0" sz="2400" u="none" cap="none" strike="noStrike">
              <a:solidFill>
                <a:srgbClr val="000000"/>
              </a:solidFill>
              <a:latin typeface="Open Sans"/>
              <a:ea typeface="Open Sans"/>
              <a:cs typeface="Open Sans"/>
              <a:sym typeface="Open Sans"/>
            </a:endParaRPr>
          </a:p>
          <a:p>
            <a:pPr indent="0" lvl="0" marL="4114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tı						↙		or Special GL A/c) </a:t>
            </a:r>
            <a:endParaRPr b="0" i="0" sz="2400" u="none" cap="none" strike="noStrike">
              <a:solidFill>
                <a:srgbClr val="000000"/>
              </a:solidFill>
              <a:latin typeface="Open Sans"/>
              <a:ea typeface="Open Sans"/>
              <a:cs typeface="Open Sans"/>
              <a:sym typeface="Open Sans"/>
            </a:endParaRPr>
          </a:p>
          <a:p>
            <a:pPr indent="457200" lvl="0" marL="5486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a:t>
            </a:r>
            <a:endParaRPr b="0" i="0" sz="2400" u="none" cap="none" strike="noStrike">
              <a:solidFill>
                <a:srgbClr val="000000"/>
              </a:solidFill>
              <a:latin typeface="Open Sans"/>
              <a:ea typeface="Open Sans"/>
              <a:cs typeface="Open Sans"/>
              <a:sym typeface="Open Sans"/>
            </a:endParaRPr>
          </a:p>
          <a:p>
            <a:pPr indent="457200" lvl="0" marL="3657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Advance - Special GL Indicator)</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	100501 ( Sundry Creditor Inventory Raw Materials A/c)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	200150 ( Advances to Vendors A/c)</a:t>
            </a:r>
            <a:endParaRPr b="0" i="0" sz="2400" u="none" cap="none" strike="noStrike">
              <a:solidFill>
                <a:srgbClr val="000000"/>
              </a:solidFill>
              <a:latin typeface="Open Sans"/>
              <a:ea typeface="Open Sans"/>
              <a:cs typeface="Open Sans"/>
              <a:sym typeface="Open Sans"/>
            </a:endParaRPr>
          </a:p>
        </p:txBody>
      </p:sp>
      <p:cxnSp>
        <p:nvCxnSpPr>
          <p:cNvPr id="2407" name="Google Shape;2407;p205"/>
          <p:cNvCxnSpPr/>
          <p:nvPr/>
        </p:nvCxnSpPr>
        <p:spPr>
          <a:xfrm>
            <a:off x="4702625" y="6217725"/>
            <a:ext cx="3663600" cy="207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2" name="Shape 2412"/>
        <p:cNvGrpSpPr/>
        <p:nvPr/>
      </p:nvGrpSpPr>
      <p:grpSpPr>
        <a:xfrm>
          <a:off x="0" y="0"/>
          <a:ext cx="0" cy="0"/>
          <a:chOff x="0" y="0"/>
          <a:chExt cx="0" cy="0"/>
        </a:xfrm>
      </p:grpSpPr>
      <p:sp>
        <p:nvSpPr>
          <p:cNvPr id="2413" name="Google Shape;2413;p20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414" name="Google Shape;2414;p20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415" name="Google Shape;2415;p20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416" name="Google Shape;2416;p20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417" name="Google Shape;2417;p20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418" name="Google Shape;2418;p206"/>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419" name="Google Shape;2419;p206"/>
          <p:cNvSpPr txBox="1"/>
          <p:nvPr/>
        </p:nvSpPr>
        <p:spPr>
          <a:xfrm>
            <a:off x="509691" y="1932029"/>
            <a:ext cx="17268600" cy="71112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At the time of Making Payment, we know the purpose whether it is advance or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against Bill. If payment is made against Bill Number , as we assigned A/c# 100501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Creditor Account 4400001, it will updated the A/c # 100501.</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we are making payment as advance, while at the time of payment against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Creditor A/c 4400001, we mention "A" for advance. System automatically update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 200150 ( Advances for Vendors Account) instead of Account # 100501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(Sundry Creditors Inventory Raw Materials Account)</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3	Advance Payment Postings</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4	Purchase Invoice Posting Agaisnt Advances</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5	Transfer of advance from Special GL to Normal By clearing Special GL Items</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6	Clearing of Normal Items</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Account will have 2 items 1. Normal Items	2. Special GL Items</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4" name="Shape 2424"/>
        <p:cNvGrpSpPr/>
        <p:nvPr/>
      </p:nvGrpSpPr>
      <p:grpSpPr>
        <a:xfrm>
          <a:off x="0" y="0"/>
          <a:ext cx="0" cy="0"/>
          <a:chOff x="0" y="0"/>
          <a:chExt cx="0" cy="0"/>
        </a:xfrm>
      </p:grpSpPr>
      <p:sp>
        <p:nvSpPr>
          <p:cNvPr id="2425" name="Google Shape;2425;p20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426" name="Google Shape;2426;p20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427" name="Google Shape;2427;p20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428" name="Google Shape;2428;p20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429" name="Google Shape;2429;p20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430" name="Google Shape;2430;p207"/>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431" name="Google Shape;2431;p207"/>
          <p:cNvSpPr txBox="1"/>
          <p:nvPr/>
        </p:nvSpPr>
        <p:spPr>
          <a:xfrm>
            <a:off x="509691" y="1932029"/>
            <a:ext cx="17268600" cy="5448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Scenario 1: Advance Amount and Purchase Invoice Amount are Equal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1.	Creation of GL Master " Advances to Vendors" A/c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Account Group to				Current Assets Loans &amp; Advances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Short Text &amp; GL A/c Long Text to Advances to Vendors</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SAVE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2432" name="Google Shape;2432;p207"/>
          <p:cNvPicPr preferRelativeResize="0"/>
          <p:nvPr/>
        </p:nvPicPr>
        <p:blipFill rotWithShape="1">
          <a:blip r:embed="rId5">
            <a:alphaModFix/>
          </a:blip>
          <a:srcRect b="0" l="0" r="0" t="5607"/>
          <a:stretch/>
        </p:blipFill>
        <p:spPr>
          <a:xfrm>
            <a:off x="1871175" y="3154400"/>
            <a:ext cx="9475575" cy="1834250"/>
          </a:xfrm>
          <a:prstGeom prst="rect">
            <a:avLst/>
          </a:prstGeom>
          <a:noFill/>
          <a:ln>
            <a:noFill/>
          </a:ln>
        </p:spPr>
      </p:pic>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7" name="Shape 2437"/>
        <p:cNvGrpSpPr/>
        <p:nvPr/>
      </p:nvGrpSpPr>
      <p:grpSpPr>
        <a:xfrm>
          <a:off x="0" y="0"/>
          <a:ext cx="0" cy="0"/>
          <a:chOff x="0" y="0"/>
          <a:chExt cx="0" cy="0"/>
        </a:xfrm>
      </p:grpSpPr>
      <p:sp>
        <p:nvSpPr>
          <p:cNvPr id="2438" name="Google Shape;2438;p20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439" name="Google Shape;2439;p20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440" name="Google Shape;2440;p20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441" name="Google Shape;2441;p20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442" name="Google Shape;2442;p20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443" name="Google Shape;2443;p208"/>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444" name="Google Shape;2444;p208"/>
          <p:cNvSpPr txBox="1"/>
          <p:nvPr/>
        </p:nvSpPr>
        <p:spPr>
          <a:xfrm>
            <a:off x="509691" y="1932029"/>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2.	Link Between Sundry Creditors and Advances to Vendors: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SPRO----&gt;Financial Accounting---&gt;Accounts Receivable &amp; Acc.Payable-&gt;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Business Transactions----&gt;Downpayment Made---&gt;Define Alternate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Reconciliation Account for Down Payments ( TC=OBYR)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Special GL Indicator	"A"</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Chart of Accounts ( COA)	PSL	→ ENTER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Recon. A/c	Spl.GL A/c</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100501	200150	Select Save or Ctrl +S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to save in your request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9" name="Shape 2449"/>
        <p:cNvGrpSpPr/>
        <p:nvPr/>
      </p:nvGrpSpPr>
      <p:grpSpPr>
        <a:xfrm>
          <a:off x="0" y="0"/>
          <a:ext cx="0" cy="0"/>
          <a:chOff x="0" y="0"/>
          <a:chExt cx="0" cy="0"/>
        </a:xfrm>
      </p:grpSpPr>
      <p:sp>
        <p:nvSpPr>
          <p:cNvPr id="2450" name="Google Shape;2450;p20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451" name="Google Shape;2451;p20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452" name="Google Shape;2452;p20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453" name="Google Shape;2453;p20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454" name="Google Shape;2454;p20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455" name="Google Shape;2455;p209"/>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456" name="Google Shape;2456;p209"/>
          <p:cNvSpPr txBox="1"/>
          <p:nvPr/>
        </p:nvSpPr>
        <p:spPr>
          <a:xfrm>
            <a:off x="509691" y="1932029"/>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3.	Advance Payment Posting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 ----&gt;Financial Accounting----&gt;Accounts Payable---&gt; </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DocumentEntry----&gt;Down Payment	&gt;Downpayment ( TC= F-48)</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Doc.DT:	07.08.09	TYPE	KZ	Comp. Code:	PSL</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Post DT:	07.08.09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A/c	4400001	Special GL Indicator : A</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Bank A/c	200105 ( SBI C/A)	Buss. Area:	PSLH</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15000</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Text:	Advance Payment Posting	→ ENTER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	Buss.Area:	PSLH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Text	+	→ Menu	→ Document →	Simulate	&amp; Save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1" name="Shape 2461"/>
        <p:cNvGrpSpPr/>
        <p:nvPr/>
      </p:nvGrpSpPr>
      <p:grpSpPr>
        <a:xfrm>
          <a:off x="0" y="0"/>
          <a:ext cx="0" cy="0"/>
          <a:chOff x="0" y="0"/>
          <a:chExt cx="0" cy="0"/>
        </a:xfrm>
      </p:grpSpPr>
      <p:sp>
        <p:nvSpPr>
          <p:cNvPr id="2462" name="Google Shape;2462;p21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463" name="Google Shape;2463;p21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464" name="Google Shape;2464;p21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465" name="Google Shape;2465;p21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466" name="Google Shape;2466;p21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467" name="Google Shape;2467;p210"/>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468" name="Google Shape;2468;p210"/>
          <p:cNvSpPr txBox="1"/>
          <p:nvPr/>
        </p:nvSpPr>
        <p:spPr>
          <a:xfrm>
            <a:off x="509691" y="1932029"/>
            <a:ext cx="17268600" cy="32325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Go and See Vendor Account Transactions ( FBL1N)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A/c	44000001	Comp. Code:	PSL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Open Items Radio Button</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Special GL Transactions Check Box	→ Execute ( F8)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can see report showing Rs. 15,000 as advance payment ( Dr)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4.	Purchase Invoice Posting against Advance Amount (F-43):</a:t>
            </a:r>
            <a:endParaRPr b="0" i="0" sz="2400" u="none" cap="none" strike="noStrike">
              <a:solidFill>
                <a:srgbClr val="000000"/>
              </a:solidFill>
              <a:latin typeface="Open Sans"/>
              <a:ea typeface="Open Sans"/>
              <a:cs typeface="Open Sans"/>
              <a:sym typeface="Open Sans"/>
            </a:endParaRPr>
          </a:p>
        </p:txBody>
      </p:sp>
      <p:pic>
        <p:nvPicPr>
          <p:cNvPr id="2469" name="Google Shape;2469;p210"/>
          <p:cNvPicPr preferRelativeResize="0"/>
          <p:nvPr/>
        </p:nvPicPr>
        <p:blipFill rotWithShape="1">
          <a:blip r:embed="rId5">
            <a:alphaModFix/>
          </a:blip>
          <a:srcRect b="0" l="0" r="0" t="0"/>
          <a:stretch/>
        </p:blipFill>
        <p:spPr>
          <a:xfrm>
            <a:off x="2056650" y="5321148"/>
            <a:ext cx="10606099" cy="2713875"/>
          </a:xfrm>
          <a:prstGeom prst="rect">
            <a:avLst/>
          </a:prstGeom>
          <a:noFill/>
          <a:ln>
            <a:noFill/>
          </a:ln>
        </p:spPr>
      </p:pic>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4" name="Shape 2474"/>
        <p:cNvGrpSpPr/>
        <p:nvPr/>
      </p:nvGrpSpPr>
      <p:grpSpPr>
        <a:xfrm>
          <a:off x="0" y="0"/>
          <a:ext cx="0" cy="0"/>
          <a:chOff x="0" y="0"/>
          <a:chExt cx="0" cy="0"/>
        </a:xfrm>
      </p:grpSpPr>
      <p:sp>
        <p:nvSpPr>
          <p:cNvPr id="2475" name="Google Shape;2475;p21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476" name="Google Shape;2476;p21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477" name="Google Shape;2477;p21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478" name="Google Shape;2478;p21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479" name="Google Shape;2479;p21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480" name="Google Shape;2480;p21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481" name="Google Shape;2481;p211"/>
          <p:cNvSpPr txBox="1"/>
          <p:nvPr/>
        </p:nvSpPr>
        <p:spPr>
          <a:xfrm>
            <a:off x="509691" y="1932029"/>
            <a:ext cx="17268600" cy="7111200"/>
          </a:xfrm>
          <a:prstGeom prst="rect">
            <a:avLst/>
          </a:prstGeom>
          <a:noFill/>
          <a:ln>
            <a:noFill/>
          </a:ln>
        </p:spPr>
        <p:txBody>
          <a:bodyPr anchorCtr="0" anchor="t" bIns="45700" lIns="91425" spcFirstLastPara="1" rIns="91425" wrap="square" tIns="45700">
            <a:spAutoFit/>
          </a:bodyPr>
          <a:lstStyle/>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Go and See Vendor Account Transactions ( FBL1N)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A/c	44000001	Comp. Code:	PSL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Open Items Radio Button</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Normal Items Check Box	→ Execute ( F8)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can see Purchase Invoice of Rs 15,000 outstanding in Report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Back Arrow	&gt;Special GL A/c Transactions Check Box along with</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Normal Items Check Box	→ Execute ( F8)</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can see Rs. 15,0000 ( Dr) and Rs. 15,000 ( Cr). Net Effect will be Zero , but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presentation in Balance Sheet will be Wrong. As 15,000 ( Dr.) Balance will appear</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on Assets Side and 15,000 Cr will appear on Liabilities Side.</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4"/>
          <p:cNvSpPr/>
          <p:nvPr/>
        </p:nvSpPr>
        <p:spPr>
          <a:xfrm>
            <a:off x="9144000" y="583020"/>
            <a:ext cx="9448800" cy="9710538"/>
          </a:xfrm>
          <a:custGeom>
            <a:rect b="b" l="l" r="r" t="t"/>
            <a:pathLst>
              <a:path extrusionOk="0" h="12689306" w="12689306">
                <a:moveTo>
                  <a:pt x="0" y="0"/>
                </a:moveTo>
                <a:lnTo>
                  <a:pt x="12689306" y="0"/>
                </a:lnTo>
                <a:lnTo>
                  <a:pt x="12689306" y="12689306"/>
                </a:lnTo>
                <a:lnTo>
                  <a:pt x="0" y="12689306"/>
                </a:lnTo>
                <a:lnTo>
                  <a:pt x="0" y="0"/>
                </a:lnTo>
                <a:close/>
              </a:path>
            </a:pathLst>
          </a:custGeom>
          <a:blipFill rotWithShape="1">
            <a:blip r:embed="rId3">
              <a:alphaModFix/>
            </a:blip>
            <a:stretch>
              <a:fillRect b="-20439" l="-22371" r="-16685" t="-1507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 name="Google Shape;111;p14"/>
          <p:cNvGrpSpPr/>
          <p:nvPr/>
        </p:nvGrpSpPr>
        <p:grpSpPr>
          <a:xfrm>
            <a:off x="16901127" y="8949505"/>
            <a:ext cx="769430" cy="754475"/>
            <a:chOff x="0" y="0"/>
            <a:chExt cx="1025906" cy="1005967"/>
          </a:xfrm>
        </p:grpSpPr>
        <p:sp>
          <p:nvSpPr>
            <p:cNvPr id="112" name="Google Shape;112;p14"/>
            <p:cNvSpPr/>
            <p:nvPr/>
          </p:nvSpPr>
          <p:spPr>
            <a:xfrm>
              <a:off x="12700" y="12700"/>
              <a:ext cx="1000506" cy="980440"/>
            </a:xfrm>
            <a:custGeom>
              <a:rect b="b" l="l" r="r" t="t"/>
              <a:pathLst>
                <a:path extrusionOk="0" h="980440" w="1000506">
                  <a:moveTo>
                    <a:pt x="0" y="490220"/>
                  </a:moveTo>
                  <a:cubicBezTo>
                    <a:pt x="0" y="219456"/>
                    <a:pt x="224028" y="0"/>
                    <a:pt x="500253" y="0"/>
                  </a:cubicBezTo>
                  <a:cubicBezTo>
                    <a:pt x="776478" y="0"/>
                    <a:pt x="1000506" y="219456"/>
                    <a:pt x="1000506" y="490220"/>
                  </a:cubicBezTo>
                  <a:cubicBezTo>
                    <a:pt x="1000506" y="760984"/>
                    <a:pt x="776478" y="980440"/>
                    <a:pt x="500253" y="980440"/>
                  </a:cubicBezTo>
                  <a:cubicBezTo>
                    <a:pt x="224028" y="980440"/>
                    <a:pt x="0" y="760984"/>
                    <a:pt x="0" y="49022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4"/>
            <p:cNvSpPr/>
            <p:nvPr/>
          </p:nvSpPr>
          <p:spPr>
            <a:xfrm>
              <a:off x="0" y="0"/>
              <a:ext cx="1025906" cy="1005967"/>
            </a:xfrm>
            <a:custGeom>
              <a:rect b="b" l="l" r="r" t="t"/>
              <a:pathLst>
                <a:path extrusionOk="0" h="1005967" w="1025906">
                  <a:moveTo>
                    <a:pt x="0" y="502920"/>
                  </a:moveTo>
                  <a:cubicBezTo>
                    <a:pt x="0" y="224917"/>
                    <a:pt x="229870" y="0"/>
                    <a:pt x="512953" y="0"/>
                  </a:cubicBezTo>
                  <a:lnTo>
                    <a:pt x="512953" y="12700"/>
                  </a:lnTo>
                  <a:lnTo>
                    <a:pt x="512953" y="0"/>
                  </a:lnTo>
                  <a:cubicBezTo>
                    <a:pt x="796036" y="0"/>
                    <a:pt x="1025906" y="224917"/>
                    <a:pt x="1025906" y="502920"/>
                  </a:cubicBezTo>
                  <a:lnTo>
                    <a:pt x="1013206" y="502920"/>
                  </a:lnTo>
                  <a:lnTo>
                    <a:pt x="1025906" y="502920"/>
                  </a:lnTo>
                  <a:cubicBezTo>
                    <a:pt x="1025906" y="780923"/>
                    <a:pt x="796036" y="1005840"/>
                    <a:pt x="512953" y="1005840"/>
                  </a:cubicBezTo>
                  <a:lnTo>
                    <a:pt x="512953" y="993140"/>
                  </a:lnTo>
                  <a:lnTo>
                    <a:pt x="512953" y="1005840"/>
                  </a:lnTo>
                  <a:cubicBezTo>
                    <a:pt x="229870" y="1005967"/>
                    <a:pt x="0" y="781050"/>
                    <a:pt x="0" y="502920"/>
                  </a:cubicBezTo>
                  <a:lnTo>
                    <a:pt x="12700" y="502920"/>
                  </a:lnTo>
                  <a:lnTo>
                    <a:pt x="25400" y="502920"/>
                  </a:lnTo>
                  <a:lnTo>
                    <a:pt x="12700" y="502920"/>
                  </a:lnTo>
                  <a:lnTo>
                    <a:pt x="0" y="502920"/>
                  </a:lnTo>
                  <a:moveTo>
                    <a:pt x="25400" y="502920"/>
                  </a:moveTo>
                  <a:cubicBezTo>
                    <a:pt x="25400" y="509905"/>
                    <a:pt x="19685" y="515620"/>
                    <a:pt x="12700" y="515620"/>
                  </a:cubicBezTo>
                  <a:cubicBezTo>
                    <a:pt x="5715" y="515620"/>
                    <a:pt x="0" y="509905"/>
                    <a:pt x="0" y="502920"/>
                  </a:cubicBezTo>
                  <a:cubicBezTo>
                    <a:pt x="0" y="495935"/>
                    <a:pt x="5715" y="490220"/>
                    <a:pt x="12700" y="490220"/>
                  </a:cubicBezTo>
                  <a:cubicBezTo>
                    <a:pt x="19685" y="490220"/>
                    <a:pt x="25400" y="495935"/>
                    <a:pt x="25400" y="502920"/>
                  </a:cubicBezTo>
                  <a:cubicBezTo>
                    <a:pt x="25400" y="766445"/>
                    <a:pt x="243459" y="980440"/>
                    <a:pt x="512953" y="980440"/>
                  </a:cubicBezTo>
                  <a:cubicBezTo>
                    <a:pt x="782447" y="980440"/>
                    <a:pt x="1000506" y="766445"/>
                    <a:pt x="1000506" y="502920"/>
                  </a:cubicBezTo>
                  <a:cubicBezTo>
                    <a:pt x="1000506" y="239395"/>
                    <a:pt x="782447" y="25400"/>
                    <a:pt x="512953" y="25400"/>
                  </a:cubicBezTo>
                  <a:lnTo>
                    <a:pt x="512953" y="12700"/>
                  </a:lnTo>
                  <a:lnTo>
                    <a:pt x="512953" y="25400"/>
                  </a:lnTo>
                  <a:cubicBezTo>
                    <a:pt x="243459" y="25400"/>
                    <a:pt x="25400" y="239395"/>
                    <a:pt x="25400" y="50292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 name="Google Shape;114;p14"/>
          <p:cNvSpPr txBox="1"/>
          <p:nvPr/>
        </p:nvSpPr>
        <p:spPr>
          <a:xfrm>
            <a:off x="502391" y="404547"/>
            <a:ext cx="14900900" cy="1055823"/>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Clr>
                <a:srgbClr val="000000"/>
              </a:buClr>
              <a:buSzPts val="4800"/>
              <a:buFont typeface="Arial"/>
              <a:buNone/>
            </a:pPr>
            <a:r>
              <a:rPr b="1" i="0" lang="en-US" sz="4800" u="none" cap="none" strike="noStrike">
                <a:solidFill>
                  <a:srgbClr val="000000"/>
                </a:solidFill>
                <a:latin typeface="Open Sans"/>
                <a:ea typeface="Open Sans"/>
                <a:cs typeface="Open Sans"/>
                <a:sym typeface="Open Sans"/>
              </a:rPr>
              <a:t>Disclaimer</a:t>
            </a:r>
            <a:endParaRPr b="0" i="0" sz="1400" u="none" cap="none" strike="noStrike">
              <a:solidFill>
                <a:srgbClr val="000000"/>
              </a:solidFill>
              <a:latin typeface="Arial"/>
              <a:ea typeface="Arial"/>
              <a:cs typeface="Arial"/>
              <a:sym typeface="Arial"/>
            </a:endParaRPr>
          </a:p>
        </p:txBody>
      </p:sp>
      <p:sp>
        <p:nvSpPr>
          <p:cNvPr id="115" name="Google Shape;115;p14"/>
          <p:cNvSpPr txBox="1"/>
          <p:nvPr/>
        </p:nvSpPr>
        <p:spPr>
          <a:xfrm>
            <a:off x="323850" y="1460376"/>
            <a:ext cx="8254200" cy="7683900"/>
          </a:xfrm>
          <a:prstGeom prst="rect">
            <a:avLst/>
          </a:prstGeom>
          <a:noFill/>
          <a:ln>
            <a:noFill/>
          </a:ln>
        </p:spPr>
        <p:txBody>
          <a:bodyPr anchorCtr="0" anchor="t" bIns="0" lIns="0" spcFirstLastPara="1" rIns="0" wrap="square" tIns="0">
            <a:spAutoFit/>
          </a:bodyPr>
          <a:lstStyle/>
          <a:p>
            <a:pPr indent="-381000" lvl="0" marL="457200" marR="0" rtl="0" algn="l">
              <a:lnSpc>
                <a:spcPct val="180000"/>
              </a:lnSpc>
              <a:spcBef>
                <a:spcPts val="0"/>
              </a:spcBef>
              <a:spcAft>
                <a:spcPts val="0"/>
              </a:spcAft>
              <a:buClr>
                <a:srgbClr val="000000"/>
              </a:buClr>
              <a:buSzPts val="2400"/>
              <a:buFont typeface="Open Sans"/>
              <a:buChar char="●"/>
            </a:pPr>
            <a:r>
              <a:rPr b="0" i="0" lang="en-US" sz="2400" u="none" cap="none" strike="noStrike">
                <a:solidFill>
                  <a:srgbClr val="000000"/>
                </a:solidFill>
                <a:latin typeface="Open Sans"/>
                <a:ea typeface="Open Sans"/>
                <a:cs typeface="Open Sans"/>
                <a:sym typeface="Open Sans"/>
              </a:rPr>
              <a:t>This presentation, including examples, images, and references are provided for informational purposes only.</a:t>
            </a:r>
            <a:endParaRPr b="0" i="0" sz="1400" u="none" cap="none" strike="noStrike">
              <a:solidFill>
                <a:srgbClr val="000000"/>
              </a:solidFill>
              <a:latin typeface="Arial"/>
              <a:ea typeface="Arial"/>
              <a:cs typeface="Arial"/>
              <a:sym typeface="Arial"/>
            </a:endParaRPr>
          </a:p>
          <a:p>
            <a:pPr indent="-381000" lvl="0" marL="457200" marR="0" rtl="0" algn="l">
              <a:lnSpc>
                <a:spcPct val="180000"/>
              </a:lnSpc>
              <a:spcBef>
                <a:spcPts val="0"/>
              </a:spcBef>
              <a:spcAft>
                <a:spcPts val="0"/>
              </a:spcAft>
              <a:buClr>
                <a:srgbClr val="000000"/>
              </a:buClr>
              <a:buSzPts val="2400"/>
              <a:buFont typeface="Open Sans"/>
              <a:buChar char="●"/>
            </a:pPr>
            <a:r>
              <a:rPr b="0" i="0" lang="en-US" sz="2400" u="none" cap="none" strike="noStrike">
                <a:solidFill>
                  <a:srgbClr val="000000"/>
                </a:solidFill>
                <a:latin typeface="Open Sans"/>
                <a:ea typeface="Open Sans"/>
                <a:cs typeface="Open Sans"/>
                <a:sym typeface="Open Sans"/>
              </a:rPr>
              <a:t>Complying with all applicable copyrights laws is the responsibility of the user.</a:t>
            </a:r>
            <a:endParaRPr b="0" i="0" sz="1400" u="none" cap="none" strike="noStrike">
              <a:solidFill>
                <a:srgbClr val="000000"/>
              </a:solidFill>
              <a:latin typeface="Arial"/>
              <a:ea typeface="Arial"/>
              <a:cs typeface="Arial"/>
              <a:sym typeface="Arial"/>
            </a:endParaRPr>
          </a:p>
          <a:p>
            <a:pPr indent="-381000" lvl="0" marL="457200" marR="0" rtl="0" algn="l">
              <a:lnSpc>
                <a:spcPct val="180000"/>
              </a:lnSpc>
              <a:spcBef>
                <a:spcPts val="0"/>
              </a:spcBef>
              <a:spcAft>
                <a:spcPts val="0"/>
              </a:spcAft>
              <a:buClr>
                <a:srgbClr val="000000"/>
              </a:buClr>
              <a:buSzPts val="2400"/>
              <a:buFont typeface="Open Sans"/>
              <a:buChar char="●"/>
            </a:pPr>
            <a:r>
              <a:rPr b="0" i="0" lang="en-US" sz="2400" u="none" cap="none" strike="noStrike">
                <a:solidFill>
                  <a:srgbClr val="000000"/>
                </a:solidFill>
                <a:latin typeface="Open Sans"/>
                <a:ea typeface="Open Sans"/>
                <a:cs typeface="Open Sans"/>
                <a:sym typeface="Open Sans"/>
              </a:rPr>
              <a:t>Without limiting the rights under copyright, no part of this document may be  reproduced, stored or introduced into a retrieval system, or transmitted in any form or by any means.</a:t>
            </a:r>
            <a:endParaRPr b="0" i="0" sz="1400" u="none" cap="none" strike="noStrike">
              <a:solidFill>
                <a:srgbClr val="000000"/>
              </a:solidFill>
              <a:latin typeface="Arial"/>
              <a:ea typeface="Arial"/>
              <a:cs typeface="Arial"/>
              <a:sym typeface="Arial"/>
            </a:endParaRPr>
          </a:p>
          <a:p>
            <a:pPr indent="-381000" lvl="0" marL="457200" marR="0" rtl="0" algn="l">
              <a:lnSpc>
                <a:spcPct val="180000"/>
              </a:lnSpc>
              <a:spcBef>
                <a:spcPts val="0"/>
              </a:spcBef>
              <a:spcAft>
                <a:spcPts val="0"/>
              </a:spcAft>
              <a:buClr>
                <a:srgbClr val="000000"/>
              </a:buClr>
              <a:buSzPts val="2400"/>
              <a:buFont typeface="Open Sans"/>
              <a:buChar char="●"/>
            </a:pPr>
            <a:r>
              <a:rPr b="0" i="0" lang="en-US" sz="2400" u="none" cap="none" strike="noStrike">
                <a:solidFill>
                  <a:srgbClr val="000000"/>
                </a:solidFill>
                <a:latin typeface="Open Sans"/>
                <a:ea typeface="Open Sans"/>
                <a:cs typeface="Open Sans"/>
                <a:sym typeface="Open Sans"/>
              </a:rPr>
              <a:t>Credits shall be given to the images taken from the open-source and cannot be used for promotional activities.</a:t>
            </a:r>
            <a:endParaRPr b="0" i="0" sz="1400" u="none" cap="none" strike="noStrike">
              <a:solidFill>
                <a:srgbClr val="000000"/>
              </a:solidFill>
              <a:latin typeface="Arial"/>
              <a:ea typeface="Arial"/>
              <a:cs typeface="Arial"/>
              <a:sym typeface="Arial"/>
            </a:endParaRPr>
          </a:p>
        </p:txBody>
      </p:sp>
      <p:sp>
        <p:nvSpPr>
          <p:cNvPr id="116" name="Google Shape;116;p1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4">
              <a:alphaModFix/>
            </a:blip>
            <a:stretch>
              <a:fillRect b="0" l="0" r="-6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4"/>
          <p:cNvSpPr txBox="1"/>
          <p:nvPr/>
        </p:nvSpPr>
        <p:spPr>
          <a:xfrm>
            <a:off x="323850" y="9858375"/>
            <a:ext cx="8493992" cy="369332"/>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18" name="Google Shape;118;p14"/>
          <p:cNvSpPr txBox="1"/>
          <p:nvPr>
            <p:ph idx="12" type="sldNum"/>
          </p:nvPr>
        </p:nvSpPr>
        <p:spPr>
          <a:xfrm>
            <a:off x="17114219" y="9163493"/>
            <a:ext cx="343246"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23" name="Google Shape;323;p3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32"/>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Customization of Pennar Steel Ltd</a:t>
            </a:r>
            <a:endParaRPr b="1" i="0" sz="4400" u="none" cap="none" strike="noStrike">
              <a:solidFill>
                <a:srgbClr val="10253F"/>
              </a:solidFill>
              <a:latin typeface="Open Sans"/>
              <a:ea typeface="Open Sans"/>
              <a:cs typeface="Open Sans"/>
              <a:sym typeface="Open Sans"/>
            </a:endParaRPr>
          </a:p>
        </p:txBody>
      </p:sp>
      <p:sp>
        <p:nvSpPr>
          <p:cNvPr id="325" name="Google Shape;325;p3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26" name="Google Shape;326;p32"/>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32"/>
          <p:cNvSpPr txBox="1"/>
          <p:nvPr/>
        </p:nvSpPr>
        <p:spPr>
          <a:xfrm>
            <a:off x="502391" y="1820900"/>
            <a:ext cx="16989196" cy="612725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Select Save Button ( or) Ctrl + S Buttons for saving the Company Information.</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Once the Company information is saved, SAP will generate one Transport Request. Every time it saves 2 files. One in Client 800 and 2nd one in Transport Request with Key Number.</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For Example Project we create 6 requests like below.</a:t>
            </a:r>
            <a:endParaRPr b="0" i="0" sz="1400" u="none" cap="none" strike="noStrike">
              <a:solidFill>
                <a:srgbClr val="000000"/>
              </a:solidFill>
              <a:latin typeface="Arial"/>
              <a:ea typeface="Arial"/>
              <a:cs typeface="Arial"/>
              <a:sym typeface="Arial"/>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Creating Request : Select create request Button</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Short Description: FI Basic Settings for Pennar Steels Ltd &gt; press Enter again to save the request. We get message Data Saved.</a:t>
            </a:r>
            <a:endParaRPr b="0" i="0" sz="1400" u="none" cap="none" strike="noStrike">
              <a:solidFill>
                <a:srgbClr val="000000"/>
              </a:solidFill>
              <a:latin typeface="Arial"/>
              <a:ea typeface="Arial"/>
              <a:cs typeface="Arial"/>
              <a:sym typeface="Arial"/>
            </a:endParaRPr>
          </a:p>
        </p:txBody>
      </p:sp>
      <p:pic>
        <p:nvPicPr>
          <p:cNvPr id="328" name="Google Shape;328;p32"/>
          <p:cNvPicPr preferRelativeResize="0"/>
          <p:nvPr/>
        </p:nvPicPr>
        <p:blipFill rotWithShape="1">
          <a:blip r:embed="rId5">
            <a:alphaModFix/>
          </a:blip>
          <a:srcRect b="0" l="0" r="0" t="0"/>
          <a:stretch/>
        </p:blipFill>
        <p:spPr>
          <a:xfrm>
            <a:off x="1939603" y="4640226"/>
            <a:ext cx="14408794" cy="1006547"/>
          </a:xfrm>
          <a:prstGeom prst="rect">
            <a:avLst/>
          </a:prstGeom>
          <a:noFill/>
          <a:ln>
            <a:noFill/>
          </a:ln>
        </p:spPr>
      </p:pic>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6" name="Shape 2486"/>
        <p:cNvGrpSpPr/>
        <p:nvPr/>
      </p:nvGrpSpPr>
      <p:grpSpPr>
        <a:xfrm>
          <a:off x="0" y="0"/>
          <a:ext cx="0" cy="0"/>
          <a:chOff x="0" y="0"/>
          <a:chExt cx="0" cy="0"/>
        </a:xfrm>
      </p:grpSpPr>
      <p:sp>
        <p:nvSpPr>
          <p:cNvPr id="2487" name="Google Shape;2487;p21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488" name="Google Shape;2488;p21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489" name="Google Shape;2489;p21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490" name="Google Shape;2490;p21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491" name="Google Shape;2491;p21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492" name="Google Shape;2492;p212"/>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493" name="Google Shape;2493;p212"/>
          <p:cNvSpPr txBox="1"/>
          <p:nvPr/>
        </p:nvSpPr>
        <p:spPr>
          <a:xfrm>
            <a:off x="509691" y="1932029"/>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5.	Transfer of Advance from Special GL A/c to Normal by Clearing Special Clearing Items ( F-54):</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Doc.Dt:	07.08.09		Comp. Code:	PSL	Type :	KA </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A./c:	4400001		Text: Advance Payment Clearing</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Process Down Payment Button</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Go and See Vendor Account Transactions ( FBL1N) :</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A/c	44000001	Comp. Code:	PS</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can see report showing 15,000 Debit and Credit under open items</a:t>
            </a:r>
            <a:endParaRPr b="0" i="0" sz="2400" u="none" cap="none" strike="noStrike">
              <a:solidFill>
                <a:srgbClr val="000000"/>
              </a:solidFill>
              <a:latin typeface="Open Sans"/>
              <a:ea typeface="Open Sans"/>
              <a:cs typeface="Open Sans"/>
              <a:sym typeface="Open Sans"/>
            </a:endParaRPr>
          </a:p>
        </p:txBody>
      </p:sp>
      <p:pic>
        <p:nvPicPr>
          <p:cNvPr id="2494" name="Google Shape;2494;p212"/>
          <p:cNvPicPr preferRelativeResize="0"/>
          <p:nvPr/>
        </p:nvPicPr>
        <p:blipFill rotWithShape="1">
          <a:blip r:embed="rId5">
            <a:alphaModFix/>
          </a:blip>
          <a:srcRect b="0" l="0" r="2229" t="7261"/>
          <a:stretch/>
        </p:blipFill>
        <p:spPr>
          <a:xfrm>
            <a:off x="1953500" y="4209462"/>
            <a:ext cx="8813700" cy="1339875"/>
          </a:xfrm>
          <a:prstGeom prst="rect">
            <a:avLst/>
          </a:prstGeom>
          <a:noFill/>
          <a:ln>
            <a:noFill/>
          </a:ln>
        </p:spPr>
      </p:pic>
      <p:pic>
        <p:nvPicPr>
          <p:cNvPr id="2495" name="Google Shape;2495;p212"/>
          <p:cNvPicPr preferRelativeResize="0"/>
          <p:nvPr/>
        </p:nvPicPr>
        <p:blipFill rotWithShape="1">
          <a:blip r:embed="rId6">
            <a:alphaModFix/>
          </a:blip>
          <a:srcRect b="0" l="0" r="0" t="0"/>
          <a:stretch/>
        </p:blipFill>
        <p:spPr>
          <a:xfrm>
            <a:off x="1953500" y="6306950"/>
            <a:ext cx="9619025" cy="1939200"/>
          </a:xfrm>
          <a:prstGeom prst="rect">
            <a:avLst/>
          </a:prstGeom>
          <a:noFill/>
          <a:ln>
            <a:noFill/>
          </a:ln>
        </p:spPr>
      </p:pic>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0" name="Shape 2500"/>
        <p:cNvGrpSpPr/>
        <p:nvPr/>
      </p:nvGrpSpPr>
      <p:grpSpPr>
        <a:xfrm>
          <a:off x="0" y="0"/>
          <a:ext cx="0" cy="0"/>
          <a:chOff x="0" y="0"/>
          <a:chExt cx="0" cy="0"/>
        </a:xfrm>
      </p:grpSpPr>
      <p:sp>
        <p:nvSpPr>
          <p:cNvPr id="2501" name="Google Shape;2501;p21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502" name="Google Shape;2502;p21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503" name="Google Shape;2503;p21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504" name="Google Shape;2504;p21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505" name="Google Shape;2505;p21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506" name="Google Shape;2506;p213"/>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507" name="Google Shape;2507;p213"/>
          <p:cNvSpPr txBox="1"/>
          <p:nvPr/>
        </p:nvSpPr>
        <p:spPr>
          <a:xfrm>
            <a:off x="509691" y="1932029"/>
            <a:ext cx="17268600" cy="5448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6.	Clearing of Normal Items ( F-44):</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Accounting----&gt;Financial Accounting ----&gt;Accounts	&gt; Clear ( F-44)</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	4400001	Comp. Code:	PSL</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15000 ( Cr) and 15,000 ( Dr)	→ SAVE </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Go and See Vendor Account Transactions ( FBL1N) :</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A/c	44000001	Comp. Code:	PSL </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Cleared Items Radio Button</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Normal Items Check Box	→ Execute ( F8) </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can see report showing 15,000 Debit and Credit under Cleared items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2" name="Shape 2512"/>
        <p:cNvGrpSpPr/>
        <p:nvPr/>
      </p:nvGrpSpPr>
      <p:grpSpPr>
        <a:xfrm>
          <a:off x="0" y="0"/>
          <a:ext cx="0" cy="0"/>
          <a:chOff x="0" y="0"/>
          <a:chExt cx="0" cy="0"/>
        </a:xfrm>
      </p:grpSpPr>
      <p:sp>
        <p:nvSpPr>
          <p:cNvPr id="2513" name="Google Shape;2513;p21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514" name="Google Shape;2514;p21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515" name="Google Shape;2515;p21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516" name="Google Shape;2516;p21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517" name="Google Shape;2517;p21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518" name="Google Shape;2518;p214"/>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519" name="Google Shape;2519;p214"/>
          <p:cNvSpPr txBox="1"/>
          <p:nvPr/>
        </p:nvSpPr>
        <p:spPr>
          <a:xfrm>
            <a:off x="509691" y="1932029"/>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Scenario 2: Advance Amount is More and Purchase Invoice is Less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Advance =100000	Bill Amount :	25000  Advance may be for 4 Items)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	Advance Payment Posting of Rs. 100,000 ( F-48)</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	Purchase Invoice Posting for Rs. 25,000 ( F-43)</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3	Transfer of advance of Rs. 25000 from Special GL A/c to Normal Items ( F-54)</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4	Clearing of Normal Items( F-44)</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Final Result:	Vendor Special GL A/c shows a balance of Rs. 75,000 as Advance to Vendors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A/c					Special GL A/c</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↙tı									↙tı</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3- 25,000				2-25,000		1-100,000		3-25,000</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0 										</a:t>
            </a:r>
            <a:r>
              <a:rPr b="0" i="0" lang="en-US" sz="2400" u="none" cap="none" strike="noStrike">
                <a:solidFill>
                  <a:schemeClr val="dk1"/>
                </a:solidFill>
                <a:latin typeface="Open Sans"/>
                <a:ea typeface="Open Sans"/>
                <a:cs typeface="Open Sans"/>
                <a:sym typeface="Open Sans"/>
              </a:rPr>
              <a:t>75,000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(Balance)									(Balance)</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4" name="Shape 2524"/>
        <p:cNvGrpSpPr/>
        <p:nvPr/>
      </p:nvGrpSpPr>
      <p:grpSpPr>
        <a:xfrm>
          <a:off x="0" y="0"/>
          <a:ext cx="0" cy="0"/>
          <a:chOff x="0" y="0"/>
          <a:chExt cx="0" cy="0"/>
        </a:xfrm>
      </p:grpSpPr>
      <p:sp>
        <p:nvSpPr>
          <p:cNvPr id="2525" name="Google Shape;2525;p21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526" name="Google Shape;2526;p21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527" name="Google Shape;2527;p21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528" name="Google Shape;2528;p21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529" name="Google Shape;2529;p21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530" name="Google Shape;2530;p215"/>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531" name="Google Shape;2531;p215"/>
          <p:cNvSpPr txBox="1"/>
          <p:nvPr/>
        </p:nvSpPr>
        <p:spPr>
          <a:xfrm>
            <a:off x="509691" y="1932029"/>
            <a:ext cx="17268600" cy="4894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Scenario-3: Advance Amount is Less and Bill Amount is More </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Advance = 8000 ( 10%)	Bill Amount =80,000</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1. Advance Payment of Rs. 8,000 ( F-48)</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	Purchase Invoice Posting for Rs. 80,000( F-43)</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3	Transfer of Advance From Special GL A/c to Normal by clearing Special GL Items(F-54)</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4	While we make Balance payment of 72,000 Rs. Double Click on Bill Amount 80,000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and advance amount 8,000. All 3 line items will go to Cleared Iems ( F-53)</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2532" name="Google Shape;2532;p215"/>
          <p:cNvPicPr preferRelativeResize="0"/>
          <p:nvPr/>
        </p:nvPicPr>
        <p:blipFill rotWithShape="1">
          <a:blip r:embed="rId5">
            <a:alphaModFix/>
          </a:blip>
          <a:srcRect b="0" l="0" r="0" t="0"/>
          <a:stretch/>
        </p:blipFill>
        <p:spPr>
          <a:xfrm>
            <a:off x="2104934" y="6462500"/>
            <a:ext cx="9302384" cy="2686250"/>
          </a:xfrm>
          <a:prstGeom prst="rect">
            <a:avLst/>
          </a:prstGeom>
          <a:noFill/>
          <a:ln>
            <a:noFill/>
          </a:ln>
        </p:spPr>
      </p:pic>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7" name="Shape 2537"/>
        <p:cNvGrpSpPr/>
        <p:nvPr/>
      </p:nvGrpSpPr>
      <p:grpSpPr>
        <a:xfrm>
          <a:off x="0" y="0"/>
          <a:ext cx="0" cy="0"/>
          <a:chOff x="0" y="0"/>
          <a:chExt cx="0" cy="0"/>
        </a:xfrm>
      </p:grpSpPr>
      <p:sp>
        <p:nvSpPr>
          <p:cNvPr id="2538" name="Google Shape;2538;p21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539" name="Google Shape;2539;p21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540" name="Google Shape;2540;p21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541" name="Google Shape;2541;p21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542" name="Google Shape;2542;p21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543" name="Google Shape;2543;p216"/>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544" name="Google Shape;2544;p216"/>
          <p:cNvSpPr txBox="1"/>
          <p:nvPr/>
        </p:nvSpPr>
        <p:spPr>
          <a:xfrm>
            <a:off x="509691" y="1932029"/>
            <a:ext cx="172686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TERMS OF PAYMENT: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SPRO----&gt;Financial Accounting	&gt;Accounts Receivable &amp; Accounts</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Payable----&gt;Business Transactions	&gt;Incoming Invoices/Credit Memos</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&gt;Maintain Terms of Payment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Payment Terms:	PSL1	( Text Field)</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2545" name="Google Shape;2545;p216"/>
          <p:cNvPicPr preferRelativeResize="0"/>
          <p:nvPr/>
        </p:nvPicPr>
        <p:blipFill rotWithShape="1">
          <a:blip r:embed="rId5">
            <a:alphaModFix/>
          </a:blip>
          <a:srcRect b="0" l="0" r="0" t="0"/>
          <a:stretch/>
        </p:blipFill>
        <p:spPr>
          <a:xfrm>
            <a:off x="2015250" y="5509647"/>
            <a:ext cx="10740675" cy="2074175"/>
          </a:xfrm>
          <a:prstGeom prst="rect">
            <a:avLst/>
          </a:prstGeom>
          <a:noFill/>
          <a:ln>
            <a:noFill/>
          </a:ln>
        </p:spPr>
      </p:pic>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0" name="Shape 2550"/>
        <p:cNvGrpSpPr/>
        <p:nvPr/>
      </p:nvGrpSpPr>
      <p:grpSpPr>
        <a:xfrm>
          <a:off x="0" y="0"/>
          <a:ext cx="0" cy="0"/>
          <a:chOff x="0" y="0"/>
          <a:chExt cx="0" cy="0"/>
        </a:xfrm>
      </p:grpSpPr>
      <p:sp>
        <p:nvSpPr>
          <p:cNvPr id="2551" name="Google Shape;2551;p21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552" name="Google Shape;2552;p21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553" name="Google Shape;2553;p21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554" name="Google Shape;2554;p21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555" name="Google Shape;2555;p21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556" name="Google Shape;2556;p217"/>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557" name="Google Shape;2557;p217"/>
          <p:cNvSpPr txBox="1"/>
          <p:nvPr/>
        </p:nvSpPr>
        <p:spPr>
          <a:xfrm>
            <a:off x="509691" y="1932029"/>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Term:   If we make payment within 10 days we get 3% Cash Discount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we make payment within 20 days we get 2% Cash Discount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Due within 30 days</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Press Enter and See Explanation changes according to our Terms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Save and Press Enter to Save In our request.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Under Default for Base Line Date There are 4 Options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			No Default:		Number of Purchases during the Month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Terms:			10 days from the Month End 3% C.Discount</a:t>
            </a:r>
            <a:endParaRPr b="0" i="0" sz="2400" u="none" cap="none" strike="noStrike">
              <a:solidFill>
                <a:srgbClr val="000000"/>
              </a:solidFill>
              <a:latin typeface="Open Sans"/>
              <a:ea typeface="Open Sans"/>
              <a:cs typeface="Open Sans"/>
              <a:sym typeface="Open Sans"/>
            </a:endParaRPr>
          </a:p>
          <a:p>
            <a:pPr indent="457200" lvl="0" marL="3200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20 days from the Month End 2% C.Discount </a:t>
            </a:r>
            <a:endParaRPr b="0" i="0" sz="2400" u="none" cap="none" strike="noStrike">
              <a:solidFill>
                <a:srgbClr val="000000"/>
              </a:solidFill>
              <a:latin typeface="Open Sans"/>
              <a:ea typeface="Open Sans"/>
              <a:cs typeface="Open Sans"/>
              <a:sym typeface="Open Sans"/>
            </a:endParaRPr>
          </a:p>
          <a:p>
            <a:pPr indent="0" lvl="0" marL="3657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Due within 30 days from the Month End .</a:t>
            </a:r>
            <a:endParaRPr b="0" i="0" sz="2400" u="none" cap="none" strike="noStrike">
              <a:solidFill>
                <a:srgbClr val="000000"/>
              </a:solidFill>
              <a:latin typeface="Open Sans"/>
              <a:ea typeface="Open Sans"/>
              <a:cs typeface="Open Sans"/>
              <a:sym typeface="Open Sans"/>
            </a:endParaRPr>
          </a:p>
        </p:txBody>
      </p:sp>
      <p:pic>
        <p:nvPicPr>
          <p:cNvPr id="2558" name="Google Shape;2558;p217"/>
          <p:cNvPicPr preferRelativeResize="0"/>
          <p:nvPr/>
        </p:nvPicPr>
        <p:blipFill rotWithShape="1">
          <a:blip r:embed="rId5">
            <a:alphaModFix/>
          </a:blip>
          <a:srcRect b="0" l="0" r="0" t="0"/>
          <a:stretch/>
        </p:blipFill>
        <p:spPr>
          <a:xfrm>
            <a:off x="1519500" y="3616275"/>
            <a:ext cx="5335750" cy="1874725"/>
          </a:xfrm>
          <a:prstGeom prst="rect">
            <a:avLst/>
          </a:prstGeom>
          <a:noFill/>
          <a:ln>
            <a:noFill/>
          </a:ln>
        </p:spPr>
      </p:pic>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3" name="Shape 2563"/>
        <p:cNvGrpSpPr/>
        <p:nvPr/>
      </p:nvGrpSpPr>
      <p:grpSpPr>
        <a:xfrm>
          <a:off x="0" y="0"/>
          <a:ext cx="0" cy="0"/>
          <a:chOff x="0" y="0"/>
          <a:chExt cx="0" cy="0"/>
        </a:xfrm>
      </p:grpSpPr>
      <p:sp>
        <p:nvSpPr>
          <p:cNvPr id="2564" name="Google Shape;2564;p21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565" name="Google Shape;2565;p21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566" name="Google Shape;2566;p21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567" name="Google Shape;2567;p21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568" name="Google Shape;2568;p21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569" name="Google Shape;2569;p218"/>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570" name="Google Shape;2570;p218"/>
          <p:cNvSpPr txBox="1"/>
          <p:nvPr/>
        </p:nvSpPr>
        <p:spPr>
          <a:xfrm>
            <a:off x="509691" y="1932029"/>
            <a:ext cx="17268600" cy="76653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Base Line Date :		Keep Blank	(If Enter Month End Date -10/20/30 will</a:t>
            </a:r>
            <a:endParaRPr b="0" i="0" sz="2400" u="none" cap="none" strike="noStrike">
              <a:solidFill>
                <a:srgbClr val="000000"/>
              </a:solidFill>
              <a:latin typeface="Open Sans"/>
              <a:ea typeface="Open Sans"/>
              <a:cs typeface="Open Sans"/>
              <a:sym typeface="Open Sans"/>
            </a:endParaRPr>
          </a:p>
          <a:p>
            <a:pPr indent="457200" lvl="0" marL="5029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be calculated from Month End)</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		Document Date:	Party Bill Date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		Posting Date:	Goods Receipt Date	→	Select This Option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		Entry Date:	Quality Approval Date</a:t>
            </a:r>
            <a:endParaRPr b="0" i="0" sz="2400" u="none" cap="none" strike="noStrike">
              <a:solidFill>
                <a:srgbClr val="000000"/>
              </a:solidFill>
              <a:latin typeface="Open Sans"/>
              <a:ea typeface="Open Sans"/>
              <a:cs typeface="Open Sans"/>
              <a:sym typeface="Open Sans"/>
            </a:endParaRPr>
          </a:p>
          <a:p>
            <a:pPr indent="457200" lvl="0" marL="5029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ΩΩΩΩΩ</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Cash Discount Received:</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Trade Discounts are to be adjusted against Purchases where as Cash Discounts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are to be shown under Other Income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	Creation of GL Master " Cash Discount Received" under Other Income( FS00)</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GL A/c:	300101	Comp Code:	PSL	Select With Template</a:t>
            </a:r>
            <a:endParaRPr b="0" i="0" sz="2400" u="none" cap="none" strike="noStrike">
              <a:solidFill>
                <a:srgbClr val="000000"/>
              </a:solidFill>
              <a:latin typeface="Open Sans"/>
              <a:ea typeface="Open Sans"/>
              <a:cs typeface="Open Sans"/>
              <a:sym typeface="Open Sans"/>
            </a:endParaRPr>
          </a:p>
          <a:p>
            <a:pPr indent="457200" lvl="0" marL="41148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4114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      ENTER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Short Text &amp; Long Text to "Cash Discount Received"	→ SAVE</a:t>
            </a:r>
            <a:endParaRPr b="0" i="0" sz="2400" u="none" cap="none" strike="noStrike">
              <a:solidFill>
                <a:srgbClr val="000000"/>
              </a:solidFill>
              <a:latin typeface="Open Sans"/>
              <a:ea typeface="Open Sans"/>
              <a:cs typeface="Open Sans"/>
              <a:sym typeface="Open Sans"/>
            </a:endParaRPr>
          </a:p>
        </p:txBody>
      </p:sp>
      <p:pic>
        <p:nvPicPr>
          <p:cNvPr id="2571" name="Google Shape;2571;p218"/>
          <p:cNvPicPr preferRelativeResize="0"/>
          <p:nvPr/>
        </p:nvPicPr>
        <p:blipFill rotWithShape="1">
          <a:blip r:embed="rId5">
            <a:alphaModFix/>
          </a:blip>
          <a:srcRect b="0" l="0" r="0" t="0"/>
          <a:stretch/>
        </p:blipFill>
        <p:spPr>
          <a:xfrm rot="-3">
            <a:off x="1002612" y="8069489"/>
            <a:ext cx="4618850" cy="892971"/>
          </a:xfrm>
          <a:prstGeom prst="rect">
            <a:avLst/>
          </a:prstGeom>
          <a:noFill/>
          <a:ln>
            <a:noFill/>
          </a:ln>
        </p:spPr>
      </p:pic>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6" name="Shape 2576"/>
        <p:cNvGrpSpPr/>
        <p:nvPr/>
      </p:nvGrpSpPr>
      <p:grpSpPr>
        <a:xfrm>
          <a:off x="0" y="0"/>
          <a:ext cx="0" cy="0"/>
          <a:chOff x="0" y="0"/>
          <a:chExt cx="0" cy="0"/>
        </a:xfrm>
      </p:grpSpPr>
      <p:sp>
        <p:nvSpPr>
          <p:cNvPr id="2577" name="Google Shape;2577;p21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578" name="Google Shape;2578;p21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579" name="Google Shape;2579;p21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580" name="Google Shape;2580;p21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581" name="Google Shape;2581;p21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582" name="Google Shape;2582;p219"/>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583" name="Google Shape;2583;p219"/>
          <p:cNvSpPr txBox="1"/>
          <p:nvPr/>
        </p:nvSpPr>
        <p:spPr>
          <a:xfrm>
            <a:off x="509691" y="1932029"/>
            <a:ext cx="17268600" cy="5448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	Assignment of Accounts for Automatic Postings:</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SPRO----&gt;Financial Accounting	&gt;Accounts Receivable &amp; Accounts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Payable---&gt;Business Transactions----&gt;Outgoing Payments	&gt; Outgoing</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Payments Global Settings	&gt;Define A/c's for Cash Discounts taken(OBXU)</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Chart of Accounts :	PSL	→ ENTER	→ SAVE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	300101 ( Cash Discount Received )	→ SAVE</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to save in your request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8" name="Shape 2588"/>
        <p:cNvGrpSpPr/>
        <p:nvPr/>
      </p:nvGrpSpPr>
      <p:grpSpPr>
        <a:xfrm>
          <a:off x="0" y="0"/>
          <a:ext cx="0" cy="0"/>
          <a:chOff x="0" y="0"/>
          <a:chExt cx="0" cy="0"/>
        </a:xfrm>
      </p:grpSpPr>
      <p:sp>
        <p:nvSpPr>
          <p:cNvPr id="2589" name="Google Shape;2589;p22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590" name="Google Shape;2590;p22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591" name="Google Shape;2591;p22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592" name="Google Shape;2592;p22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593" name="Google Shape;2593;p22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594" name="Google Shape;2594;p220"/>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595" name="Google Shape;2595;p220"/>
          <p:cNvSpPr txBox="1"/>
          <p:nvPr/>
        </p:nvSpPr>
        <p:spPr>
          <a:xfrm>
            <a:off x="509691" y="1932029"/>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END USER AREA:</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	Purchase Invoice Posting (F-43)</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Ignore Warning Message and	→ ENTER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Post Key:		40 A/c #		200120		→ ENTER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		Buss.Area	PSLH	Text: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From	Menu → Document→Simulate &amp; SAVE</a:t>
            </a:r>
            <a:endParaRPr b="0" i="0" sz="2400" u="none" cap="none" strike="noStrike">
              <a:solidFill>
                <a:srgbClr val="000000"/>
              </a:solidFill>
              <a:latin typeface="Open Sans"/>
              <a:ea typeface="Open Sans"/>
              <a:cs typeface="Open Sans"/>
              <a:sym typeface="Open Sans"/>
            </a:endParaRPr>
          </a:p>
        </p:txBody>
      </p:sp>
      <p:pic>
        <p:nvPicPr>
          <p:cNvPr id="2596" name="Google Shape;2596;p220"/>
          <p:cNvPicPr preferRelativeResize="0"/>
          <p:nvPr/>
        </p:nvPicPr>
        <p:blipFill rotWithShape="1">
          <a:blip r:embed="rId5">
            <a:alphaModFix/>
          </a:blip>
          <a:srcRect b="0" l="0" r="0" t="0"/>
          <a:stretch/>
        </p:blipFill>
        <p:spPr>
          <a:xfrm>
            <a:off x="706125" y="3062460"/>
            <a:ext cx="8405224" cy="4162075"/>
          </a:xfrm>
          <a:prstGeom prst="rect">
            <a:avLst/>
          </a:prstGeom>
          <a:noFill/>
          <a:ln>
            <a:noFill/>
          </a:ln>
        </p:spPr>
      </p:pic>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1" name="Shape 2601"/>
        <p:cNvGrpSpPr/>
        <p:nvPr/>
      </p:nvGrpSpPr>
      <p:grpSpPr>
        <a:xfrm>
          <a:off x="0" y="0"/>
          <a:ext cx="0" cy="0"/>
          <a:chOff x="0" y="0"/>
          <a:chExt cx="0" cy="0"/>
        </a:xfrm>
      </p:grpSpPr>
      <p:sp>
        <p:nvSpPr>
          <p:cNvPr id="2602" name="Google Shape;2602;p22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603" name="Google Shape;2603;p22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604" name="Google Shape;2604;p22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605" name="Google Shape;2605;p22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606" name="Google Shape;2606;p22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607" name="Google Shape;2607;p22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608" name="Google Shape;2608;p221"/>
          <p:cNvSpPr txBox="1"/>
          <p:nvPr/>
        </p:nvSpPr>
        <p:spPr>
          <a:xfrm>
            <a:off x="509691" y="1932029"/>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	Go and See Vendor A/c Transactions(FBL1N)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A/c#	4400001	Comp. Code:	PSL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Open Items Radio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Normal Items Check Box	→ Execute(F8)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can see Rs. 100,000 shows in Open Items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Change Layout Button :	From Hidden Fields Column Select "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Current Cash Discount Amount"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Amount in Local Document in Currency under Column Contents Side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Left Arrow or Show Selected Fields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Copy Button</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35" name="Google Shape;335;p3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33"/>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Define Company Code (Pennar Steels Ltd)</a:t>
            </a:r>
            <a:endParaRPr b="1" i="0" sz="4400" u="none" cap="none" strike="noStrike">
              <a:solidFill>
                <a:srgbClr val="10253F"/>
              </a:solidFill>
              <a:latin typeface="Open Sans"/>
              <a:ea typeface="Open Sans"/>
              <a:cs typeface="Open Sans"/>
              <a:sym typeface="Open Sans"/>
            </a:endParaRPr>
          </a:p>
        </p:txBody>
      </p:sp>
      <p:sp>
        <p:nvSpPr>
          <p:cNvPr id="337" name="Google Shape;337;p3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38" name="Google Shape;338;p33"/>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33"/>
          <p:cNvSpPr txBox="1"/>
          <p:nvPr/>
        </p:nvSpPr>
        <p:spPr>
          <a:xfrm>
            <a:off x="502391" y="1820900"/>
            <a:ext cx="16989196" cy="391126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SPRO---&gt; to go directly to SAP Reference IMG Button. So whenever we are customizing , no need to give full path upto SPRO. We can give SPRO directly in command field to go directly to SAP reference IMG Button Screen.</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SPRO option will be activated only for Consultants . End User Job is without SPRO Option. So Path for defining the Company Code is as follows: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SPRO---&gt;Enterprise Structure----&gt; Definition ----&gt; Financial Accounting &gt;Edit, Copy,</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Delete, Check Company Code( Select IMG Activity Button here) &gt;Double click on Edit Company Code Data	&gt;Select New Entry Button ( Screen like below will open…)</a:t>
            </a:r>
            <a:endParaRPr b="0" i="0" sz="1400" u="none" cap="none" strike="noStrike">
              <a:solidFill>
                <a:srgbClr val="000000"/>
              </a:solidFill>
              <a:latin typeface="Arial"/>
              <a:ea typeface="Arial"/>
              <a:cs typeface="Arial"/>
              <a:sym typeface="Arial"/>
            </a:endParaRPr>
          </a:p>
        </p:txBody>
      </p:sp>
      <p:pic>
        <p:nvPicPr>
          <p:cNvPr id="340" name="Google Shape;340;p33"/>
          <p:cNvPicPr preferRelativeResize="0"/>
          <p:nvPr/>
        </p:nvPicPr>
        <p:blipFill rotWithShape="1">
          <a:blip r:embed="rId5">
            <a:alphaModFix/>
          </a:blip>
          <a:srcRect b="0" l="0" r="0" t="0"/>
          <a:stretch/>
        </p:blipFill>
        <p:spPr>
          <a:xfrm>
            <a:off x="3006919" y="5940850"/>
            <a:ext cx="11980139" cy="3708838"/>
          </a:xfrm>
          <a:prstGeom prst="rect">
            <a:avLst/>
          </a:prstGeom>
          <a:noFill/>
          <a:ln>
            <a:noFill/>
          </a:ln>
        </p:spPr>
      </p:pic>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3" name="Shape 2613"/>
        <p:cNvGrpSpPr/>
        <p:nvPr/>
      </p:nvGrpSpPr>
      <p:grpSpPr>
        <a:xfrm>
          <a:off x="0" y="0"/>
          <a:ext cx="0" cy="0"/>
          <a:chOff x="0" y="0"/>
          <a:chExt cx="0" cy="0"/>
        </a:xfrm>
      </p:grpSpPr>
      <p:sp>
        <p:nvSpPr>
          <p:cNvPr id="2614" name="Google Shape;2614;p22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615" name="Google Shape;2615;p22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616" name="Google Shape;2616;p22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617" name="Google Shape;2617;p22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618" name="Google Shape;2618;p22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619" name="Google Shape;2619;p222"/>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620" name="Google Shape;2620;p222"/>
          <p:cNvSpPr txBox="1"/>
          <p:nvPr/>
        </p:nvSpPr>
        <p:spPr>
          <a:xfrm>
            <a:off x="509691" y="1683651"/>
            <a:ext cx="17268600" cy="82194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3	Outgoing Payment with Clearing ( F-53)</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Doc.Date	08.08.09	Type:	KZ	Comp. Code:	PSL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Clearing Text:	Outgoing Payment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Under Bank Data:</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200105 (SBI Current Account)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Bus.Area	PSLH</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97000	(* Amount Paid is 97000 only as 3% CD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Text:	Outgoing Payment	can be availed as payment is below 10days)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Under Open Item Selection: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4400001 (Godrej Steels Limited)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Process Open Items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Payable Amount 100000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From	Menu → Document→Simulate &amp; SAVE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Blue Font Line Items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Text :		+		→ SAVE</a:t>
            </a:r>
            <a:endParaRPr b="0" i="0" sz="2400" u="none" cap="none" strike="noStrike">
              <a:solidFill>
                <a:srgbClr val="000000"/>
              </a:solidFill>
              <a:latin typeface="Open Sans"/>
              <a:ea typeface="Open Sans"/>
              <a:cs typeface="Open Sans"/>
              <a:sym typeface="Open Sans"/>
            </a:endParaRPr>
          </a:p>
        </p:txBody>
      </p:sp>
      <p:cxnSp>
        <p:nvCxnSpPr>
          <p:cNvPr id="2621" name="Google Shape;2621;p222"/>
          <p:cNvCxnSpPr/>
          <p:nvPr/>
        </p:nvCxnSpPr>
        <p:spPr>
          <a:xfrm>
            <a:off x="509709" y="3816755"/>
            <a:ext cx="3435900" cy="0"/>
          </a:xfrm>
          <a:prstGeom prst="straightConnector1">
            <a:avLst/>
          </a:prstGeom>
          <a:noFill/>
          <a:ln cap="flat" cmpd="sng" w="9525">
            <a:solidFill>
              <a:schemeClr val="dk1"/>
            </a:solidFill>
            <a:prstDash val="solid"/>
            <a:round/>
            <a:headEnd len="sm" w="sm" type="none"/>
            <a:tailEnd len="sm" w="sm" type="none"/>
          </a:ln>
        </p:spPr>
      </p:cxnSp>
      <p:cxnSp>
        <p:nvCxnSpPr>
          <p:cNvPr id="2622" name="Google Shape;2622;p222"/>
          <p:cNvCxnSpPr/>
          <p:nvPr/>
        </p:nvCxnSpPr>
        <p:spPr>
          <a:xfrm>
            <a:off x="509709" y="6556425"/>
            <a:ext cx="4441200" cy="1320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7" name="Shape 2627"/>
        <p:cNvGrpSpPr/>
        <p:nvPr/>
      </p:nvGrpSpPr>
      <p:grpSpPr>
        <a:xfrm>
          <a:off x="0" y="0"/>
          <a:ext cx="0" cy="0"/>
          <a:chOff x="0" y="0"/>
          <a:chExt cx="0" cy="0"/>
        </a:xfrm>
      </p:grpSpPr>
      <p:sp>
        <p:nvSpPr>
          <p:cNvPr id="2628" name="Google Shape;2628;p22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629" name="Google Shape;2629;p22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630" name="Google Shape;2630;p22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631" name="Google Shape;2631;p22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632" name="Google Shape;2632;p22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633" name="Google Shape;2633;p223"/>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634" name="Google Shape;2634;p223"/>
          <p:cNvSpPr txBox="1"/>
          <p:nvPr/>
        </p:nvSpPr>
        <p:spPr>
          <a:xfrm>
            <a:off x="509691" y="1683651"/>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AUTOMATIC PAYMENT PROGRAMME (APP) :</a:t>
            </a:r>
            <a:endParaRPr b="1"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Automatic Payment Programme, System will define the Due date for the Bill based on the Payment terms for the Vendors. System will issue Check, Pass Entry and Clear the Party Account. System Will generate Payment Advice . It will Update the Check Register. Everything will be done automatically.</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The Checks will be issued from the Lots specified for APP. Check Lot should be Sequential. This APP will be used normally by Cash Rich Companies not by all Companies. They run Every Week (or) 10 days ( or) 15days once. We are not Programmers. We use system Given Payment Programme, Check Format and Payment advice Format.</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Before Run we have to give Bank Wise Ranking wit available amounts.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2635" name="Google Shape;2635;p223"/>
          <p:cNvPicPr preferRelativeResize="0"/>
          <p:nvPr/>
        </p:nvPicPr>
        <p:blipFill rotWithShape="1">
          <a:blip r:embed="rId5">
            <a:alphaModFix/>
          </a:blip>
          <a:srcRect b="0" l="0" r="0" t="0"/>
          <a:stretch/>
        </p:blipFill>
        <p:spPr>
          <a:xfrm>
            <a:off x="1610588" y="6742050"/>
            <a:ext cx="5922831" cy="2668300"/>
          </a:xfrm>
          <a:prstGeom prst="rect">
            <a:avLst/>
          </a:prstGeom>
          <a:noFill/>
          <a:ln>
            <a:noFill/>
          </a:ln>
        </p:spPr>
      </p:pic>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0" name="Shape 2640"/>
        <p:cNvGrpSpPr/>
        <p:nvPr/>
      </p:nvGrpSpPr>
      <p:grpSpPr>
        <a:xfrm>
          <a:off x="0" y="0"/>
          <a:ext cx="0" cy="0"/>
          <a:chOff x="0" y="0"/>
          <a:chExt cx="0" cy="0"/>
        </a:xfrm>
      </p:grpSpPr>
      <p:sp>
        <p:nvSpPr>
          <p:cNvPr id="2641" name="Google Shape;2641;p22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642" name="Google Shape;2642;p22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643" name="Google Shape;2643;p22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644" name="Google Shape;2644;p22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645" name="Google Shape;2645;p22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646" name="Google Shape;2646;p224"/>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647" name="Google Shape;2647;p224"/>
          <p:cNvSpPr txBox="1"/>
          <p:nvPr/>
        </p:nvSpPr>
        <p:spPr>
          <a:xfrm>
            <a:off x="509691" y="1683651"/>
            <a:ext cx="17268600" cy="6003000"/>
          </a:xfrm>
          <a:prstGeom prst="rect">
            <a:avLst/>
          </a:prstGeom>
          <a:noFill/>
          <a:ln>
            <a:noFill/>
          </a:ln>
        </p:spPr>
        <p:txBody>
          <a:bodyPr anchorCtr="0" anchor="t" bIns="45700" lIns="91425" spcFirstLastPara="1" rIns="91425" wrap="square" tIns="45700">
            <a:spAutoFit/>
          </a:bodyPr>
          <a:lstStyle/>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System will issue checks first from Rank 1 Bank , then it will go to Rank 2. Like that it issues checks based on ranks upto available amount.</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When we run the programme. It first give a Proposal . In the proposal it shows for which parties, for which invoices for which amount and from which bank it is going to issued checks. We can Edit the proposal by Blocking some invoices for payment or by changing banks for payment.</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Blocking of Invoices Means: If we have funds for payment of 8 Bills , but as per the Programme Payable Bills came 12, we can drill down the gross amount payable to any party and block some bills for payment from that proposal.</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Changing of Bank can be done when any Vendor requested to make payment from specific bank, and as per programme, system allotted another bank, we can make changes in Bank for issuance of Check.</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2" name="Shape 2652"/>
        <p:cNvGrpSpPr/>
        <p:nvPr/>
      </p:nvGrpSpPr>
      <p:grpSpPr>
        <a:xfrm>
          <a:off x="0" y="0"/>
          <a:ext cx="0" cy="0"/>
          <a:chOff x="0" y="0"/>
          <a:chExt cx="0" cy="0"/>
        </a:xfrm>
      </p:grpSpPr>
      <p:sp>
        <p:nvSpPr>
          <p:cNvPr id="2653" name="Google Shape;2653;p22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654" name="Google Shape;2654;p22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655" name="Google Shape;2655;p22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656" name="Google Shape;2656;p22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657" name="Google Shape;2657;p22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658" name="Google Shape;2658;p225"/>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659" name="Google Shape;2659;p225"/>
          <p:cNvSpPr txBox="1"/>
          <p:nvPr/>
        </p:nvSpPr>
        <p:spPr>
          <a:xfrm>
            <a:off x="509691" y="1683651"/>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Customization of APP:</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Step1.	     Set up Payment Methods per Country for Payment Transactions: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SPRO----&gt;Financial Accounting	&gt; Accounts Receivable &amp; Accounts</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Payable----&gt;Business Transactions---&gt;Outgoing Payment	&gt;Automatic</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Outgoing payment	&gt;Payment Method/Bank Selection for payment</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Programme	&gt;Set up payment Methods per country for payment transactions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Country :	IN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Payment Method :	M ( Text Field)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Description :	Check</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Outgoing Payments Radio Button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Check Radio Button</a:t>
            </a:r>
            <a:endParaRPr b="0" i="0" sz="2400" u="none" cap="none" strike="noStrike">
              <a:solidFill>
                <a:srgbClr val="000000"/>
              </a:solidFill>
              <a:latin typeface="Open Sans"/>
              <a:ea typeface="Open Sans"/>
              <a:cs typeface="Open Sans"/>
              <a:sym typeface="Open Sans"/>
            </a:endParaRPr>
          </a:p>
        </p:txBody>
      </p:sp>
      <p:pic>
        <p:nvPicPr>
          <p:cNvPr id="2660" name="Google Shape;2660;p225"/>
          <p:cNvPicPr preferRelativeResize="0"/>
          <p:nvPr/>
        </p:nvPicPr>
        <p:blipFill rotWithShape="1">
          <a:blip r:embed="rId5">
            <a:alphaModFix/>
          </a:blip>
          <a:srcRect b="0" l="0" r="0" t="0"/>
          <a:stretch/>
        </p:blipFill>
        <p:spPr>
          <a:xfrm>
            <a:off x="1932450" y="8240750"/>
            <a:ext cx="7250967" cy="1281800"/>
          </a:xfrm>
          <a:prstGeom prst="rect">
            <a:avLst/>
          </a:prstGeom>
          <a:noFill/>
          <a:ln>
            <a:noFill/>
          </a:ln>
        </p:spPr>
      </p:pic>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5" name="Shape 2665"/>
        <p:cNvGrpSpPr/>
        <p:nvPr/>
      </p:nvGrpSpPr>
      <p:grpSpPr>
        <a:xfrm>
          <a:off x="0" y="0"/>
          <a:ext cx="0" cy="0"/>
          <a:chOff x="0" y="0"/>
          <a:chExt cx="0" cy="0"/>
        </a:xfrm>
      </p:grpSpPr>
      <p:sp>
        <p:nvSpPr>
          <p:cNvPr id="2666" name="Google Shape;2666;p22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667" name="Google Shape;2667;p22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668" name="Google Shape;2668;p22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669" name="Google Shape;2669;p22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670" name="Google Shape;2670;p22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671" name="Google Shape;2671;p226"/>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672" name="Google Shape;2672;p226"/>
          <p:cNvSpPr txBox="1"/>
          <p:nvPr/>
        </p:nvSpPr>
        <p:spPr>
          <a:xfrm>
            <a:off x="509691" y="1683651"/>
            <a:ext cx="17268600" cy="82194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Step2.	 	Set up Payment Methods per Company Code for Payment Transactions: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SPRO----&gt;Financial Accounting	&gt; Accounts Receivable &amp; Accounts</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Payable----&gt;Business Transactions---&gt;Outgoing Payment	&gt;Automatic</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Outgoing payment	&gt;Payment Method/Bank Selection for payemnt</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Programme	&gt;Set up payment Methods per Company Code for</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payment transactions</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Step2.	Set up Payment Methods per Company Code for Payment Transactions: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Payment Per Due Date Check Box</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Select Form Data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Form for Payment Medium				F110_PREMIUM_CHECK ( SAP Script)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Drawer on the Form						For Pennar Steels Limited</a:t>
            </a:r>
            <a:endParaRPr b="0" i="0" sz="2400" u="none" cap="none" strike="noStrike">
              <a:solidFill>
                <a:srgbClr val="000000"/>
              </a:solidFill>
              <a:latin typeface="Open Sans"/>
              <a:ea typeface="Open Sans"/>
              <a:cs typeface="Open Sans"/>
              <a:sym typeface="Open Sans"/>
            </a:endParaRPr>
          </a:p>
          <a:p>
            <a:pPr indent="457200" lvl="0" marL="6400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Authorised Signatory</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SAVE	→ ENTER to save in your request.</a:t>
            </a:r>
            <a:endParaRPr b="0" i="0" sz="2400" u="none" cap="none" strike="noStrike">
              <a:solidFill>
                <a:srgbClr val="000000"/>
              </a:solidFill>
              <a:latin typeface="Open Sans"/>
              <a:ea typeface="Open Sans"/>
              <a:cs typeface="Open Sans"/>
              <a:sym typeface="Open Sans"/>
            </a:endParaRPr>
          </a:p>
        </p:txBody>
      </p:sp>
      <p:pic>
        <p:nvPicPr>
          <p:cNvPr id="2673" name="Google Shape;2673;p226"/>
          <p:cNvPicPr preferRelativeResize="0"/>
          <p:nvPr/>
        </p:nvPicPr>
        <p:blipFill rotWithShape="1">
          <a:blip r:embed="rId5">
            <a:alphaModFix/>
          </a:blip>
          <a:srcRect b="0" l="0" r="2988" t="11824"/>
          <a:stretch/>
        </p:blipFill>
        <p:spPr>
          <a:xfrm>
            <a:off x="1849600" y="5100026"/>
            <a:ext cx="13410474" cy="1430150"/>
          </a:xfrm>
          <a:prstGeom prst="rect">
            <a:avLst/>
          </a:prstGeom>
          <a:noFill/>
          <a:ln>
            <a:noFill/>
          </a:ln>
        </p:spPr>
      </p:pic>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8" name="Shape 2678"/>
        <p:cNvGrpSpPr/>
        <p:nvPr/>
      </p:nvGrpSpPr>
      <p:grpSpPr>
        <a:xfrm>
          <a:off x="0" y="0"/>
          <a:ext cx="0" cy="0"/>
          <a:chOff x="0" y="0"/>
          <a:chExt cx="0" cy="0"/>
        </a:xfrm>
      </p:grpSpPr>
      <p:sp>
        <p:nvSpPr>
          <p:cNvPr id="2679" name="Google Shape;2679;p22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680" name="Google Shape;2680;p22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681" name="Google Shape;2681;p22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682" name="Google Shape;2682;p22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683" name="Google Shape;2683;p22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684" name="Google Shape;2684;p227"/>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685" name="Google Shape;2685;p227"/>
          <p:cNvSpPr txBox="1"/>
          <p:nvPr/>
        </p:nvSpPr>
        <p:spPr>
          <a:xfrm>
            <a:off x="509691" y="1683651"/>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Step3.	Set up all Company Codes for Payment Transactions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Same Path ( Next Line of Last Path)</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Company Code:	PSL	Paying Company Code:	PSL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Separate Payment for Business Area Check Box</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Under Vendors</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Spl. GL transactions to be Paid:		A		( Select from Dropdown Button )</a:t>
            </a:r>
            <a:endParaRPr b="0" i="0" sz="2400" u="none" cap="none" strike="noStrike">
              <a:solidFill>
                <a:srgbClr val="000000"/>
              </a:solidFill>
              <a:latin typeface="Open Sans"/>
              <a:ea typeface="Open Sans"/>
              <a:cs typeface="Open Sans"/>
              <a:sym typeface="Open Sans"/>
            </a:endParaRPr>
          </a:p>
          <a:p>
            <a:pPr indent="457200" lvl="0" marL="6400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 for Advance Payment)</a:t>
            </a:r>
            <a:endParaRPr b="0" i="0" sz="2400" u="none" cap="none" strike="noStrike">
              <a:solidFill>
                <a:srgbClr val="000000"/>
              </a:solidFill>
              <a:latin typeface="Open Sans"/>
              <a:ea typeface="Open Sans"/>
              <a:cs typeface="Open Sans"/>
              <a:sym typeface="Open Sans"/>
            </a:endParaRPr>
          </a:p>
          <a:p>
            <a:pPr indent="457200" lvl="0" marL="3200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SAVE		→ ENTER to save in your request.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cxnSp>
        <p:nvCxnSpPr>
          <p:cNvPr id="2686" name="Google Shape;2686;p227"/>
          <p:cNvCxnSpPr/>
          <p:nvPr/>
        </p:nvCxnSpPr>
        <p:spPr>
          <a:xfrm>
            <a:off x="1453000" y="4872350"/>
            <a:ext cx="2214600" cy="414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1" name="Shape 2691"/>
        <p:cNvGrpSpPr/>
        <p:nvPr/>
      </p:nvGrpSpPr>
      <p:grpSpPr>
        <a:xfrm>
          <a:off x="0" y="0"/>
          <a:ext cx="0" cy="0"/>
          <a:chOff x="0" y="0"/>
          <a:chExt cx="0" cy="0"/>
        </a:xfrm>
      </p:grpSpPr>
      <p:sp>
        <p:nvSpPr>
          <p:cNvPr id="2692" name="Google Shape;2692;p22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693" name="Google Shape;2693;p22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694" name="Google Shape;2694;p22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695" name="Google Shape;2695;p22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696" name="Google Shape;2696;p22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697" name="Google Shape;2697;p228"/>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698" name="Google Shape;2698;p228"/>
          <p:cNvSpPr txBox="1"/>
          <p:nvPr/>
        </p:nvSpPr>
        <p:spPr>
          <a:xfrm>
            <a:off x="509691" y="168365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Step4.		Setup paying Company Codes for Payment Transactions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Same Path ( Next Line to last path)</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Paying Company Code:	PSL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Forms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Form for the Payment Advice:	SAP script		F110_D_AVIS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Sender Details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Text ID:	Select ST	( ST stands for Standard Text)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Letter Header:	F_0001_Header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Footer:	F_0001_Footer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Sender:	F_0001_Sender								→ SAVE</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to save in your request.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3" name="Shape 2703"/>
        <p:cNvGrpSpPr/>
        <p:nvPr/>
      </p:nvGrpSpPr>
      <p:grpSpPr>
        <a:xfrm>
          <a:off x="0" y="0"/>
          <a:ext cx="0" cy="0"/>
          <a:chOff x="0" y="0"/>
          <a:chExt cx="0" cy="0"/>
        </a:xfrm>
      </p:grpSpPr>
      <p:sp>
        <p:nvSpPr>
          <p:cNvPr id="2704" name="Google Shape;2704;p22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705" name="Google Shape;2705;p22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706" name="Google Shape;2706;p22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707" name="Google Shape;2707;p22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708" name="Google Shape;2708;p22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709" name="Google Shape;2709;p229"/>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710" name="Google Shape;2710;p229"/>
          <p:cNvSpPr txBox="1"/>
          <p:nvPr/>
        </p:nvSpPr>
        <p:spPr>
          <a:xfrm>
            <a:off x="509691" y="168365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5		Creation of Sequential Check Lots ( FCH1)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Paying Comp Code		:PSL</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House Bank				SBI</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ID	SBI1</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Change Button ( Shift +F5)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Create Button</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Lot #					2</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Check From		800001		{ For Sequential Checks Banks will</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Check To			801000		give 1000 Numbers not 100)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De-Select Non Sequential Check Box</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Sort Information	SBI</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Purchase Date			10.08.09			{It Means Check Book Issued Date}</a:t>
            </a:r>
            <a:endParaRPr b="0" i="0" sz="2400" u="none" cap="none" strike="noStrike">
              <a:solidFill>
                <a:srgbClr val="000000"/>
              </a:solidFill>
              <a:latin typeface="Open Sans"/>
              <a:ea typeface="Open Sans"/>
              <a:cs typeface="Open Sans"/>
              <a:sym typeface="Open Sans"/>
            </a:endParaRPr>
          </a:p>
          <a:p>
            <a:pPr indent="457200" lvl="0" marL="2743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&amp;	SAVE</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5" name="Shape 2715"/>
        <p:cNvGrpSpPr/>
        <p:nvPr/>
      </p:nvGrpSpPr>
      <p:grpSpPr>
        <a:xfrm>
          <a:off x="0" y="0"/>
          <a:ext cx="0" cy="0"/>
          <a:chOff x="0" y="0"/>
          <a:chExt cx="0" cy="0"/>
        </a:xfrm>
      </p:grpSpPr>
      <p:sp>
        <p:nvSpPr>
          <p:cNvPr id="2716" name="Google Shape;2716;p23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717" name="Google Shape;2717;p23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718" name="Google Shape;2718;p23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719" name="Google Shape;2719;p23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720" name="Google Shape;2720;p23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721" name="Google Shape;2721;p230"/>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722" name="Google Shape;2722;p230"/>
          <p:cNvSpPr txBox="1"/>
          <p:nvPr/>
        </p:nvSpPr>
        <p:spPr>
          <a:xfrm>
            <a:off x="509691" y="168365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6.		Assign Payment Methods in Vendor Masters:</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 ----&gt; Financial Accounting ---&gt;Accounts Payable	&gt;Master</a:t>
            </a:r>
            <a:endParaRPr b="0" i="0" sz="2400" u="none" cap="none" strike="noStrike">
              <a:solidFill>
                <a:srgbClr val="000000"/>
              </a:solidFill>
              <a:latin typeface="Open Sans"/>
              <a:ea typeface="Open Sans"/>
              <a:cs typeface="Open Sans"/>
              <a:sym typeface="Open Sans"/>
            </a:endParaRPr>
          </a:p>
          <a:p>
            <a:pPr indent="457200" lvl="0" marL="2743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Records----&gt;Maintain Centrally	&gt;Change ( XK02)</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4400001</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 Code		PSL</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Payment Transaction Check Box under Company Code Data</a:t>
            </a:r>
            <a:endParaRPr b="0" i="0" sz="2400" u="none" cap="none" strike="noStrike">
              <a:solidFill>
                <a:srgbClr val="000000"/>
              </a:solidFill>
              <a:latin typeface="Open Sans"/>
              <a:ea typeface="Open Sans"/>
              <a:cs typeface="Open Sans"/>
              <a:sym typeface="Open Sans"/>
            </a:endParaRPr>
          </a:p>
          <a:p>
            <a:pPr indent="457200" lvl="0" marL="2743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Payment Methods M	→ SAVE SAP has defined 4 payment Methods in APP Programme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SAP has defined 4 payment Methods in APP Programme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	Payment Block:  If we don’t want to issue any cheks in APP, we can select * ( Skip A/c) </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Option and Select payment Block</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II.	Alternative Payee  PSL has to pay GSL. GSL has to make payment to XYZ. GSL requested </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issue check in the name of XYZ instead of GSL. Here Clearing Party </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will be GSL and check will be issued in the name of XYZ.</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7" name="Shape 2727"/>
        <p:cNvGrpSpPr/>
        <p:nvPr/>
      </p:nvGrpSpPr>
      <p:grpSpPr>
        <a:xfrm>
          <a:off x="0" y="0"/>
          <a:ext cx="0" cy="0"/>
          <a:chOff x="0" y="0"/>
          <a:chExt cx="0" cy="0"/>
        </a:xfrm>
      </p:grpSpPr>
      <p:sp>
        <p:nvSpPr>
          <p:cNvPr id="2728" name="Google Shape;2728;p23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729" name="Google Shape;2729;p23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730" name="Google Shape;2730;p23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731" name="Google Shape;2731;p23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732" name="Google Shape;2732;p23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733" name="Google Shape;2733;p23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734" name="Google Shape;2734;p231"/>
          <p:cNvSpPr txBox="1"/>
          <p:nvPr/>
        </p:nvSpPr>
        <p:spPr>
          <a:xfrm>
            <a:off x="509691" y="1683651"/>
            <a:ext cx="17268600" cy="3232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III.	House Bank:			If PSL and GSL both are having Bank Account in ICICI and GSL </a:t>
            </a:r>
            <a:endParaRPr b="0" i="0" sz="2400" u="none" cap="none" strike="noStrike">
              <a:solidFill>
                <a:srgbClr val="000000"/>
              </a:solidFill>
              <a:latin typeface="Open Sans"/>
              <a:ea typeface="Open Sans"/>
              <a:cs typeface="Open Sans"/>
              <a:sym typeface="Open Sans"/>
            </a:endParaRPr>
          </a:p>
          <a:p>
            <a:pPr indent="457200" lvl="0" marL="2743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requested to make payment from ICICI then House Bank will be ICICI</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IV.	Individual Pay:		If 5 Bills are due to GSL. System will generate 1 check for all the 5 bills</a:t>
            </a:r>
            <a:endParaRPr b="0" i="0" sz="2400" u="none" cap="none" strike="noStrike">
              <a:solidFill>
                <a:srgbClr val="000000"/>
              </a:solidFill>
              <a:latin typeface="Open Sans"/>
              <a:ea typeface="Open Sans"/>
              <a:cs typeface="Open Sans"/>
              <a:sym typeface="Open Sans"/>
            </a:endParaRPr>
          </a:p>
          <a:p>
            <a:pPr indent="0" lvl="0" marL="3200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GSL asked to issue a separate check for each bill , we select this option. </a:t>
            </a:r>
            <a:endParaRPr b="0" i="0" sz="2400" u="none" cap="none" strike="noStrike">
              <a:solidFill>
                <a:srgbClr val="000000"/>
              </a:solidFill>
              <a:latin typeface="Open Sans"/>
              <a:ea typeface="Open Sans"/>
              <a:cs typeface="Open Sans"/>
              <a:sym typeface="Open Sans"/>
            </a:endParaRPr>
          </a:p>
          <a:p>
            <a:pPr indent="0" lvl="0" marL="3200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So System will Generate individual payment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47" name="Google Shape;347;p3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34"/>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Define Company Code (Pennar Steels Ltd)</a:t>
            </a:r>
            <a:endParaRPr b="1" i="0" sz="4400" u="none" cap="none" strike="noStrike">
              <a:solidFill>
                <a:srgbClr val="10253F"/>
              </a:solidFill>
              <a:latin typeface="Open Sans"/>
              <a:ea typeface="Open Sans"/>
              <a:cs typeface="Open Sans"/>
              <a:sym typeface="Open Sans"/>
            </a:endParaRPr>
          </a:p>
        </p:txBody>
      </p:sp>
      <p:sp>
        <p:nvSpPr>
          <p:cNvPr id="349" name="Google Shape;349;p3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50" name="Google Shape;350;p34"/>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34"/>
          <p:cNvSpPr txBox="1"/>
          <p:nvPr/>
        </p:nvSpPr>
        <p:spPr>
          <a:xfrm>
            <a:off x="502391" y="1820900"/>
            <a:ext cx="16989196" cy="58727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Select Save Button or CTRL + S for saving. Once Saved New Screen Will open.</a:t>
            </a:r>
            <a:endParaRPr b="0" i="0" sz="1400" u="none" cap="none" strike="noStrike">
              <a:solidFill>
                <a:srgbClr val="000000"/>
              </a:solidFill>
              <a:latin typeface="Arial"/>
              <a:ea typeface="Arial"/>
              <a:cs typeface="Arial"/>
              <a:sym typeface="Arial"/>
            </a:endParaRPr>
          </a:p>
        </p:txBody>
      </p:sp>
      <p:pic>
        <p:nvPicPr>
          <p:cNvPr id="352" name="Google Shape;352;p34"/>
          <p:cNvPicPr preferRelativeResize="0"/>
          <p:nvPr/>
        </p:nvPicPr>
        <p:blipFill rotWithShape="1">
          <a:blip r:embed="rId5">
            <a:alphaModFix/>
          </a:blip>
          <a:srcRect b="0" l="0" r="0" t="0"/>
          <a:stretch/>
        </p:blipFill>
        <p:spPr>
          <a:xfrm>
            <a:off x="2470950" y="3379875"/>
            <a:ext cx="12992576" cy="3527250"/>
          </a:xfrm>
          <a:prstGeom prst="rect">
            <a:avLst/>
          </a:prstGeom>
          <a:noFill/>
          <a:ln>
            <a:noFill/>
          </a:ln>
        </p:spPr>
      </p:pic>
    </p:spTree>
  </p:cSld>
  <p:clrMapOvr>
    <a:masterClrMapping/>
  </p:clrMapOvr>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9" name="Shape 2739"/>
        <p:cNvGrpSpPr/>
        <p:nvPr/>
      </p:nvGrpSpPr>
      <p:grpSpPr>
        <a:xfrm>
          <a:off x="0" y="0"/>
          <a:ext cx="0" cy="0"/>
          <a:chOff x="0" y="0"/>
          <a:chExt cx="0" cy="0"/>
        </a:xfrm>
      </p:grpSpPr>
      <p:sp>
        <p:nvSpPr>
          <p:cNvPr id="2740" name="Google Shape;2740;p23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741" name="Google Shape;2741;p23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742" name="Google Shape;2742;p23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743" name="Google Shape;2743;p23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744" name="Google Shape;2744;p23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745" name="Google Shape;2745;p232"/>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746" name="Google Shape;2746;p232"/>
          <p:cNvSpPr txBox="1"/>
          <p:nvPr/>
        </p:nvSpPr>
        <p:spPr>
          <a:xfrm>
            <a:off x="509691" y="168365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	Set up Bank Determinations for Payment Transactions: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Accounting ----&gt;Financial Accounting---&gt;Accounts Payable	&gt;Periodic Processing</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&gt; Payments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From Menu---&gt;Environment	&gt;Maintain Configuration ( FBZP)</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Bank Determination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Company Code PSL	Double Click on Ranking Order Folder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to save in your Request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Bank Account Folder </a:t>
            </a:r>
            <a:endParaRPr b="0" i="0" sz="2400" u="none" cap="none" strike="noStrike">
              <a:solidFill>
                <a:srgbClr val="000000"/>
              </a:solidFill>
              <a:latin typeface="Open Sans"/>
              <a:ea typeface="Open Sans"/>
              <a:cs typeface="Open Sans"/>
              <a:sym typeface="Open Sans"/>
            </a:endParaRPr>
          </a:p>
        </p:txBody>
      </p:sp>
      <p:pic>
        <p:nvPicPr>
          <p:cNvPr id="2747" name="Google Shape;2747;p232"/>
          <p:cNvPicPr preferRelativeResize="0"/>
          <p:nvPr/>
        </p:nvPicPr>
        <p:blipFill rotWithShape="1">
          <a:blip r:embed="rId5">
            <a:alphaModFix/>
          </a:blip>
          <a:srcRect b="0" l="0" r="0" t="0"/>
          <a:stretch/>
        </p:blipFill>
        <p:spPr>
          <a:xfrm>
            <a:off x="1953150" y="5532325"/>
            <a:ext cx="10864250" cy="1803100"/>
          </a:xfrm>
          <a:prstGeom prst="rect">
            <a:avLst/>
          </a:prstGeom>
          <a:noFill/>
          <a:ln>
            <a:noFill/>
          </a:ln>
        </p:spPr>
      </p:pic>
    </p:spTree>
  </p:cSld>
  <p:clrMapOvr>
    <a:masterClrMapping/>
  </p:clrMapOvr>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2" name="Shape 2752"/>
        <p:cNvGrpSpPr/>
        <p:nvPr/>
      </p:nvGrpSpPr>
      <p:grpSpPr>
        <a:xfrm>
          <a:off x="0" y="0"/>
          <a:ext cx="0" cy="0"/>
          <a:chOff x="0" y="0"/>
          <a:chExt cx="0" cy="0"/>
        </a:xfrm>
      </p:grpSpPr>
      <p:sp>
        <p:nvSpPr>
          <p:cNvPr id="2753" name="Google Shape;2753;p23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754" name="Google Shape;2754;p23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755" name="Google Shape;2755;p23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756" name="Google Shape;2756;p23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757" name="Google Shape;2757;p23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758" name="Google Shape;2758;p233"/>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759" name="Google Shape;2759;p233"/>
          <p:cNvSpPr txBox="1"/>
          <p:nvPr/>
        </p:nvSpPr>
        <p:spPr>
          <a:xfrm>
            <a:off x="509691" y="1683651"/>
            <a:ext cx="17268600" cy="7111200"/>
          </a:xfrm>
          <a:prstGeom prst="rect">
            <a:avLst/>
          </a:prstGeom>
          <a:noFill/>
          <a:ln>
            <a:noFill/>
          </a:ln>
        </p:spPr>
        <p:txBody>
          <a:bodyPr anchorCtr="0" anchor="t" bIns="45700" lIns="91425" spcFirstLastPara="1" rIns="91425" wrap="square" tIns="45700">
            <a:spAutoFit/>
          </a:bodyPr>
          <a:lstStyle/>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Available Amounts Folder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2760" name="Google Shape;2760;p233"/>
          <p:cNvPicPr preferRelativeResize="0"/>
          <p:nvPr/>
        </p:nvPicPr>
        <p:blipFill rotWithShape="1">
          <a:blip r:embed="rId5">
            <a:alphaModFix/>
          </a:blip>
          <a:srcRect b="0" l="0" r="0" t="0"/>
          <a:stretch/>
        </p:blipFill>
        <p:spPr>
          <a:xfrm>
            <a:off x="2884575" y="2327774"/>
            <a:ext cx="7924025" cy="2806425"/>
          </a:xfrm>
          <a:prstGeom prst="rect">
            <a:avLst/>
          </a:prstGeom>
          <a:noFill/>
          <a:ln>
            <a:noFill/>
          </a:ln>
        </p:spPr>
      </p:pic>
      <p:pic>
        <p:nvPicPr>
          <p:cNvPr id="2761" name="Google Shape;2761;p233"/>
          <p:cNvPicPr preferRelativeResize="0"/>
          <p:nvPr/>
        </p:nvPicPr>
        <p:blipFill rotWithShape="1">
          <a:blip r:embed="rId6">
            <a:alphaModFix/>
          </a:blip>
          <a:srcRect b="0" l="0" r="0" t="0"/>
          <a:stretch/>
        </p:blipFill>
        <p:spPr>
          <a:xfrm>
            <a:off x="2884575" y="6798289"/>
            <a:ext cx="14265024" cy="1702322"/>
          </a:xfrm>
          <a:prstGeom prst="rect">
            <a:avLst/>
          </a:prstGeom>
          <a:noFill/>
          <a:ln>
            <a:noFill/>
          </a:ln>
        </p:spPr>
      </p:pic>
    </p:spTree>
  </p:cSld>
  <p:clrMapOvr>
    <a:masterClrMapping/>
  </p:clrMapOvr>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6" name="Shape 2766"/>
        <p:cNvGrpSpPr/>
        <p:nvPr/>
      </p:nvGrpSpPr>
      <p:grpSpPr>
        <a:xfrm>
          <a:off x="0" y="0"/>
          <a:ext cx="0" cy="0"/>
          <a:chOff x="0" y="0"/>
          <a:chExt cx="0" cy="0"/>
        </a:xfrm>
      </p:grpSpPr>
      <p:sp>
        <p:nvSpPr>
          <p:cNvPr id="2767" name="Google Shape;2767;p23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768" name="Google Shape;2768;p23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769" name="Google Shape;2769;p23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770" name="Google Shape;2770;p23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771" name="Google Shape;2771;p23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772" name="Google Shape;2772;p234"/>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773" name="Google Shape;2773;p234"/>
          <p:cNvSpPr txBox="1"/>
          <p:nvPr/>
        </p:nvSpPr>
        <p:spPr>
          <a:xfrm>
            <a:off x="509691" y="1683651"/>
            <a:ext cx="17268600" cy="5448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Automatic Payment Programme Run:</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Accounting ----&gt;Financial Accounting---&gt;Accounts Payable	&gt;Periodic Processing</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&gt;Payments (F110)</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Run Date:  11.08.09	Identification :	PSL1</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Payment Tab	Company Code:  PSL</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Payment Method: M	Next Payment Date:	21.08.09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a/c: 4400001 to 4400100	→ SAVE</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Back Arrow	&gt; select Proposal Button</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Start immediately Check Box	  Go on pressing Enter until we get the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message ." Payment Proposal has been created"</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8" name="Shape 2778"/>
        <p:cNvGrpSpPr/>
        <p:nvPr/>
      </p:nvGrpSpPr>
      <p:grpSpPr>
        <a:xfrm>
          <a:off x="0" y="0"/>
          <a:ext cx="0" cy="0"/>
          <a:chOff x="0" y="0"/>
          <a:chExt cx="0" cy="0"/>
        </a:xfrm>
      </p:grpSpPr>
      <p:sp>
        <p:nvSpPr>
          <p:cNvPr id="2779" name="Google Shape;2779;p23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780" name="Google Shape;2780;p23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781" name="Google Shape;2781;p23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782" name="Google Shape;2782;p23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783" name="Google Shape;2783;p23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784" name="Google Shape;2784;p235"/>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785" name="Google Shape;2785;p235"/>
          <p:cNvSpPr txBox="1"/>
          <p:nvPr/>
        </p:nvSpPr>
        <p:spPr>
          <a:xfrm>
            <a:off x="509691" y="1683651"/>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Importance of Next Payment Date: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purchase Terms of Payment are like below</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Within 15 days	 ----&gt;	3% Cash Discount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More Than 15 days	----&gt;	No Discount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we make payment on 11.08.09 we get 3 % cash Discount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we make payment on 21.08.09 we get 3% cash discount</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So, system will not make payment on 11.08.09 as we are getting same 3% cash </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discount on 21.08.09 also . System automatically controlling cash flow.</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Edit Proposal Button :</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Values #		System Shows outgoing bills details</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0" name="Shape 2790"/>
        <p:cNvGrpSpPr/>
        <p:nvPr/>
      </p:nvGrpSpPr>
      <p:grpSpPr>
        <a:xfrm>
          <a:off x="0" y="0"/>
          <a:ext cx="0" cy="0"/>
          <a:chOff x="0" y="0"/>
          <a:chExt cx="0" cy="0"/>
        </a:xfrm>
      </p:grpSpPr>
      <p:sp>
        <p:nvSpPr>
          <p:cNvPr id="2791" name="Google Shape;2791;p23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792" name="Google Shape;2792;p23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793" name="Google Shape;2793;p23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794" name="Google Shape;2794;p23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795" name="Google Shape;2795;p23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796" name="Google Shape;2796;p236"/>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797" name="Google Shape;2797;p236"/>
          <p:cNvSpPr txBox="1"/>
          <p:nvPr/>
        </p:nvSpPr>
        <p:spPr>
          <a:xfrm>
            <a:off x="509691" y="1683651"/>
            <a:ext cx="17268600" cy="7665300"/>
          </a:xfrm>
          <a:prstGeom prst="rect">
            <a:avLst/>
          </a:prstGeom>
          <a:noFill/>
          <a:ln>
            <a:noFill/>
          </a:ln>
        </p:spPr>
        <p:txBody>
          <a:bodyPr anchorCtr="0" anchor="t" bIns="45700" lIns="91425" spcFirstLastPara="1" rIns="91425" wrap="square" tIns="45700">
            <a:spAutoFit/>
          </a:bodyPr>
          <a:lstStyle/>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Block One Invoice for Payment:</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Bill Amount for which payment is to Block.</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For Payment Block		Select "A" ( Blocked for Payment )	&gt; Enter</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Change the Bank:</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the Bill Amount to which Bank account is to change.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Reallocate Button ( F6)</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Payment Method	M</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House Bank	SBI</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ID	SBI1	→ SAVE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Save again Select Back Arrow</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get a Message " Payment Proposal has been Edited"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Payment Run Button	→ ENTER</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Go on pressing Enter until we get the message "Payment Run has been Carried out"</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2" name="Shape 2802"/>
        <p:cNvGrpSpPr/>
        <p:nvPr/>
      </p:nvGrpSpPr>
      <p:grpSpPr>
        <a:xfrm>
          <a:off x="0" y="0"/>
          <a:ext cx="0" cy="0"/>
          <a:chOff x="0" y="0"/>
          <a:chExt cx="0" cy="0"/>
        </a:xfrm>
      </p:grpSpPr>
      <p:sp>
        <p:nvSpPr>
          <p:cNvPr id="2803" name="Google Shape;2803;p23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804" name="Google Shape;2804;p23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805" name="Google Shape;2805;p23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806" name="Google Shape;2806;p23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807" name="Google Shape;2807;p23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808" name="Google Shape;2808;p237"/>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809" name="Google Shape;2809;p237"/>
          <p:cNvSpPr txBox="1"/>
          <p:nvPr/>
        </p:nvSpPr>
        <p:spPr>
          <a:xfrm>
            <a:off x="509691" y="1683651"/>
            <a:ext cx="17268600" cy="3232500"/>
          </a:xfrm>
          <a:prstGeom prst="rect">
            <a:avLst/>
          </a:prstGeom>
          <a:noFill/>
          <a:ln>
            <a:noFill/>
          </a:ln>
        </p:spPr>
        <p:txBody>
          <a:bodyPr anchorCtr="0" anchor="t" bIns="45700" lIns="91425" spcFirstLastPara="1" rIns="91425" wrap="square" tIns="45700">
            <a:spAutoFit/>
          </a:bodyPr>
          <a:lstStyle/>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For Check Printing:</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Printout/Data Medium Tab</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For Programm:	RFFOUS_C	Give Variant "X" ( Text Field)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Maintain Variants Button</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For All Selections Fieled Radio Button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Contineu Button</a:t>
            </a:r>
            <a:endParaRPr b="0" i="0" sz="2400" u="none" cap="none" strike="noStrike">
              <a:solidFill>
                <a:srgbClr val="000000"/>
              </a:solidFill>
              <a:latin typeface="Open Sans"/>
              <a:ea typeface="Open Sans"/>
              <a:cs typeface="Open Sans"/>
              <a:sym typeface="Open Sans"/>
            </a:endParaRPr>
          </a:p>
        </p:txBody>
      </p:sp>
      <p:pic>
        <p:nvPicPr>
          <p:cNvPr id="2810" name="Google Shape;2810;p237"/>
          <p:cNvPicPr preferRelativeResize="0"/>
          <p:nvPr/>
        </p:nvPicPr>
        <p:blipFill rotWithShape="1">
          <a:blip r:embed="rId5">
            <a:alphaModFix/>
          </a:blip>
          <a:srcRect b="0" l="0" r="0" t="0"/>
          <a:stretch/>
        </p:blipFill>
        <p:spPr>
          <a:xfrm>
            <a:off x="2426900" y="5196975"/>
            <a:ext cx="11300099" cy="3670125"/>
          </a:xfrm>
          <a:prstGeom prst="rect">
            <a:avLst/>
          </a:prstGeom>
          <a:noFill/>
          <a:ln>
            <a:noFill/>
          </a:ln>
        </p:spPr>
      </p:pic>
    </p:spTree>
  </p:cSld>
  <p:clrMapOvr>
    <a:masterClrMapping/>
  </p:clrMapOvr>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5" name="Shape 2815"/>
        <p:cNvGrpSpPr/>
        <p:nvPr/>
      </p:nvGrpSpPr>
      <p:grpSpPr>
        <a:xfrm>
          <a:off x="0" y="0"/>
          <a:ext cx="0" cy="0"/>
          <a:chOff x="0" y="0"/>
          <a:chExt cx="0" cy="0"/>
        </a:xfrm>
      </p:grpSpPr>
      <p:sp>
        <p:nvSpPr>
          <p:cNvPr id="2816" name="Google Shape;2816;p23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817" name="Google Shape;2817;p23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818" name="Google Shape;2818;p23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819" name="Google Shape;2819;p23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820" name="Google Shape;2820;p23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821" name="Google Shape;2821;p238"/>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822" name="Google Shape;2822;p238"/>
          <p:cNvSpPr txBox="1"/>
          <p:nvPr/>
        </p:nvSpPr>
        <p:spPr>
          <a:xfrm>
            <a:off x="509691" y="1683651"/>
            <a:ext cx="17268600" cy="7111200"/>
          </a:xfrm>
          <a:prstGeom prst="rect">
            <a:avLst/>
          </a:prstGeom>
          <a:noFill/>
          <a:ln>
            <a:noFill/>
          </a:ln>
        </p:spPr>
        <p:txBody>
          <a:bodyPr anchorCtr="0" anchor="t" bIns="45700" lIns="91425" spcFirstLastPara="1" rIns="91425" wrap="square" tIns="45700">
            <a:spAutoFit/>
          </a:bodyPr>
          <a:lstStyle/>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No of Sample Printouts:	0	Select Do not Void any Check Box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Attributes Button		Variant	X</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Meaning : SBI Check Printing Dated 11.08.09	→ SAVE</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Back Arrow	&gt; Save Once again	&gt; Select Back Arrow</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View the Check on System:	From Menu----&gt;System----&gt;Services	&gt;</a:t>
            </a:r>
            <a:endParaRPr b="0" i="0" sz="2400" u="none" cap="none" strike="noStrike">
              <a:solidFill>
                <a:srgbClr val="000000"/>
              </a:solidFill>
              <a:latin typeface="Open Sans"/>
              <a:ea typeface="Open Sans"/>
              <a:cs typeface="Open Sans"/>
              <a:sym typeface="Open Sans"/>
            </a:endParaRPr>
          </a:p>
          <a:p>
            <a:pPr indent="0" lvl="0" marL="6400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Output Control	Select Execute ( F8)</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Spool No. Check Box for Title Check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Display Contents Button</a:t>
            </a:r>
            <a:endParaRPr b="0" i="0" sz="2400" u="none" cap="none" strike="noStrike">
              <a:solidFill>
                <a:srgbClr val="000000"/>
              </a:solidFill>
              <a:latin typeface="Open Sans"/>
              <a:ea typeface="Open Sans"/>
              <a:cs typeface="Open Sans"/>
              <a:sym typeface="Open Sans"/>
            </a:endParaRPr>
          </a:p>
        </p:txBody>
      </p:sp>
      <p:pic>
        <p:nvPicPr>
          <p:cNvPr id="2823" name="Google Shape;2823;p238"/>
          <p:cNvPicPr preferRelativeResize="0"/>
          <p:nvPr/>
        </p:nvPicPr>
        <p:blipFill rotWithShape="1">
          <a:blip r:embed="rId5">
            <a:alphaModFix/>
          </a:blip>
          <a:srcRect b="0" l="0" r="0" t="0"/>
          <a:stretch/>
        </p:blipFill>
        <p:spPr>
          <a:xfrm>
            <a:off x="2242925" y="4242599"/>
            <a:ext cx="11586301" cy="1542450"/>
          </a:xfrm>
          <a:prstGeom prst="rect">
            <a:avLst/>
          </a:prstGeom>
          <a:noFill/>
          <a:ln>
            <a:noFill/>
          </a:ln>
        </p:spPr>
      </p:pic>
    </p:spTree>
  </p:cSld>
  <p:clrMapOvr>
    <a:masterClrMapping/>
  </p:clrMapOvr>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8" name="Shape 2828"/>
        <p:cNvGrpSpPr/>
        <p:nvPr/>
      </p:nvGrpSpPr>
      <p:grpSpPr>
        <a:xfrm>
          <a:off x="0" y="0"/>
          <a:ext cx="0" cy="0"/>
          <a:chOff x="0" y="0"/>
          <a:chExt cx="0" cy="0"/>
        </a:xfrm>
      </p:grpSpPr>
      <p:sp>
        <p:nvSpPr>
          <p:cNvPr id="2829" name="Google Shape;2829;p23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830" name="Google Shape;2830;p23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831" name="Google Shape;2831;p23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832" name="Google Shape;2832;p23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833" name="Google Shape;2833;p23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834" name="Google Shape;2834;p239"/>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835" name="Google Shape;2835;p239"/>
          <p:cNvSpPr txBox="1"/>
          <p:nvPr/>
        </p:nvSpPr>
        <p:spPr>
          <a:xfrm>
            <a:off x="509691" y="1683651"/>
            <a:ext cx="17268600" cy="6003000"/>
          </a:xfrm>
          <a:prstGeom prst="rect">
            <a:avLst/>
          </a:prstGeom>
          <a:noFill/>
          <a:ln>
            <a:noFill/>
          </a:ln>
        </p:spPr>
        <p:txBody>
          <a:bodyPr anchorCtr="0" anchor="t" bIns="45700" lIns="91425" spcFirstLastPara="1" rIns="91425" wrap="square" tIns="45700">
            <a:spAutoFit/>
          </a:bodyPr>
          <a:lstStyle/>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Go and See Vendor A/c ( FBL1N):</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A/c No:	4400001	Comp. Code:	PSL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Cleared Items Radio Button	Clearing Date:	11.08.09</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Normal Items Check Box	Select Execute ( F8) Double Click on Type KZ</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Callup Document Overview Button	→ ENTER</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Menu	&gt; Environment	&gt;Check Information</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Go and See Check Register ( FCHN):</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Paying Company Code:	PSL	→ Execute(F8)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can see that Chck was posted against the outstandign amount</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0" name="Shape 2840"/>
        <p:cNvGrpSpPr/>
        <p:nvPr/>
      </p:nvGrpSpPr>
      <p:grpSpPr>
        <a:xfrm>
          <a:off x="0" y="0"/>
          <a:ext cx="0" cy="0"/>
          <a:chOff x="0" y="0"/>
          <a:chExt cx="0" cy="0"/>
        </a:xfrm>
      </p:grpSpPr>
      <p:sp>
        <p:nvSpPr>
          <p:cNvPr id="2841" name="Google Shape;2841;p24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842" name="Google Shape;2842;p24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843" name="Google Shape;2843;p24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844" name="Google Shape;2844;p24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845" name="Google Shape;2845;p24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846" name="Google Shape;2846;p240"/>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847" name="Google Shape;2847;p240"/>
          <p:cNvSpPr txBox="1"/>
          <p:nvPr/>
        </p:nvSpPr>
        <p:spPr>
          <a:xfrm>
            <a:off x="509691" y="1683651"/>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CREDIT MEMO POSTINGS :</a:t>
            </a:r>
            <a:endParaRPr b="1"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have purchased Material from GSL. But the Material is not good in quality. We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reduced the price of material or return the material to GSL. In that case in Accounting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Credit Memo will raise on GSL</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PSL Raises Debit		→ OR					→ GSL Raises Credit </a:t>
            </a:r>
            <a:endParaRPr b="0" i="0" sz="2400" u="none" cap="none" strike="noStrike">
              <a:solidFill>
                <a:srgbClr val="000000"/>
              </a:solidFill>
              <a:latin typeface="Open Sans"/>
              <a:ea typeface="Open Sans"/>
              <a:cs typeface="Open Sans"/>
              <a:sym typeface="Open Sans"/>
            </a:endParaRPr>
          </a:p>
          <a:p>
            <a:pPr indent="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Note on GSL											Not of PSL</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Document Type:	KG		( Credit Memo)				KA</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Number Range		17										17</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As Earlier for Document Type KA, No range defined is 17. So There is no need to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define No range 17 again for Document Type KG</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2" name="Shape 2852"/>
        <p:cNvGrpSpPr/>
        <p:nvPr/>
      </p:nvGrpSpPr>
      <p:grpSpPr>
        <a:xfrm>
          <a:off x="0" y="0"/>
          <a:ext cx="0" cy="0"/>
          <a:chOff x="0" y="0"/>
          <a:chExt cx="0" cy="0"/>
        </a:xfrm>
      </p:grpSpPr>
      <p:sp>
        <p:nvSpPr>
          <p:cNvPr id="2853" name="Google Shape;2853;p24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854" name="Google Shape;2854;p24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855" name="Google Shape;2855;p24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856" name="Google Shape;2856;p24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857" name="Google Shape;2857;p24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858" name="Google Shape;2858;p24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859" name="Google Shape;2859;p241"/>
          <p:cNvSpPr txBox="1"/>
          <p:nvPr/>
        </p:nvSpPr>
        <p:spPr>
          <a:xfrm>
            <a:off x="509691" y="1683651"/>
            <a:ext cx="17268600" cy="6003000"/>
          </a:xfrm>
          <a:prstGeom prst="rect">
            <a:avLst/>
          </a:prstGeom>
          <a:noFill/>
          <a:ln>
            <a:noFill/>
          </a:ln>
        </p:spPr>
        <p:txBody>
          <a:bodyPr anchorCtr="0" anchor="t" bIns="45700" lIns="91425" spcFirstLastPara="1" rIns="91425" wrap="square" tIns="45700">
            <a:spAutoFit/>
          </a:bodyPr>
          <a:lstStyle/>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Accounting---&gt;Financial Accounting----&gt;Accounts Payable	&gt;Document</a:t>
            </a:r>
            <a:endParaRPr b="0" i="0" sz="2400" u="none" cap="none" strike="noStrike">
              <a:solidFill>
                <a:srgbClr val="000000"/>
              </a:solidFill>
              <a:latin typeface="Open Sans"/>
              <a:ea typeface="Open Sans"/>
              <a:cs typeface="Open Sans"/>
              <a:sym typeface="Open Sans"/>
            </a:endParaRPr>
          </a:p>
          <a:p>
            <a:pPr indent="457200" lvl="0" marL="2743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Entry	&gt;Credit Memo General ( F-41)</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Doc.Dt:	11.08.09		Type:	KG			Comp. Code:	PSL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Post. Key:			21 ( Vendor Debit)	A/c#		4400001		→ ENTER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1000		Buss.Area:			PSLH</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Text:	Credit Memo Posting</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Post Key:		50		A/c#		200120	→ ENTER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		Buss.Area:		PSLH			Text:	+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Menu-----&gt; Document-----&gt; Simulate &amp; SAVE</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59" name="Google Shape;359;p3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35"/>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Define Company Code (Pennar Steels Ltd)</a:t>
            </a:r>
            <a:endParaRPr b="1" i="0" sz="4400" u="none" cap="none" strike="noStrike">
              <a:solidFill>
                <a:srgbClr val="10253F"/>
              </a:solidFill>
              <a:latin typeface="Open Sans"/>
              <a:ea typeface="Open Sans"/>
              <a:cs typeface="Open Sans"/>
              <a:sym typeface="Open Sans"/>
            </a:endParaRPr>
          </a:p>
        </p:txBody>
      </p:sp>
      <p:sp>
        <p:nvSpPr>
          <p:cNvPr id="361" name="Google Shape;361;p3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62" name="Google Shape;362;p35"/>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35"/>
          <p:cNvSpPr txBox="1"/>
          <p:nvPr/>
        </p:nvSpPr>
        <p:spPr>
          <a:xfrm>
            <a:off x="502391" y="1820900"/>
            <a:ext cx="16989196" cy="501925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Once Completed all the data, press Enter Button. System will generate Transport Request. To Choose our request select it from Drop Down Button. Beside Request# Select your request# .Press enter to save in your request.</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Assagin Company Code to Company:--&gt; ( Creating Link between Company Code to Co)</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Path to assaign Company Code to Company</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SPRO----&gt;Enterprise Structure----&gt;Assaignment----&gt;Financial Accounting	&gt;Assaign</a:t>
            </a:r>
            <a:endParaRPr b="0" i="0" sz="2400" u="none" cap="none" strike="noStrike">
              <a:solidFill>
                <a:srgbClr val="000000"/>
              </a:solidFill>
              <a:latin typeface="Open Sans"/>
              <a:ea typeface="Open Sans"/>
              <a:cs typeface="Open Sans"/>
              <a:sym typeface="Open Sans"/>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Company Code to Company----&gt;Select Position Button	&gt;Give Company Code PSL and</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Presss Enter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For Company Code PSL Assaign Company----&gt; Pennnar Steels Limited Select Save Button Press Enter to saving your request.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4" name="Shape 2864"/>
        <p:cNvGrpSpPr/>
        <p:nvPr/>
      </p:nvGrpSpPr>
      <p:grpSpPr>
        <a:xfrm>
          <a:off x="0" y="0"/>
          <a:ext cx="0" cy="0"/>
          <a:chOff x="0" y="0"/>
          <a:chExt cx="0" cy="0"/>
        </a:xfrm>
      </p:grpSpPr>
      <p:sp>
        <p:nvSpPr>
          <p:cNvPr id="2865" name="Google Shape;2865;p24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866" name="Google Shape;2866;p24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867" name="Google Shape;2867;p24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868" name="Google Shape;2868;p24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869" name="Google Shape;2869;p24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870" name="Google Shape;2870;p242"/>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871" name="Google Shape;2871;p242"/>
          <p:cNvSpPr txBox="1"/>
          <p:nvPr/>
        </p:nvSpPr>
        <p:spPr>
          <a:xfrm>
            <a:off x="509691" y="1683651"/>
            <a:ext cx="17268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IMPORTANT TRANSACTION CODES IN GL ACCOUNTING &amp; ACCOUNTS PAYABLE</a:t>
            </a:r>
            <a:endParaRPr b="0" i="0" sz="2400" u="none" cap="none" strike="noStrike">
              <a:solidFill>
                <a:srgbClr val="000000"/>
              </a:solidFill>
              <a:latin typeface="Open Sans"/>
              <a:ea typeface="Open Sans"/>
              <a:cs typeface="Open Sans"/>
              <a:sym typeface="Open Sans"/>
            </a:endParaRPr>
          </a:p>
        </p:txBody>
      </p:sp>
      <p:pic>
        <p:nvPicPr>
          <p:cNvPr id="2872" name="Google Shape;2872;p242"/>
          <p:cNvPicPr preferRelativeResize="0"/>
          <p:nvPr/>
        </p:nvPicPr>
        <p:blipFill rotWithShape="1">
          <a:blip r:embed="rId5">
            <a:alphaModFix/>
          </a:blip>
          <a:srcRect b="0" l="0" r="0" t="0"/>
          <a:stretch/>
        </p:blipFill>
        <p:spPr>
          <a:xfrm>
            <a:off x="3026775" y="2628925"/>
            <a:ext cx="12234450" cy="4768600"/>
          </a:xfrm>
          <a:prstGeom prst="rect">
            <a:avLst/>
          </a:prstGeom>
          <a:noFill/>
          <a:ln>
            <a:noFill/>
          </a:ln>
        </p:spPr>
      </p:pic>
    </p:spTree>
  </p:cSld>
  <p:clrMapOvr>
    <a:masterClrMapping/>
  </p:clrMapOvr>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7" name="Shape 2877"/>
        <p:cNvGrpSpPr/>
        <p:nvPr/>
      </p:nvGrpSpPr>
      <p:grpSpPr>
        <a:xfrm>
          <a:off x="0" y="0"/>
          <a:ext cx="0" cy="0"/>
          <a:chOff x="0" y="0"/>
          <a:chExt cx="0" cy="0"/>
        </a:xfrm>
      </p:grpSpPr>
      <p:sp>
        <p:nvSpPr>
          <p:cNvPr id="2878" name="Google Shape;2878;p24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879" name="Google Shape;2879;p24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880" name="Google Shape;2880;p24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881" name="Google Shape;2881;p24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882" name="Google Shape;2882;p24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883" name="Google Shape;2883;p243"/>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884" name="Google Shape;2884;p243"/>
          <p:cNvSpPr txBox="1"/>
          <p:nvPr/>
        </p:nvSpPr>
        <p:spPr>
          <a:xfrm>
            <a:off x="509691" y="1683651"/>
            <a:ext cx="17268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IMPORTANT TRANSACTION CODES IN GL ACCOUNTING &amp; ACCOUNTS PAYABLE</a:t>
            </a:r>
            <a:endParaRPr b="0" i="0" sz="2400" u="none" cap="none" strike="noStrike">
              <a:solidFill>
                <a:srgbClr val="000000"/>
              </a:solidFill>
              <a:latin typeface="Open Sans"/>
              <a:ea typeface="Open Sans"/>
              <a:cs typeface="Open Sans"/>
              <a:sym typeface="Open Sans"/>
            </a:endParaRPr>
          </a:p>
        </p:txBody>
      </p:sp>
      <p:pic>
        <p:nvPicPr>
          <p:cNvPr id="2885" name="Google Shape;2885;p243"/>
          <p:cNvPicPr preferRelativeResize="0"/>
          <p:nvPr/>
        </p:nvPicPr>
        <p:blipFill rotWithShape="1">
          <a:blip r:embed="rId5">
            <a:alphaModFix/>
          </a:blip>
          <a:srcRect b="0" l="0" r="0" t="0"/>
          <a:stretch/>
        </p:blipFill>
        <p:spPr>
          <a:xfrm>
            <a:off x="3568588" y="2544950"/>
            <a:ext cx="11150829" cy="6386500"/>
          </a:xfrm>
          <a:prstGeom prst="rect">
            <a:avLst/>
          </a:prstGeom>
          <a:noFill/>
          <a:ln>
            <a:noFill/>
          </a:ln>
        </p:spPr>
      </p:pic>
    </p:spTree>
  </p:cSld>
  <p:clrMapOvr>
    <a:masterClrMapping/>
  </p:clrMapOvr>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0" name="Shape 2890"/>
        <p:cNvGrpSpPr/>
        <p:nvPr/>
      </p:nvGrpSpPr>
      <p:grpSpPr>
        <a:xfrm>
          <a:off x="0" y="0"/>
          <a:ext cx="0" cy="0"/>
          <a:chOff x="0" y="0"/>
          <a:chExt cx="0" cy="0"/>
        </a:xfrm>
      </p:grpSpPr>
      <p:sp>
        <p:nvSpPr>
          <p:cNvPr id="2891" name="Google Shape;2891;p24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Payable</a:t>
            </a:r>
            <a:endParaRPr b="1" i="0" sz="4400" u="none" cap="none" strike="noStrike">
              <a:solidFill>
                <a:srgbClr val="424C59"/>
              </a:solidFill>
              <a:latin typeface="Open Sans"/>
              <a:ea typeface="Open Sans"/>
              <a:cs typeface="Open Sans"/>
              <a:sym typeface="Open Sans"/>
            </a:endParaRPr>
          </a:p>
        </p:txBody>
      </p:sp>
      <p:sp>
        <p:nvSpPr>
          <p:cNvPr id="2892" name="Google Shape;2892;p24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893" name="Google Shape;2893;p24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894" name="Google Shape;2894;p24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895" name="Google Shape;2895;p24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896" name="Google Shape;2896;p244"/>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897" name="Google Shape;2897;p244"/>
          <p:cNvSpPr txBox="1"/>
          <p:nvPr/>
        </p:nvSpPr>
        <p:spPr>
          <a:xfrm>
            <a:off x="509691" y="1683651"/>
            <a:ext cx="17268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IMPORTANT TRANSACTION CODES IN GL ACCOUNTING &amp; ACCOUNTS PAYABLE</a:t>
            </a:r>
            <a:endParaRPr b="0" i="0" sz="2400" u="none" cap="none" strike="noStrike">
              <a:solidFill>
                <a:srgbClr val="000000"/>
              </a:solidFill>
              <a:latin typeface="Open Sans"/>
              <a:ea typeface="Open Sans"/>
              <a:cs typeface="Open Sans"/>
              <a:sym typeface="Open Sans"/>
            </a:endParaRPr>
          </a:p>
        </p:txBody>
      </p:sp>
      <p:pic>
        <p:nvPicPr>
          <p:cNvPr id="2898" name="Google Shape;2898;p244"/>
          <p:cNvPicPr preferRelativeResize="0"/>
          <p:nvPr/>
        </p:nvPicPr>
        <p:blipFill rotWithShape="1">
          <a:blip r:embed="rId5">
            <a:alphaModFix/>
          </a:blip>
          <a:srcRect b="0" l="0" r="0" t="0"/>
          <a:stretch/>
        </p:blipFill>
        <p:spPr>
          <a:xfrm>
            <a:off x="3193075" y="2355712"/>
            <a:ext cx="11355734" cy="7292299"/>
          </a:xfrm>
          <a:prstGeom prst="rect">
            <a:avLst/>
          </a:prstGeom>
          <a:noFill/>
          <a:ln>
            <a:noFill/>
          </a:ln>
        </p:spPr>
      </p:pic>
    </p:spTree>
  </p:cSld>
  <p:clrMapOvr>
    <a:masterClrMapping/>
  </p:clrMapOvr>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3" name="Shape 2903"/>
        <p:cNvGrpSpPr/>
        <p:nvPr/>
      </p:nvGrpSpPr>
      <p:grpSpPr>
        <a:xfrm>
          <a:off x="0" y="0"/>
          <a:ext cx="0" cy="0"/>
          <a:chOff x="0" y="0"/>
          <a:chExt cx="0" cy="0"/>
        </a:xfrm>
      </p:grpSpPr>
      <p:sp>
        <p:nvSpPr>
          <p:cNvPr id="2904" name="Google Shape;2904;p24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0" i="0" sz="1400" u="none" cap="none" strike="noStrike">
              <a:solidFill>
                <a:srgbClr val="000000"/>
              </a:solidFill>
              <a:latin typeface="Arial"/>
              <a:ea typeface="Arial"/>
              <a:cs typeface="Arial"/>
              <a:sym typeface="Arial"/>
            </a:endParaRPr>
          </a:p>
        </p:txBody>
      </p:sp>
      <p:sp>
        <p:nvSpPr>
          <p:cNvPr id="2905" name="Google Shape;2905;p24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906" name="Google Shape;2906;p24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907" name="Google Shape;2907;p245"/>
          <p:cNvSpPr/>
          <p:nvPr/>
        </p:nvSpPr>
        <p:spPr>
          <a:xfrm>
            <a:off x="502391" y="1274297"/>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908" name="Google Shape;2908;p24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909" name="Google Shape;2909;p245"/>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pic>
        <p:nvPicPr>
          <p:cNvPr id="2910" name="Google Shape;2910;p245"/>
          <p:cNvPicPr preferRelativeResize="0"/>
          <p:nvPr/>
        </p:nvPicPr>
        <p:blipFill rotWithShape="1">
          <a:blip r:embed="rId5">
            <a:alphaModFix/>
          </a:blip>
          <a:srcRect b="0" l="0" r="0" t="0"/>
          <a:stretch/>
        </p:blipFill>
        <p:spPr>
          <a:xfrm>
            <a:off x="5202687" y="1575901"/>
            <a:ext cx="7882625" cy="7798050"/>
          </a:xfrm>
          <a:prstGeom prst="rect">
            <a:avLst/>
          </a:prstGeom>
          <a:noFill/>
          <a:ln>
            <a:noFill/>
          </a:ln>
        </p:spPr>
      </p:pic>
    </p:spTree>
  </p:cSld>
  <p:clrMapOvr>
    <a:masterClrMapping/>
  </p:clrMapOvr>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5" name="Shape 2915"/>
        <p:cNvGrpSpPr/>
        <p:nvPr/>
      </p:nvGrpSpPr>
      <p:grpSpPr>
        <a:xfrm>
          <a:off x="0" y="0"/>
          <a:ext cx="0" cy="0"/>
          <a:chOff x="0" y="0"/>
          <a:chExt cx="0" cy="0"/>
        </a:xfrm>
      </p:grpSpPr>
      <p:sp>
        <p:nvSpPr>
          <p:cNvPr id="2916" name="Google Shape;2916;p24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2917" name="Google Shape;2917;p24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918" name="Google Shape;2918;p24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919" name="Google Shape;2919;p24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920" name="Google Shape;2920;p24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921" name="Google Shape;2921;p246"/>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922" name="Google Shape;2922;p246"/>
          <p:cNvSpPr txBox="1"/>
          <p:nvPr/>
        </p:nvSpPr>
        <p:spPr>
          <a:xfrm>
            <a:off x="509691" y="1683651"/>
            <a:ext cx="17268600" cy="3232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This is also subledger ( Subsidary Ledger) . This is used when Sales &amp; Distribution Module is not implemented for all types of Sales. Ex: for Product Sales / Scrap Sales/ Asset Sale When SD Module is implementing , this is used for Scrap Sale / Asset Sales, Other than Product Sales. Product Sales will be used in SD Module.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case of Sales: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2923" name="Google Shape;2923;p246"/>
          <p:cNvPicPr preferRelativeResize="0"/>
          <p:nvPr/>
        </p:nvPicPr>
        <p:blipFill rotWithShape="1">
          <a:blip r:embed="rId5">
            <a:alphaModFix/>
          </a:blip>
          <a:srcRect b="0" l="0" r="0" t="0"/>
          <a:stretch/>
        </p:blipFill>
        <p:spPr>
          <a:xfrm>
            <a:off x="1973850" y="4607024"/>
            <a:ext cx="13080025" cy="2047150"/>
          </a:xfrm>
          <a:prstGeom prst="rect">
            <a:avLst/>
          </a:prstGeom>
          <a:noFill/>
          <a:ln>
            <a:noFill/>
          </a:ln>
        </p:spPr>
      </p:pic>
    </p:spTree>
  </p:cSld>
  <p:clrMapOvr>
    <a:masterClrMapping/>
  </p:clrMapOvr>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8" name="Shape 2928"/>
        <p:cNvGrpSpPr/>
        <p:nvPr/>
      </p:nvGrpSpPr>
      <p:grpSpPr>
        <a:xfrm>
          <a:off x="0" y="0"/>
          <a:ext cx="0" cy="0"/>
          <a:chOff x="0" y="0"/>
          <a:chExt cx="0" cy="0"/>
        </a:xfrm>
      </p:grpSpPr>
      <p:sp>
        <p:nvSpPr>
          <p:cNvPr id="2929" name="Google Shape;2929;p24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2930" name="Google Shape;2930;p24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931" name="Google Shape;2931;p24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932" name="Google Shape;2932;p24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933" name="Google Shape;2933;p24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934" name="Google Shape;2934;p247"/>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935" name="Google Shape;2935;p247"/>
          <p:cNvSpPr txBox="1"/>
          <p:nvPr/>
        </p:nvSpPr>
        <p:spPr>
          <a:xfrm>
            <a:off x="509691" y="1683651"/>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Basic Settings for Accounts Receivable:</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	Creation of Customer Account Groups</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	FI Customers	&gt; for Scrap Sale/ Asset Sale Parties</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	SD Customers	&gt; for Product sale parties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Both the cases, make Reconciliation account required entry field</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	Create Number Ranges for Customer Account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3	Assaign No Ranges to Customer Account Groups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4	Creation of 2 GL Master	</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	Sundry Debtors	→ Under Current Assets, Loans &amp; Advances</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	Sales Account	→ Under Sales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5	Creation of Customer Masters</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0" name="Shape 2940"/>
        <p:cNvGrpSpPr/>
        <p:nvPr/>
      </p:nvGrpSpPr>
      <p:grpSpPr>
        <a:xfrm>
          <a:off x="0" y="0"/>
          <a:ext cx="0" cy="0"/>
          <a:chOff x="0" y="0"/>
          <a:chExt cx="0" cy="0"/>
        </a:xfrm>
      </p:grpSpPr>
      <p:sp>
        <p:nvSpPr>
          <p:cNvPr id="2941" name="Google Shape;2941;p24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2942" name="Google Shape;2942;p24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943" name="Google Shape;2943;p24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944" name="Google Shape;2944;p24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945" name="Google Shape;2945;p24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946" name="Google Shape;2946;p248"/>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947" name="Google Shape;2947;p248"/>
          <p:cNvSpPr txBox="1"/>
          <p:nvPr/>
        </p:nvSpPr>
        <p:spPr>
          <a:xfrm>
            <a:off x="509691" y="168365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6	Document Types &amp; Number Ranges</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DR	→ Customer Invoice</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DZ	→ Customer Payment</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DA	→ Customer Document for Transfers/ Reversals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7 Posting Keys	→ 01 :	Customer Debit</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15 :	Customer Credit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are testing a Scenario where Vendor is a Customer also</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GSL</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When we make net payment or when we receive Net amount , we have to clear Vendor as well as Customer Transactions.</a:t>
            </a:r>
            <a:endParaRPr b="1" i="0" sz="2400" u="none" cap="none" strike="noStrike">
              <a:solidFill>
                <a:srgbClr val="000000"/>
              </a:solidFill>
              <a:latin typeface="Open Sans"/>
              <a:ea typeface="Open Sans"/>
              <a:cs typeface="Open Sans"/>
              <a:sym typeface="Open Sans"/>
            </a:endParaRPr>
          </a:p>
        </p:txBody>
      </p:sp>
      <p:pic>
        <p:nvPicPr>
          <p:cNvPr id="2948" name="Google Shape;2948;p248"/>
          <p:cNvPicPr preferRelativeResize="0"/>
          <p:nvPr/>
        </p:nvPicPr>
        <p:blipFill rotWithShape="1">
          <a:blip r:embed="rId5">
            <a:alphaModFix/>
          </a:blip>
          <a:srcRect b="0" l="0" r="0" t="0"/>
          <a:stretch/>
        </p:blipFill>
        <p:spPr>
          <a:xfrm>
            <a:off x="1767000" y="6150140"/>
            <a:ext cx="14753976" cy="1849819"/>
          </a:xfrm>
          <a:prstGeom prst="rect">
            <a:avLst/>
          </a:prstGeom>
          <a:noFill/>
          <a:ln>
            <a:noFill/>
          </a:ln>
        </p:spPr>
      </p:pic>
    </p:spTree>
  </p:cSld>
  <p:clrMapOvr>
    <a:masterClrMapping/>
  </p:clrMapOvr>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3" name="Shape 2953"/>
        <p:cNvGrpSpPr/>
        <p:nvPr/>
      </p:nvGrpSpPr>
      <p:grpSpPr>
        <a:xfrm>
          <a:off x="0" y="0"/>
          <a:ext cx="0" cy="0"/>
          <a:chOff x="0" y="0"/>
          <a:chExt cx="0" cy="0"/>
        </a:xfrm>
      </p:grpSpPr>
      <p:sp>
        <p:nvSpPr>
          <p:cNvPr id="2954" name="Google Shape;2954;p24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2955" name="Google Shape;2955;p24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956" name="Google Shape;2956;p24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957" name="Google Shape;2957;p24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958" name="Google Shape;2958;p24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959" name="Google Shape;2959;p249"/>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960" name="Google Shape;2960;p249"/>
          <p:cNvSpPr txBox="1"/>
          <p:nvPr/>
        </p:nvSpPr>
        <p:spPr>
          <a:xfrm>
            <a:off x="509691" y="168365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Customization :</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1.	Creation of Customer Account Groups</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SPRO----&gt;Financial accounting	&gt;Accounts Receivable &amp; Accounts</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Payable----&gt; Customer Accounts ----&gt;Master Data	&gt;Preparations for</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Creating Customer Master Data	&gt;Define Account Groups with</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Screen Lay Out ( Customers)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 Group:	PSL1	( Text Field) Name :	FI Customers for PSL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Company Code Data</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Account Management</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Reconciliation Account Make it Required Entry Field	→ SAVE</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Create Request Button</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Short Description : AR Customization for PSL	→ ENTER</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Press ENTER to save in your request.</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5" name="Shape 2965"/>
        <p:cNvGrpSpPr/>
        <p:nvPr/>
      </p:nvGrpSpPr>
      <p:grpSpPr>
        <a:xfrm>
          <a:off x="0" y="0"/>
          <a:ext cx="0" cy="0"/>
          <a:chOff x="0" y="0"/>
          <a:chExt cx="0" cy="0"/>
        </a:xfrm>
      </p:grpSpPr>
      <p:sp>
        <p:nvSpPr>
          <p:cNvPr id="2966" name="Google Shape;2966;p25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2967" name="Google Shape;2967;p25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968" name="Google Shape;2968;p25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969" name="Google Shape;2969;p25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970" name="Google Shape;2970;p25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971" name="Google Shape;2971;p250"/>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972" name="Google Shape;2972;p250"/>
          <p:cNvSpPr txBox="1"/>
          <p:nvPr/>
        </p:nvSpPr>
        <p:spPr>
          <a:xfrm>
            <a:off x="509691" y="1683651"/>
            <a:ext cx="17268600" cy="7111200"/>
          </a:xfrm>
          <a:prstGeom prst="rect">
            <a:avLst/>
          </a:prstGeom>
          <a:noFill/>
          <a:ln>
            <a:noFill/>
          </a:ln>
        </p:spPr>
        <p:txBody>
          <a:bodyPr anchorCtr="0" anchor="t" bIns="45700" lIns="91425" spcFirstLastPara="1" rIns="91425" wrap="square" tIns="45700">
            <a:spAutoFit/>
          </a:bodyPr>
          <a:lstStyle/>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Next Entry Button</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Group:	PSL2</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Name :	SD Customers for PSL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Company Code Data</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Account Management</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Reconciliation Account Make it Required Entry Field	→ SAVE</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2.	Create Number Ranges for Customer Accoounts: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SPRO----&gt;Financial accounting	&gt;Accounts Receivable &amp; Accounts</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Payable----&gt; Customer Accounts ----&gt;Master Data	&gt;Preparations for</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Creating Customer Master Data	&gt;Create No. Ranges for Customers			</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(TC=XDN1)</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Change Interval Button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7" name="Shape 2977"/>
        <p:cNvGrpSpPr/>
        <p:nvPr/>
      </p:nvGrpSpPr>
      <p:grpSpPr>
        <a:xfrm>
          <a:off x="0" y="0"/>
          <a:ext cx="0" cy="0"/>
          <a:chOff x="0" y="0"/>
          <a:chExt cx="0" cy="0"/>
        </a:xfrm>
      </p:grpSpPr>
      <p:sp>
        <p:nvSpPr>
          <p:cNvPr id="2978" name="Google Shape;2978;p25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2979" name="Google Shape;2979;p25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980" name="Google Shape;2980;p25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981" name="Google Shape;2981;p25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982" name="Google Shape;2982;p25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983" name="Google Shape;2983;p25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984" name="Google Shape;2984;p251"/>
          <p:cNvSpPr txBox="1"/>
          <p:nvPr/>
        </p:nvSpPr>
        <p:spPr>
          <a:xfrm>
            <a:off x="509691" y="1683651"/>
            <a:ext cx="17268600" cy="4894800"/>
          </a:xfrm>
          <a:prstGeom prst="rect">
            <a:avLst/>
          </a:prstGeom>
          <a:noFill/>
          <a:ln>
            <a:noFill/>
          </a:ln>
        </p:spPr>
        <p:txBody>
          <a:bodyPr anchorCtr="0" anchor="t" bIns="45700" lIns="91425" spcFirstLastPara="1" rIns="91425" wrap="square" tIns="45700">
            <a:spAutoFit/>
          </a:bodyPr>
          <a:lstStyle/>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Change Interval Button </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Interval Button</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No. Range		From No			To No</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35					3000001				3000100		→ ENTER</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Drop Down Button </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Interval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2985" name="Google Shape;2985;p251"/>
          <p:cNvPicPr preferRelativeResize="0"/>
          <p:nvPr/>
        </p:nvPicPr>
        <p:blipFill rotWithShape="1">
          <a:blip r:embed="rId5">
            <a:alphaModFix/>
          </a:blip>
          <a:srcRect b="0" l="0" r="0" t="0"/>
          <a:stretch/>
        </p:blipFill>
        <p:spPr>
          <a:xfrm>
            <a:off x="3374000" y="5125937"/>
            <a:ext cx="11968842" cy="1145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70" name="Google Shape;370;p3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36"/>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Define Business Areas</a:t>
            </a:r>
            <a:endParaRPr b="1" i="0" sz="4400" u="none" cap="none" strike="noStrike">
              <a:solidFill>
                <a:srgbClr val="10253F"/>
              </a:solidFill>
              <a:latin typeface="Open Sans"/>
              <a:ea typeface="Open Sans"/>
              <a:cs typeface="Open Sans"/>
              <a:sym typeface="Open Sans"/>
            </a:endParaRPr>
          </a:p>
        </p:txBody>
      </p:sp>
      <p:sp>
        <p:nvSpPr>
          <p:cNvPr id="372" name="Google Shape;372;p3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73" name="Google Shape;373;p36"/>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36"/>
          <p:cNvSpPr txBox="1"/>
          <p:nvPr/>
        </p:nvSpPr>
        <p:spPr>
          <a:xfrm>
            <a:off x="502391" y="1820900"/>
            <a:ext cx="16989196" cy="114127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SPRO----&gt;Enterprise Structure----&gt;Definition----&gt;Financial Accounting	&gt;Define Business Area---&gt;Select New Entries Button &gt; New Window will open</a:t>
            </a:r>
            <a:endParaRPr b="0" i="0" sz="1400" u="none" cap="none" strike="noStrike">
              <a:solidFill>
                <a:srgbClr val="000000"/>
              </a:solidFill>
              <a:latin typeface="Arial"/>
              <a:ea typeface="Arial"/>
              <a:cs typeface="Arial"/>
              <a:sym typeface="Arial"/>
            </a:endParaRPr>
          </a:p>
        </p:txBody>
      </p:sp>
      <p:pic>
        <p:nvPicPr>
          <p:cNvPr id="375" name="Google Shape;375;p36"/>
          <p:cNvPicPr preferRelativeResize="0"/>
          <p:nvPr/>
        </p:nvPicPr>
        <p:blipFill rotWithShape="1">
          <a:blip r:embed="rId5">
            <a:alphaModFix/>
          </a:blip>
          <a:srcRect b="0" l="0" r="0" t="0"/>
          <a:stretch/>
        </p:blipFill>
        <p:spPr>
          <a:xfrm>
            <a:off x="2231508" y="3972736"/>
            <a:ext cx="13172483" cy="1297972"/>
          </a:xfrm>
          <a:prstGeom prst="rect">
            <a:avLst/>
          </a:prstGeom>
          <a:noFill/>
          <a:ln>
            <a:noFill/>
          </a:ln>
        </p:spPr>
      </p:pic>
    </p:spTree>
  </p:cSld>
  <p:clrMapOvr>
    <a:masterClrMapping/>
  </p:clrMapOvr>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0" name="Shape 2990"/>
        <p:cNvGrpSpPr/>
        <p:nvPr/>
      </p:nvGrpSpPr>
      <p:grpSpPr>
        <a:xfrm>
          <a:off x="0" y="0"/>
          <a:ext cx="0" cy="0"/>
          <a:chOff x="0" y="0"/>
          <a:chExt cx="0" cy="0"/>
        </a:xfrm>
      </p:grpSpPr>
      <p:sp>
        <p:nvSpPr>
          <p:cNvPr id="2991" name="Google Shape;2991;p25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2992" name="Google Shape;2992;p25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2993" name="Google Shape;2993;p25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994" name="Google Shape;2994;p25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2995" name="Google Shape;2995;p25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996" name="Google Shape;2996;p252"/>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2997" name="Google Shape;2997;p252"/>
          <p:cNvSpPr txBox="1"/>
          <p:nvPr/>
        </p:nvSpPr>
        <p:spPr>
          <a:xfrm>
            <a:off x="749891" y="1636751"/>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3	 	Assign Number Ranges to Customer Accounts: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SPRO----&gt;Financial accounting	&gt;Accounts Receivable &amp; Accounts</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Payable----&gt; Customer Accounts ----&gt;Master Data	&gt;Preparations for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Creating Customer Master Data	&gt;Assaign Number Ranges to Cust A/c</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Position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to Save in your Request.</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p:txBody>
      </p:sp>
      <p:pic>
        <p:nvPicPr>
          <p:cNvPr id="2998" name="Google Shape;2998;p252"/>
          <p:cNvPicPr preferRelativeResize="0"/>
          <p:nvPr/>
        </p:nvPicPr>
        <p:blipFill rotWithShape="1">
          <a:blip r:embed="rId5">
            <a:alphaModFix/>
          </a:blip>
          <a:srcRect b="0" l="0" r="0" t="0"/>
          <a:stretch/>
        </p:blipFill>
        <p:spPr>
          <a:xfrm>
            <a:off x="2166850" y="4348497"/>
            <a:ext cx="9252850" cy="2506488"/>
          </a:xfrm>
          <a:prstGeom prst="rect">
            <a:avLst/>
          </a:prstGeom>
          <a:noFill/>
          <a:ln>
            <a:noFill/>
          </a:ln>
        </p:spPr>
      </p:pic>
    </p:spTree>
  </p:cSld>
  <p:clrMapOvr>
    <a:masterClrMapping/>
  </p:clrMapOvr>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3" name="Shape 3003"/>
        <p:cNvGrpSpPr/>
        <p:nvPr/>
      </p:nvGrpSpPr>
      <p:grpSpPr>
        <a:xfrm>
          <a:off x="0" y="0"/>
          <a:ext cx="0" cy="0"/>
          <a:chOff x="0" y="0"/>
          <a:chExt cx="0" cy="0"/>
        </a:xfrm>
      </p:grpSpPr>
      <p:sp>
        <p:nvSpPr>
          <p:cNvPr id="3004" name="Google Shape;3004;p25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005" name="Google Shape;3005;p25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006" name="Google Shape;3006;p25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007" name="Google Shape;3007;p25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008" name="Google Shape;3008;p25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009" name="Google Shape;3009;p253"/>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010" name="Google Shape;3010;p253"/>
          <p:cNvSpPr txBox="1"/>
          <p:nvPr/>
        </p:nvSpPr>
        <p:spPr>
          <a:xfrm>
            <a:off x="749891" y="1636751"/>
            <a:ext cx="17268600" cy="5448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4	 	Creation of 2 GL Masters ( FS00)</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Short text &amp; GL A/c Long Text to :		Sundry Debtors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Control / Data Tab</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Reconciliation for Account type			Select Customers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Sork Key: 031		( Customer No)				→ SAVE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3011" name="Google Shape;3011;p253"/>
          <p:cNvPicPr preferRelativeResize="0"/>
          <p:nvPr/>
        </p:nvPicPr>
        <p:blipFill rotWithShape="1">
          <a:blip r:embed="rId5">
            <a:alphaModFix/>
          </a:blip>
          <a:srcRect b="0" l="0" r="0" t="0"/>
          <a:stretch/>
        </p:blipFill>
        <p:spPr>
          <a:xfrm>
            <a:off x="876850" y="2547625"/>
            <a:ext cx="13166725" cy="1414000"/>
          </a:xfrm>
          <a:prstGeom prst="rect">
            <a:avLst/>
          </a:prstGeom>
          <a:noFill/>
          <a:ln>
            <a:noFill/>
          </a:ln>
        </p:spPr>
      </p:pic>
      <p:pic>
        <p:nvPicPr>
          <p:cNvPr id="3012" name="Google Shape;3012;p253"/>
          <p:cNvPicPr preferRelativeResize="0"/>
          <p:nvPr/>
        </p:nvPicPr>
        <p:blipFill rotWithShape="1">
          <a:blip r:embed="rId6">
            <a:alphaModFix/>
          </a:blip>
          <a:srcRect b="0" l="0" r="0" t="0"/>
          <a:stretch/>
        </p:blipFill>
        <p:spPr>
          <a:xfrm>
            <a:off x="1166600" y="6824074"/>
            <a:ext cx="15114650" cy="1691150"/>
          </a:xfrm>
          <a:prstGeom prst="rect">
            <a:avLst/>
          </a:prstGeom>
          <a:noFill/>
          <a:ln>
            <a:noFill/>
          </a:ln>
        </p:spPr>
      </p:pic>
    </p:spTree>
  </p:cSld>
  <p:clrMapOvr>
    <a:masterClrMapping/>
  </p:clrMapOvr>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7" name="Shape 3017"/>
        <p:cNvGrpSpPr/>
        <p:nvPr/>
      </p:nvGrpSpPr>
      <p:grpSpPr>
        <a:xfrm>
          <a:off x="0" y="0"/>
          <a:ext cx="0" cy="0"/>
          <a:chOff x="0" y="0"/>
          <a:chExt cx="0" cy="0"/>
        </a:xfrm>
      </p:grpSpPr>
      <p:sp>
        <p:nvSpPr>
          <p:cNvPr id="3018" name="Google Shape;3018;p25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019" name="Google Shape;3019;p25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020" name="Google Shape;3020;p25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021" name="Google Shape;3021;p25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022" name="Google Shape;3022;p25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023" name="Google Shape;3023;p254"/>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024" name="Google Shape;3024;p254"/>
          <p:cNvSpPr txBox="1"/>
          <p:nvPr/>
        </p:nvSpPr>
        <p:spPr>
          <a:xfrm>
            <a:off x="749891" y="1636751"/>
            <a:ext cx="17268600" cy="76653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Type/ Description Tab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Account Group to Sales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Short text &amp; GL A/c Long Text to :		Sales Accounts		→ SAVE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5		Creation of Customer Masters: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Accounting ----&gt; Financial Accounting ----&gt;Accounts Receivable	&gt; Master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Records-----&gt;Maintain Centrally	&gt; Create ( XD01)</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 Group:	Select FI Customers for PSL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 Code:	PSL	→ ENTER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Title:	Company ( Select from Drop Down Button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Name :	Godrej Steel Limited</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Country :	IN ( India)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Control/ Data Tab</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A/c:	Select 4400001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9" name="Shape 3029"/>
        <p:cNvGrpSpPr/>
        <p:nvPr/>
      </p:nvGrpSpPr>
      <p:grpSpPr>
        <a:xfrm>
          <a:off x="0" y="0"/>
          <a:ext cx="0" cy="0"/>
          <a:chOff x="0" y="0"/>
          <a:chExt cx="0" cy="0"/>
        </a:xfrm>
      </p:grpSpPr>
      <p:sp>
        <p:nvSpPr>
          <p:cNvPr id="3030" name="Google Shape;3030;p25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031" name="Google Shape;3031;p25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032" name="Google Shape;3032;p25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033" name="Google Shape;3033;p25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034" name="Google Shape;3034;p25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035" name="Google Shape;3035;p255"/>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036" name="Google Shape;3036;p255"/>
          <p:cNvSpPr txBox="1"/>
          <p:nvPr/>
        </p:nvSpPr>
        <p:spPr>
          <a:xfrm>
            <a:off x="749891" y="1636751"/>
            <a:ext cx="17268600" cy="71112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Company Code data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Recon A/c:		200110 ( Sundry Debtros A/c)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Sort Key:	031		( Customer Number)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Payment Transaction Tab</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Terms of Payment :	0001	( Payable Immediately due net)	→ SAVE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6		Document Types &amp; Number Ranges ( OBA7)</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DR	Customer Invoice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Details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Number Range:	18</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Number Range information Button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Company Code:	PSL</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3037" name="Google Shape;3037;p255"/>
          <p:cNvPicPr preferRelativeResize="0"/>
          <p:nvPr/>
        </p:nvPicPr>
        <p:blipFill rotWithShape="1">
          <a:blip r:embed="rId5">
            <a:alphaModFix/>
          </a:blip>
          <a:srcRect b="0" l="0" r="0" t="0"/>
          <a:stretch/>
        </p:blipFill>
        <p:spPr>
          <a:xfrm>
            <a:off x="2201500" y="8155225"/>
            <a:ext cx="8312475" cy="1481850"/>
          </a:xfrm>
          <a:prstGeom prst="rect">
            <a:avLst/>
          </a:prstGeom>
          <a:noFill/>
          <a:ln>
            <a:noFill/>
          </a:ln>
        </p:spPr>
      </p:pic>
    </p:spTree>
  </p:cSld>
  <p:clrMapOvr>
    <a:masterClrMapping/>
  </p:clrMapOvr>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2" name="Shape 3042"/>
        <p:cNvGrpSpPr/>
        <p:nvPr/>
      </p:nvGrpSpPr>
      <p:grpSpPr>
        <a:xfrm>
          <a:off x="0" y="0"/>
          <a:ext cx="0" cy="0"/>
          <a:chOff x="0" y="0"/>
          <a:chExt cx="0" cy="0"/>
        </a:xfrm>
      </p:grpSpPr>
      <p:sp>
        <p:nvSpPr>
          <p:cNvPr id="3043" name="Google Shape;3043;p25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044" name="Google Shape;3044;p25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045" name="Google Shape;3045;p25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046" name="Google Shape;3046;p25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047" name="Google Shape;3047;p25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048" name="Google Shape;3048;p256"/>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049" name="Google Shape;3049;p256"/>
          <p:cNvSpPr txBox="1"/>
          <p:nvPr/>
        </p:nvSpPr>
        <p:spPr>
          <a:xfrm>
            <a:off x="749891" y="1636751"/>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Ignore Warning Message and Enter		Press Back Arrow 3 Times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DZ		Customer Payment Select Details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Number Range:			14</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Number Range information Button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Company Code:	PSL</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Ignore Warning Message and Enter			Press Back Arrow 3 Times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DA	Customer Document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3050" name="Google Shape;3050;p256"/>
          <p:cNvPicPr preferRelativeResize="0"/>
          <p:nvPr/>
        </p:nvPicPr>
        <p:blipFill rotWithShape="1">
          <a:blip r:embed="rId5">
            <a:alphaModFix/>
          </a:blip>
          <a:srcRect b="0" l="0" r="0" t="0"/>
          <a:stretch/>
        </p:blipFill>
        <p:spPr>
          <a:xfrm>
            <a:off x="749900" y="4560800"/>
            <a:ext cx="9424850" cy="1589350"/>
          </a:xfrm>
          <a:prstGeom prst="rect">
            <a:avLst/>
          </a:prstGeom>
          <a:noFill/>
          <a:ln>
            <a:noFill/>
          </a:ln>
        </p:spPr>
      </p:pic>
    </p:spTree>
  </p:cSld>
  <p:clrMapOvr>
    <a:masterClrMapping/>
  </p:clrMapOvr>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5" name="Shape 3055"/>
        <p:cNvGrpSpPr/>
        <p:nvPr/>
      </p:nvGrpSpPr>
      <p:grpSpPr>
        <a:xfrm>
          <a:off x="0" y="0"/>
          <a:ext cx="0" cy="0"/>
          <a:chOff x="0" y="0"/>
          <a:chExt cx="0" cy="0"/>
        </a:xfrm>
      </p:grpSpPr>
      <p:sp>
        <p:nvSpPr>
          <p:cNvPr id="3056" name="Google Shape;3056;p25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057" name="Google Shape;3057;p25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058" name="Google Shape;3058;p25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059" name="Google Shape;3059;p25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060" name="Google Shape;3060;p25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061" name="Google Shape;3061;p257"/>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062" name="Google Shape;3062;p257"/>
          <p:cNvSpPr txBox="1"/>
          <p:nvPr/>
        </p:nvSpPr>
        <p:spPr>
          <a:xfrm>
            <a:off x="749891" y="1636751"/>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DA		Customer Document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Details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Number Range:		16</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Number Range information Button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Company Code:	PSL</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Ignore Warning Message and Enter</a:t>
            </a:r>
            <a:endParaRPr b="0" i="0" sz="2400" u="none" cap="none" strike="noStrike">
              <a:solidFill>
                <a:srgbClr val="000000"/>
              </a:solidFill>
              <a:latin typeface="Open Sans"/>
              <a:ea typeface="Open Sans"/>
              <a:cs typeface="Open Sans"/>
              <a:sym typeface="Open Sans"/>
            </a:endParaRPr>
          </a:p>
        </p:txBody>
      </p:sp>
      <p:pic>
        <p:nvPicPr>
          <p:cNvPr id="3063" name="Google Shape;3063;p257"/>
          <p:cNvPicPr preferRelativeResize="0"/>
          <p:nvPr/>
        </p:nvPicPr>
        <p:blipFill rotWithShape="1">
          <a:blip r:embed="rId5">
            <a:alphaModFix/>
          </a:blip>
          <a:srcRect b="0" l="0" r="0" t="0"/>
          <a:stretch/>
        </p:blipFill>
        <p:spPr>
          <a:xfrm>
            <a:off x="749900" y="4583950"/>
            <a:ext cx="12126628" cy="2065412"/>
          </a:xfrm>
          <a:prstGeom prst="rect">
            <a:avLst/>
          </a:prstGeom>
          <a:noFill/>
          <a:ln>
            <a:noFill/>
          </a:ln>
        </p:spPr>
      </p:pic>
    </p:spTree>
  </p:cSld>
  <p:clrMapOvr>
    <a:masterClrMapping/>
  </p:clrMapOvr>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8" name="Shape 3068"/>
        <p:cNvGrpSpPr/>
        <p:nvPr/>
      </p:nvGrpSpPr>
      <p:grpSpPr>
        <a:xfrm>
          <a:off x="0" y="0"/>
          <a:ext cx="0" cy="0"/>
          <a:chOff x="0" y="0"/>
          <a:chExt cx="0" cy="0"/>
        </a:xfrm>
      </p:grpSpPr>
      <p:sp>
        <p:nvSpPr>
          <p:cNvPr id="3069" name="Google Shape;3069;p25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070" name="Google Shape;3070;p25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071" name="Google Shape;3071;p25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072" name="Google Shape;3072;p25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073" name="Google Shape;3073;p25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074" name="Google Shape;3074;p258"/>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075" name="Google Shape;3075;p258"/>
          <p:cNvSpPr txBox="1"/>
          <p:nvPr/>
        </p:nvSpPr>
        <p:spPr>
          <a:xfrm>
            <a:off x="749891" y="1636751"/>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END USER AREA:</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Step1:		Sales Invoice Posting :</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Accounting ----&gt; Financial Accounting ---&gt; Accounts Receivable	&gt;</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ument Entry	&gt;Invoice General ( F-22)</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Text:	Sales Invoice Posting</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Post.Key:	50 ( Sales)	A/c# 300000	( Sales A/c)	→ ENTER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	Buss. Area: PSLH	Text:	+ From	Menu----&gt; Document	&gt; Simulate &amp; SAVE</a:t>
            </a:r>
            <a:endParaRPr b="0" i="0" sz="2400" u="none" cap="none" strike="noStrike">
              <a:solidFill>
                <a:srgbClr val="000000"/>
              </a:solidFill>
              <a:latin typeface="Open Sans"/>
              <a:ea typeface="Open Sans"/>
              <a:cs typeface="Open Sans"/>
              <a:sym typeface="Open Sans"/>
            </a:endParaRPr>
          </a:p>
        </p:txBody>
      </p:sp>
      <p:pic>
        <p:nvPicPr>
          <p:cNvPr id="3076" name="Google Shape;3076;p258"/>
          <p:cNvPicPr preferRelativeResize="0"/>
          <p:nvPr/>
        </p:nvPicPr>
        <p:blipFill rotWithShape="1">
          <a:blip r:embed="rId5">
            <a:alphaModFix/>
          </a:blip>
          <a:srcRect b="0" l="0" r="0" t="0"/>
          <a:stretch/>
        </p:blipFill>
        <p:spPr>
          <a:xfrm>
            <a:off x="2074575" y="4105425"/>
            <a:ext cx="12996200" cy="1946725"/>
          </a:xfrm>
          <a:prstGeom prst="rect">
            <a:avLst/>
          </a:prstGeom>
          <a:noFill/>
          <a:ln>
            <a:noFill/>
          </a:ln>
        </p:spPr>
      </p:pic>
    </p:spTree>
  </p:cSld>
  <p:clrMapOvr>
    <a:masterClrMapping/>
  </p:clrMapOvr>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1" name="Shape 3081"/>
        <p:cNvGrpSpPr/>
        <p:nvPr/>
      </p:nvGrpSpPr>
      <p:grpSpPr>
        <a:xfrm>
          <a:off x="0" y="0"/>
          <a:ext cx="0" cy="0"/>
          <a:chOff x="0" y="0"/>
          <a:chExt cx="0" cy="0"/>
        </a:xfrm>
      </p:grpSpPr>
      <p:sp>
        <p:nvSpPr>
          <p:cNvPr id="3082" name="Google Shape;3082;p25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083" name="Google Shape;3083;p25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084" name="Google Shape;3084;p25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085" name="Google Shape;3085;p25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086" name="Google Shape;3086;p25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087" name="Google Shape;3087;p259"/>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088" name="Google Shape;3088;p259"/>
          <p:cNvSpPr txBox="1"/>
          <p:nvPr/>
        </p:nvSpPr>
        <p:spPr>
          <a:xfrm>
            <a:off x="749891" y="163675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Step2:		How to view Customer Account Transactions:</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Accounting ----&gt; Financial Accounting ---&gt; Accounts Receivable	&gt;</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Accounting	&gt;Display/ Change Line Items ( FBL5N)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Customer A/c #	3000001	Company Code: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Open Items Radio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Normal Items Check Box	&gt; Execute ( F8)</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can see report that 200000 receivable . If We select Vendor Items Check Box also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can see Vendor A/c &amp; Customer transactions Together.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3" name="Shape 3093"/>
        <p:cNvGrpSpPr/>
        <p:nvPr/>
      </p:nvGrpSpPr>
      <p:grpSpPr>
        <a:xfrm>
          <a:off x="0" y="0"/>
          <a:ext cx="0" cy="0"/>
          <a:chOff x="0" y="0"/>
          <a:chExt cx="0" cy="0"/>
        </a:xfrm>
      </p:grpSpPr>
      <p:sp>
        <p:nvSpPr>
          <p:cNvPr id="3094" name="Google Shape;3094;p26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095" name="Google Shape;3095;p26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096" name="Google Shape;3096;p26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097" name="Google Shape;3097;p26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098" name="Google Shape;3098;p26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099" name="Google Shape;3099;p260"/>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100" name="Google Shape;3100;p260"/>
          <p:cNvSpPr txBox="1"/>
          <p:nvPr/>
        </p:nvSpPr>
        <p:spPr>
          <a:xfrm>
            <a:off x="749891" y="1636751"/>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Incoming Payment and Clearing Vendor &amp; Customer Transactions:</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A:	Document Type DZ( Customer Payment should allow Vendor Transactions also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have 5 Account types of Number Ranges.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When we receive Payment from Customer	When we made payment to Vendor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Bank A/c Dr											Vendor A/c Dr.</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Customer A/c									To Bank A/c</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 Assets												A: Assets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 Customers---&gt; Selected						D: Customers---&gt; to be Selected</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K: Vendors----&gt; to be selected					K: Vendors	&gt; Selected</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 Materials---&gt;										M: Materials	&gt;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 GL Masters---&gt; Selected						S: GL Masters	&gt; Selected</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5" name="Shape 3105"/>
        <p:cNvGrpSpPr/>
        <p:nvPr/>
      </p:nvGrpSpPr>
      <p:grpSpPr>
        <a:xfrm>
          <a:off x="0" y="0"/>
          <a:ext cx="0" cy="0"/>
          <a:chOff x="0" y="0"/>
          <a:chExt cx="0" cy="0"/>
        </a:xfrm>
      </p:grpSpPr>
      <p:sp>
        <p:nvSpPr>
          <p:cNvPr id="3106" name="Google Shape;3106;p26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107" name="Google Shape;3107;p26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108" name="Google Shape;3108;p26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109" name="Google Shape;3109;p26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110" name="Google Shape;3110;p26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111" name="Google Shape;3111;p26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112" name="Google Shape;3112;p261"/>
          <p:cNvSpPr txBox="1"/>
          <p:nvPr/>
        </p:nvSpPr>
        <p:spPr>
          <a:xfrm>
            <a:off x="749891" y="163675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Use TC= OBA7		Select Type:		DZ </a:t>
            </a:r>
            <a:endParaRPr b="0" i="0" sz="2400" u="none" cap="none" strike="noStrike">
              <a:solidFill>
                <a:srgbClr val="000000"/>
              </a:solidFill>
              <a:latin typeface="Open Sans"/>
              <a:ea typeface="Open Sans"/>
              <a:cs typeface="Open Sans"/>
              <a:sym typeface="Open Sans"/>
            </a:endParaRPr>
          </a:p>
          <a:p>
            <a:pPr indent="0" lvl="0" marL="2743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Details Button</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Vendor Check Box	&gt; SAVE</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Press Enter to Save in your request.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B:	Incoming Payment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Accounting ----&gt; Financial Accounting ---&gt; Accounts Receivable	&gt; Doc. Entry</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&gt;Incoming Payment ( F-28)</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Doc.Dt:	12.08.09		Type:	DZ	Comp. Code:	PSL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Clearing Text:	Incoming Payment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	200105 ( SBI C/A)	Buss.Area: PSLH</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198000	Text:	Incoming Payment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82" name="Google Shape;382;p3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37"/>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Define Business Areas</a:t>
            </a:r>
            <a:endParaRPr b="1" i="0" sz="4400" u="none" cap="none" strike="noStrike">
              <a:solidFill>
                <a:srgbClr val="10253F"/>
              </a:solidFill>
              <a:latin typeface="Open Sans"/>
              <a:ea typeface="Open Sans"/>
              <a:cs typeface="Open Sans"/>
              <a:sym typeface="Open Sans"/>
            </a:endParaRPr>
          </a:p>
        </p:txBody>
      </p:sp>
      <p:sp>
        <p:nvSpPr>
          <p:cNvPr id="384" name="Google Shape;384;p3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85" name="Google Shape;385;p37"/>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37"/>
          <p:cNvSpPr txBox="1"/>
          <p:nvPr/>
        </p:nvSpPr>
        <p:spPr>
          <a:xfrm>
            <a:off x="502391" y="1820900"/>
            <a:ext cx="16989196" cy="169527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Assigning Business area to Company Code is not required. Reason is explained below. If company is having 2 business areas.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 in Hyderabad and 2 in Banglore.</a:t>
            </a:r>
            <a:endParaRPr b="0" i="0" sz="1400" u="none" cap="none" strike="noStrike">
              <a:solidFill>
                <a:srgbClr val="000000"/>
              </a:solidFill>
              <a:latin typeface="Arial"/>
              <a:ea typeface="Arial"/>
              <a:cs typeface="Arial"/>
              <a:sym typeface="Arial"/>
            </a:endParaRPr>
          </a:p>
        </p:txBody>
      </p:sp>
      <p:grpSp>
        <p:nvGrpSpPr>
          <p:cNvPr id="387" name="Google Shape;387;p37"/>
          <p:cNvGrpSpPr/>
          <p:nvPr/>
        </p:nvGrpSpPr>
        <p:grpSpPr>
          <a:xfrm>
            <a:off x="6369201" y="4536228"/>
            <a:ext cx="3225159" cy="3225159"/>
            <a:chOff x="1797200" y="8820"/>
            <a:chExt cx="3225159" cy="3225159"/>
          </a:xfrm>
        </p:grpSpPr>
        <p:sp>
          <p:nvSpPr>
            <p:cNvPr id="388" name="Google Shape;388;p37"/>
            <p:cNvSpPr/>
            <p:nvPr/>
          </p:nvSpPr>
          <p:spPr>
            <a:xfrm>
              <a:off x="1797200" y="8820"/>
              <a:ext cx="3225159" cy="3225159"/>
            </a:xfrm>
            <a:prstGeom prst="ellipse">
              <a:avLst/>
            </a:prstGeom>
            <a:solidFill>
              <a:schemeClr val="lt1">
                <a:alpha val="50196"/>
              </a:schemeClr>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37"/>
            <p:cNvSpPr txBox="1"/>
            <p:nvPr/>
          </p:nvSpPr>
          <p:spPr>
            <a:xfrm>
              <a:off x="2247560" y="389136"/>
              <a:ext cx="1859551" cy="246452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PSC	</a:t>
              </a:r>
              <a:endParaRPr b="0" i="0" sz="2400" u="none" cap="none" strike="noStrike">
                <a:solidFill>
                  <a:schemeClr val="dk1"/>
                </a:solidFill>
                <a:latin typeface="Open Sans"/>
                <a:ea typeface="Open Sans"/>
                <a:cs typeface="Open Sans"/>
                <a:sym typeface="Open Sans"/>
              </a:endParaRPr>
            </a:p>
          </p:txBody>
        </p:sp>
      </p:grpSp>
      <p:grpSp>
        <p:nvGrpSpPr>
          <p:cNvPr id="390" name="Google Shape;390;p37"/>
          <p:cNvGrpSpPr/>
          <p:nvPr/>
        </p:nvGrpSpPr>
        <p:grpSpPr>
          <a:xfrm>
            <a:off x="8693640" y="4536228"/>
            <a:ext cx="3225159" cy="3225159"/>
            <a:chOff x="4121639" y="8820"/>
            <a:chExt cx="3225159" cy="3225159"/>
          </a:xfrm>
        </p:grpSpPr>
        <p:sp>
          <p:nvSpPr>
            <p:cNvPr id="391" name="Google Shape;391;p37"/>
            <p:cNvSpPr/>
            <p:nvPr/>
          </p:nvSpPr>
          <p:spPr>
            <a:xfrm>
              <a:off x="4121639" y="8820"/>
              <a:ext cx="3225159" cy="3225159"/>
            </a:xfrm>
            <a:prstGeom prst="ellipse">
              <a:avLst/>
            </a:prstGeom>
            <a:solidFill>
              <a:schemeClr val="lt1">
                <a:alpha val="50196"/>
              </a:schemeClr>
            </a:solidFill>
            <a:ln cap="flat" cmpd="sng" w="25400">
              <a:solidFill>
                <a:srgbClr val="1C417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37"/>
            <p:cNvSpPr txBox="1"/>
            <p:nvPr/>
          </p:nvSpPr>
          <p:spPr>
            <a:xfrm>
              <a:off x="5036887" y="389136"/>
              <a:ext cx="1859551" cy="246452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PCL</a:t>
              </a:r>
              <a:endParaRPr b="0" i="0" sz="2400" u="none" cap="none" strike="noStrike">
                <a:solidFill>
                  <a:schemeClr val="dk1"/>
                </a:solidFill>
                <a:latin typeface="Open Sans"/>
                <a:ea typeface="Open Sans"/>
                <a:cs typeface="Open Sans"/>
                <a:sym typeface="Open Sans"/>
              </a:endParaRPr>
            </a:p>
          </p:txBody>
        </p:sp>
      </p:grpSp>
    </p:spTree>
  </p:cSld>
  <p:clrMapOvr>
    <a:masterClrMapping/>
  </p:clrMapOvr>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7" name="Shape 3117"/>
        <p:cNvGrpSpPr/>
        <p:nvPr/>
      </p:nvGrpSpPr>
      <p:grpSpPr>
        <a:xfrm>
          <a:off x="0" y="0"/>
          <a:ext cx="0" cy="0"/>
          <a:chOff x="0" y="0"/>
          <a:chExt cx="0" cy="0"/>
        </a:xfrm>
      </p:grpSpPr>
      <p:sp>
        <p:nvSpPr>
          <p:cNvPr id="3118" name="Google Shape;3118;p26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119" name="Google Shape;3119;p26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120" name="Google Shape;3120;p26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121" name="Google Shape;3121;p26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122" name="Google Shape;3122;p26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123" name="Google Shape;3123;p262"/>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124" name="Google Shape;3124;p262"/>
          <p:cNvSpPr txBox="1"/>
          <p:nvPr/>
        </p:nvSpPr>
        <p:spPr>
          <a:xfrm>
            <a:off x="749891" y="1636751"/>
            <a:ext cx="17268600" cy="6003000"/>
          </a:xfrm>
          <a:prstGeom prst="rect">
            <a:avLst/>
          </a:prstGeom>
          <a:noFill/>
          <a:ln>
            <a:noFill/>
          </a:ln>
        </p:spPr>
        <p:txBody>
          <a:bodyPr anchorCtr="0" anchor="t" bIns="45700" lIns="91425" spcFirstLastPara="1" rIns="91425" wrap="square" tIns="45700">
            <a:spAutoFit/>
          </a:bodyPr>
          <a:lstStyle/>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Under Open Items Selection</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	3000001 ( GSL)</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Type: D	( It come by Default)	D Stands for Customer </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Other A/c Check Box</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Process Open Items Button</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all Open Items</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Menu----&gt; Document	&gt; Simulate &amp; Save</a:t>
            </a:r>
            <a:endParaRPr b="0" i="0" sz="2400" u="none" cap="none" strike="noStrike">
              <a:solidFill>
                <a:srgbClr val="000000"/>
              </a:solidFill>
              <a:latin typeface="Open Sans"/>
              <a:ea typeface="Open Sans"/>
              <a:cs typeface="Open Sans"/>
              <a:sym typeface="Open Sans"/>
            </a:endParaRPr>
          </a:p>
        </p:txBody>
      </p:sp>
      <p:pic>
        <p:nvPicPr>
          <p:cNvPr id="3125" name="Google Shape;3125;p262"/>
          <p:cNvPicPr preferRelativeResize="0"/>
          <p:nvPr/>
        </p:nvPicPr>
        <p:blipFill rotWithShape="1">
          <a:blip r:embed="rId5">
            <a:alphaModFix/>
          </a:blip>
          <a:srcRect b="0" l="0" r="0" t="0"/>
          <a:stretch/>
        </p:blipFill>
        <p:spPr>
          <a:xfrm>
            <a:off x="3016925" y="4533898"/>
            <a:ext cx="12574324" cy="1576527"/>
          </a:xfrm>
          <a:prstGeom prst="rect">
            <a:avLst/>
          </a:prstGeom>
          <a:noFill/>
          <a:ln>
            <a:noFill/>
          </a:ln>
        </p:spPr>
      </p:pic>
    </p:spTree>
  </p:cSld>
  <p:clrMapOvr>
    <a:masterClrMapping/>
  </p:clrMapOvr>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0" name="Shape 3130"/>
        <p:cNvGrpSpPr/>
        <p:nvPr/>
      </p:nvGrpSpPr>
      <p:grpSpPr>
        <a:xfrm>
          <a:off x="0" y="0"/>
          <a:ext cx="0" cy="0"/>
          <a:chOff x="0" y="0"/>
          <a:chExt cx="0" cy="0"/>
        </a:xfrm>
      </p:grpSpPr>
      <p:sp>
        <p:nvSpPr>
          <p:cNvPr id="3131" name="Google Shape;3131;p26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132" name="Google Shape;3132;p26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133" name="Google Shape;3133;p26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134" name="Google Shape;3134;p26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135" name="Google Shape;3135;p26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136" name="Google Shape;3136;p263"/>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137" name="Google Shape;3137;p263"/>
          <p:cNvSpPr txBox="1"/>
          <p:nvPr/>
        </p:nvSpPr>
        <p:spPr>
          <a:xfrm>
            <a:off x="749891" y="163675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Go and See Customer A/c Transactions ( FBL5N):</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Cust. A/c: 3000001	Comp. Code	PSL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Cleared Items Radio Button</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Noram Items Check Box</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Vendor Items Check Box	&gt; Execute ( F8)</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Advance Receipt from Customers ( Down Payments Received ) :</a:t>
            </a:r>
            <a:endParaRPr b="1"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Normally after sales we receive payment from Customer. In this case, we received advance from Customer and after that sales were made.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1.	Creation of Advance from Customers under Current Liabilities and Provisions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FS00</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GL A/c #	100502</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Comp.Code:	PSL	Select With Template Button</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2" name="Shape 3142"/>
        <p:cNvGrpSpPr/>
        <p:nvPr/>
      </p:nvGrpSpPr>
      <p:grpSpPr>
        <a:xfrm>
          <a:off x="0" y="0"/>
          <a:ext cx="0" cy="0"/>
          <a:chOff x="0" y="0"/>
          <a:chExt cx="0" cy="0"/>
        </a:xfrm>
      </p:grpSpPr>
      <p:sp>
        <p:nvSpPr>
          <p:cNvPr id="3143" name="Google Shape;3143;p26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144" name="Google Shape;3144;p26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145" name="Google Shape;3145;p26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146" name="Google Shape;3146;p26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147" name="Google Shape;3147;p26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148" name="Google Shape;3148;p264"/>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149" name="Google Shape;3149;p264"/>
          <p:cNvSpPr txBox="1"/>
          <p:nvPr/>
        </p:nvSpPr>
        <p:spPr>
          <a:xfrm>
            <a:off x="874066" y="3092301"/>
            <a:ext cx="17268600" cy="65571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Account Group to Current Liabilities and Provisions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Short Text and GL Account Long Text to Advances from Customers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SAVe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2.	Link Between Sundry Debtors &amp; Advances from Customers: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SPRO---&gt;Financial Account----&gt;Accounts Receivable &amp; Accounts Payable	&gt;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Business Transactions---&gt; Down Payment Received	&gt;Define Reconciliation A/c</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for Customer Downpayments ( TC=OBXR)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Double Click on Special GL Indicator "A"	( A for Advance)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to save in your request</a:t>
            </a:r>
            <a:endParaRPr b="0" i="0" sz="2400" u="none" cap="none" strike="noStrike">
              <a:solidFill>
                <a:srgbClr val="000000"/>
              </a:solidFill>
              <a:latin typeface="Open Sans"/>
              <a:ea typeface="Open Sans"/>
              <a:cs typeface="Open Sans"/>
              <a:sym typeface="Open Sans"/>
            </a:endParaRPr>
          </a:p>
        </p:txBody>
      </p:sp>
      <p:pic>
        <p:nvPicPr>
          <p:cNvPr id="3150" name="Google Shape;3150;p264"/>
          <p:cNvPicPr preferRelativeResize="0"/>
          <p:nvPr/>
        </p:nvPicPr>
        <p:blipFill rotWithShape="1">
          <a:blip r:embed="rId5">
            <a:alphaModFix/>
          </a:blip>
          <a:srcRect b="0" l="0" r="0" t="0"/>
          <a:stretch/>
        </p:blipFill>
        <p:spPr>
          <a:xfrm>
            <a:off x="1924227" y="1809000"/>
            <a:ext cx="5146165" cy="1090575"/>
          </a:xfrm>
          <a:prstGeom prst="rect">
            <a:avLst/>
          </a:prstGeom>
          <a:noFill/>
          <a:ln>
            <a:noFill/>
          </a:ln>
        </p:spPr>
      </p:pic>
      <p:pic>
        <p:nvPicPr>
          <p:cNvPr id="3151" name="Google Shape;3151;p264"/>
          <p:cNvPicPr preferRelativeResize="0"/>
          <p:nvPr/>
        </p:nvPicPr>
        <p:blipFill rotWithShape="1">
          <a:blip r:embed="rId6">
            <a:alphaModFix/>
          </a:blip>
          <a:srcRect b="0" l="0" r="0" t="0"/>
          <a:stretch/>
        </p:blipFill>
        <p:spPr>
          <a:xfrm>
            <a:off x="2479775" y="7583800"/>
            <a:ext cx="8493900" cy="1398173"/>
          </a:xfrm>
          <a:prstGeom prst="rect">
            <a:avLst/>
          </a:prstGeom>
          <a:noFill/>
          <a:ln>
            <a:noFill/>
          </a:ln>
        </p:spPr>
      </p:pic>
    </p:spTree>
  </p:cSld>
  <p:clrMapOvr>
    <a:masterClrMapping/>
  </p:clrMapOvr>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6" name="Shape 3156"/>
        <p:cNvGrpSpPr/>
        <p:nvPr/>
      </p:nvGrpSpPr>
      <p:grpSpPr>
        <a:xfrm>
          <a:off x="0" y="0"/>
          <a:ext cx="0" cy="0"/>
          <a:chOff x="0" y="0"/>
          <a:chExt cx="0" cy="0"/>
        </a:xfrm>
      </p:grpSpPr>
      <p:sp>
        <p:nvSpPr>
          <p:cNvPr id="3157" name="Google Shape;3157;p26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158" name="Google Shape;3158;p26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159" name="Google Shape;3159;p26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160" name="Google Shape;3160;p26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161" name="Google Shape;3161;p26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162" name="Google Shape;3162;p265"/>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163" name="Google Shape;3163;p265"/>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3		Advance Receipt Posting ( F-29)</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Accounting ----&gt;Accounts Receivable----&gt;Document Entry	&gt;Down</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Payment(F-29)</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Doc.Dt:	13.08.09	Type:	DZ	Comp.Code:	PSL</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Under Customer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	30000001	Spl.GL Indicator:	A</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Under Bank:</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200105	Buss. Area:	PSLH</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30000	Text:	Advance Receipt Pisting</a:t>
            </a:r>
            <a:endParaRPr b="0" i="0" sz="2400" u="none" cap="none" strike="noStrike">
              <a:solidFill>
                <a:srgbClr val="000000"/>
              </a:solidFill>
              <a:latin typeface="Open Sans"/>
              <a:ea typeface="Open Sans"/>
              <a:cs typeface="Open Sans"/>
              <a:sym typeface="Open Sans"/>
            </a:endParaRPr>
          </a:p>
          <a:p>
            <a:pPr indent="457200" lvl="0" marL="4114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 *	Buss. Area:	PSLH	Text :	+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Menu----&gt; Document -----&gt; Simulate &amp; SAVE</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8" name="Shape 3168"/>
        <p:cNvGrpSpPr/>
        <p:nvPr/>
      </p:nvGrpSpPr>
      <p:grpSpPr>
        <a:xfrm>
          <a:off x="0" y="0"/>
          <a:ext cx="0" cy="0"/>
          <a:chOff x="0" y="0"/>
          <a:chExt cx="0" cy="0"/>
        </a:xfrm>
      </p:grpSpPr>
      <p:sp>
        <p:nvSpPr>
          <p:cNvPr id="3169" name="Google Shape;3169;p26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170" name="Google Shape;3170;p26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171" name="Google Shape;3171;p26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172" name="Google Shape;3172;p26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173" name="Google Shape;3173;p26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174" name="Google Shape;3174;p266"/>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175" name="Google Shape;3175;p266"/>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4		Go and See Customer Account Transactions ( FBL5N)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Cust.A/c:	3000001	Comp.Code:	PSL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Open Items Radio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Spl.GL Transactions Check Box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Execute ( F8)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can see Report Showing Advance receipt from Customer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5		Sale Invoice Posting ( F-22)</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Doc.Dt:	13.08.09	Type:	DR	Comp. Code: PSLH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Post. Key: 01	A/c#		3000001		→ ENTER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	30000	Buss. Area:	PSLH</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Text : Sale Invoice Posting</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Menu----&gt; Document -----&gt; Simulate  &amp; SAVE</a:t>
            </a:r>
            <a:endParaRPr b="0" i="0" sz="2400" u="none" cap="none" strike="noStrike">
              <a:solidFill>
                <a:srgbClr val="000000"/>
              </a:solidFill>
              <a:latin typeface="Open Sans"/>
              <a:ea typeface="Open Sans"/>
              <a:cs typeface="Open Sans"/>
              <a:sym typeface="Open Sans"/>
            </a:endParaRPr>
          </a:p>
        </p:txBody>
      </p:sp>
      <p:pic>
        <p:nvPicPr>
          <p:cNvPr id="3176" name="Google Shape;3176;p266"/>
          <p:cNvPicPr preferRelativeResize="0"/>
          <p:nvPr/>
        </p:nvPicPr>
        <p:blipFill rotWithShape="1">
          <a:blip r:embed="rId5">
            <a:alphaModFix/>
          </a:blip>
          <a:srcRect b="0" l="0" r="0" t="0"/>
          <a:stretch/>
        </p:blipFill>
        <p:spPr>
          <a:xfrm>
            <a:off x="1994525" y="7763637"/>
            <a:ext cx="13596725" cy="1253436"/>
          </a:xfrm>
          <a:prstGeom prst="rect">
            <a:avLst/>
          </a:prstGeom>
          <a:noFill/>
          <a:ln>
            <a:noFill/>
          </a:ln>
        </p:spPr>
      </p:pic>
    </p:spTree>
  </p:cSld>
  <p:clrMapOvr>
    <a:masterClrMapping/>
  </p:clrMapOvr>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1" name="Shape 3181"/>
        <p:cNvGrpSpPr/>
        <p:nvPr/>
      </p:nvGrpSpPr>
      <p:grpSpPr>
        <a:xfrm>
          <a:off x="0" y="0"/>
          <a:ext cx="0" cy="0"/>
          <a:chOff x="0" y="0"/>
          <a:chExt cx="0" cy="0"/>
        </a:xfrm>
      </p:grpSpPr>
      <p:sp>
        <p:nvSpPr>
          <p:cNvPr id="3182" name="Google Shape;3182;p26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183" name="Google Shape;3183;p26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184" name="Google Shape;3184;p26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185" name="Google Shape;3185;p26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186" name="Google Shape;3186;p26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187" name="Google Shape;3187;p267"/>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188" name="Google Shape;3188;p267"/>
          <p:cNvSpPr txBox="1"/>
          <p:nvPr/>
        </p:nvSpPr>
        <p:spPr>
          <a:xfrm>
            <a:off x="625691" y="1767601"/>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6		Go and See Customer Account Transactions ( FBL5N)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Cust.A/c:	3000001	Comp.Code:	PSL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Open Items Radio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Normal Items Check Box	&gt; Execute ( F8)</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can see Sale Invoice showing as Open Item under Normal Items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Back Arrow</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Spl.GL Transactions Check Box along with Normal Items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Execute ( F8)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can see Report Showing Advance receipt from Customer and Sale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Invoice under Open Items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3" name="Shape 3193"/>
        <p:cNvGrpSpPr/>
        <p:nvPr/>
      </p:nvGrpSpPr>
      <p:grpSpPr>
        <a:xfrm>
          <a:off x="0" y="0"/>
          <a:ext cx="0" cy="0"/>
          <a:chOff x="0" y="0"/>
          <a:chExt cx="0" cy="0"/>
        </a:xfrm>
      </p:grpSpPr>
      <p:sp>
        <p:nvSpPr>
          <p:cNvPr id="3194" name="Google Shape;3194;p26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195" name="Google Shape;3195;p26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196" name="Google Shape;3196;p26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197" name="Google Shape;3197;p26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198" name="Google Shape;3198;p26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199" name="Google Shape;3199;p268"/>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200" name="Google Shape;3200;p268"/>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7		Transfer of Advance from Special GL to Normal by Clearing Special GL Items ( F-39)</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Accounting ---&gt;Financial Accounting ----&gt;Accounts Receivable	&gt;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Document Entry----&gt;Down payment	&gt;Clearing ( F-39)</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Doc.Dt:	13.08.09	Type:	DA	Comp.Code:	PSL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Cust. a/c:		3000001 Text:	Advance Receipt Clearing</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Process Down Payment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Transfer Posting :	30000	→ SAVE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8		Go and See Customer Account Transactions ( FBL5N)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Cust.A/c:	3000001	Comp.Code:	PSL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Cleared Items Radio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Normal Items Check Box	&gt; Execute ( F8)</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can see Sale Invoice and Advance showing as Open Items under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Normal Items</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5" name="Shape 3205"/>
        <p:cNvGrpSpPr/>
        <p:nvPr/>
      </p:nvGrpSpPr>
      <p:grpSpPr>
        <a:xfrm>
          <a:off x="0" y="0"/>
          <a:ext cx="0" cy="0"/>
          <a:chOff x="0" y="0"/>
          <a:chExt cx="0" cy="0"/>
        </a:xfrm>
      </p:grpSpPr>
      <p:sp>
        <p:nvSpPr>
          <p:cNvPr id="3206" name="Google Shape;3206;p26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207" name="Google Shape;3207;p26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208" name="Google Shape;3208;p26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209" name="Google Shape;3209;p26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210" name="Google Shape;3210;p26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211" name="Google Shape;3211;p269"/>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212" name="Google Shape;3212;p269"/>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9		Clearing of Normal Items: ( F-32)</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Accounting ---&gt;Financial Accounting ----&gt;Accounts Receivable---&gt;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Accounting ---&gt; Clear ( F-32)</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	3000001	Comp. Code:	PSL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Process Open Items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Debit 30000 and Double Click on Credit 30000.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Save. Now Both will go from Open Items and cleared.</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we are purchasing following material from One Supplier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F-43 Posting Key will Be 39 and Special GL Indicator "X"</a:t>
            </a:r>
            <a:endParaRPr b="0" i="0" sz="2400" u="none" cap="none" strike="noStrike">
              <a:solidFill>
                <a:srgbClr val="000000"/>
              </a:solidFill>
              <a:latin typeface="Open Sans"/>
              <a:ea typeface="Open Sans"/>
              <a:cs typeface="Open Sans"/>
              <a:sym typeface="Open Sans"/>
            </a:endParaRPr>
          </a:p>
        </p:txBody>
      </p:sp>
      <p:pic>
        <p:nvPicPr>
          <p:cNvPr id="3213" name="Google Shape;3213;p269"/>
          <p:cNvPicPr preferRelativeResize="0"/>
          <p:nvPr/>
        </p:nvPicPr>
        <p:blipFill rotWithShape="1">
          <a:blip r:embed="rId5">
            <a:alphaModFix/>
          </a:blip>
          <a:srcRect b="0" l="0" r="0" t="0"/>
          <a:stretch/>
        </p:blipFill>
        <p:spPr>
          <a:xfrm>
            <a:off x="625700" y="6897600"/>
            <a:ext cx="10086175" cy="1824625"/>
          </a:xfrm>
          <a:prstGeom prst="rect">
            <a:avLst/>
          </a:prstGeom>
          <a:noFill/>
          <a:ln>
            <a:noFill/>
          </a:ln>
        </p:spPr>
      </p:pic>
    </p:spTree>
  </p:cSld>
  <p:clrMapOvr>
    <a:masterClrMapping/>
  </p:clrMapOvr>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8" name="Shape 3218"/>
        <p:cNvGrpSpPr/>
        <p:nvPr/>
      </p:nvGrpSpPr>
      <p:grpSpPr>
        <a:xfrm>
          <a:off x="0" y="0"/>
          <a:ext cx="0" cy="0"/>
          <a:chOff x="0" y="0"/>
          <a:chExt cx="0" cy="0"/>
        </a:xfrm>
      </p:grpSpPr>
      <p:sp>
        <p:nvSpPr>
          <p:cNvPr id="3219" name="Google Shape;3219;p27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220" name="Google Shape;3220;p27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221" name="Google Shape;3221;p27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222" name="Google Shape;3222;p27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223" name="Google Shape;3223;p27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224" name="Google Shape;3224;p270"/>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225" name="Google Shape;3225;p270"/>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BILL DISCOUNTING :</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Normally Banks are offering 2 Types of Facilities.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	Fund Based Banking Facilities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	Non Fund Based Banking Facilities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are Discussing with Bill Discounting only Now</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3226" name="Google Shape;3226;p270"/>
          <p:cNvPicPr preferRelativeResize="0"/>
          <p:nvPr/>
        </p:nvPicPr>
        <p:blipFill rotWithShape="1">
          <a:blip r:embed="rId5">
            <a:alphaModFix/>
          </a:blip>
          <a:srcRect b="0" l="0" r="0" t="0"/>
          <a:stretch/>
        </p:blipFill>
        <p:spPr>
          <a:xfrm>
            <a:off x="897550" y="4234198"/>
            <a:ext cx="11244026" cy="3466800"/>
          </a:xfrm>
          <a:prstGeom prst="rect">
            <a:avLst/>
          </a:prstGeom>
          <a:noFill/>
          <a:ln>
            <a:noFill/>
          </a:ln>
        </p:spPr>
      </p:pic>
    </p:spTree>
  </p:cSld>
  <p:clrMapOvr>
    <a:masterClrMapping/>
  </p:clrMapOvr>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1" name="Shape 3231"/>
        <p:cNvGrpSpPr/>
        <p:nvPr/>
      </p:nvGrpSpPr>
      <p:grpSpPr>
        <a:xfrm>
          <a:off x="0" y="0"/>
          <a:ext cx="0" cy="0"/>
          <a:chOff x="0" y="0"/>
          <a:chExt cx="0" cy="0"/>
        </a:xfrm>
      </p:grpSpPr>
      <p:sp>
        <p:nvSpPr>
          <p:cNvPr id="3232" name="Google Shape;3232;p27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233" name="Google Shape;3233;p27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234" name="Google Shape;3234;p27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235" name="Google Shape;3235;p27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236" name="Google Shape;3236;p27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237" name="Google Shape;3237;p27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238" name="Google Shape;3238;p271"/>
          <p:cNvSpPr txBox="1"/>
          <p:nvPr/>
        </p:nvSpPr>
        <p:spPr>
          <a:xfrm>
            <a:off x="625691" y="1767601"/>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Suppose PSL Made a sale to one customer on 13.08.09 on 30 days credit payment terms.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we have Bill Discounting Facilities, We can discount the Invoice with the bank . We receive the Money now itself after deducting the Bank Charges and Interest for 30 days.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On due date, we have 2 scenarios.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Customer Made the Payment			IF Customer does not pay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Bank to the Bank on Due Date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No Liability to Bank from PSL				Liability rises with PSL and Bank will</a:t>
            </a:r>
            <a:endParaRPr b="0" i="0" sz="2400" u="none" cap="none" strike="noStrike">
              <a:solidFill>
                <a:srgbClr val="000000"/>
              </a:solidFill>
              <a:latin typeface="Open Sans"/>
              <a:ea typeface="Open Sans"/>
              <a:cs typeface="Open Sans"/>
              <a:sym typeface="Open Sans"/>
            </a:endParaRPr>
          </a:p>
          <a:p>
            <a:pPr indent="457200" lvl="0" marL="5029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debit the amount from PSL's Bank C/A</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cxnSp>
        <p:nvCxnSpPr>
          <p:cNvPr id="3239" name="Google Shape;3239;p271"/>
          <p:cNvCxnSpPr/>
          <p:nvPr/>
        </p:nvCxnSpPr>
        <p:spPr>
          <a:xfrm>
            <a:off x="7538275" y="4934436"/>
            <a:ext cx="20700" cy="558900"/>
          </a:xfrm>
          <a:prstGeom prst="straightConnector1">
            <a:avLst/>
          </a:prstGeom>
          <a:noFill/>
          <a:ln cap="flat" cmpd="sng" w="38100">
            <a:solidFill>
              <a:schemeClr val="dk2"/>
            </a:solidFill>
            <a:prstDash val="solid"/>
            <a:round/>
            <a:headEnd len="sm" w="sm" type="none"/>
            <a:tailEnd len="med" w="med" type="triangle"/>
          </a:ln>
        </p:spPr>
      </p:cxnSp>
      <p:cxnSp>
        <p:nvCxnSpPr>
          <p:cNvPr id="3240" name="Google Shape;3240;p271"/>
          <p:cNvCxnSpPr/>
          <p:nvPr/>
        </p:nvCxnSpPr>
        <p:spPr>
          <a:xfrm>
            <a:off x="7607882" y="5645687"/>
            <a:ext cx="20700" cy="558900"/>
          </a:xfrm>
          <a:prstGeom prst="straightConnector1">
            <a:avLst/>
          </a:prstGeom>
          <a:noFill/>
          <a:ln cap="flat" cmpd="sng" w="38100">
            <a:solidFill>
              <a:schemeClr val="dk2"/>
            </a:solidFill>
            <a:prstDash val="solid"/>
            <a:round/>
            <a:headEnd len="sm" w="sm" type="none"/>
            <a:tailEnd len="med" w="med" type="triangle"/>
          </a:ln>
        </p:spPr>
      </p:cxnSp>
      <p:cxnSp>
        <p:nvCxnSpPr>
          <p:cNvPr id="3241" name="Google Shape;3241;p271"/>
          <p:cNvCxnSpPr/>
          <p:nvPr/>
        </p:nvCxnSpPr>
        <p:spPr>
          <a:xfrm>
            <a:off x="2523640" y="5549709"/>
            <a:ext cx="20700" cy="558900"/>
          </a:xfrm>
          <a:prstGeom prst="straightConnector1">
            <a:avLst/>
          </a:prstGeom>
          <a:noFill/>
          <a:ln cap="flat" cmpd="sng" w="38100">
            <a:solidFill>
              <a:schemeClr val="dk2"/>
            </a:solidFill>
            <a:prstDash val="solid"/>
            <a:round/>
            <a:headEnd len="sm" w="sm"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99" name="Google Shape;399;p3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38"/>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Define Business Areas</a:t>
            </a:r>
            <a:endParaRPr b="1" i="0" sz="4400" u="none" cap="none" strike="noStrike">
              <a:solidFill>
                <a:srgbClr val="10253F"/>
              </a:solidFill>
              <a:latin typeface="Open Sans"/>
              <a:ea typeface="Open Sans"/>
              <a:cs typeface="Open Sans"/>
              <a:sym typeface="Open Sans"/>
            </a:endParaRPr>
          </a:p>
        </p:txBody>
      </p:sp>
      <p:sp>
        <p:nvSpPr>
          <p:cNvPr id="401" name="Google Shape;401;p3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02" name="Google Shape;402;p38"/>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38"/>
          <p:cNvSpPr txBox="1"/>
          <p:nvPr/>
        </p:nvSpPr>
        <p:spPr>
          <a:xfrm>
            <a:off x="502391" y="1820900"/>
            <a:ext cx="16989196" cy="58727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 At the time of Posting :</a:t>
            </a:r>
            <a:endParaRPr b="0" i="0" sz="1400" u="none" cap="none" strike="noStrike">
              <a:solidFill>
                <a:srgbClr val="000000"/>
              </a:solidFill>
              <a:latin typeface="Arial"/>
              <a:ea typeface="Arial"/>
              <a:cs typeface="Arial"/>
              <a:sym typeface="Arial"/>
            </a:endParaRPr>
          </a:p>
        </p:txBody>
      </p:sp>
      <p:pic>
        <p:nvPicPr>
          <p:cNvPr id="404" name="Google Shape;404;p38"/>
          <p:cNvPicPr preferRelativeResize="0"/>
          <p:nvPr/>
        </p:nvPicPr>
        <p:blipFill rotWithShape="1">
          <a:blip r:embed="rId5">
            <a:alphaModFix/>
          </a:blip>
          <a:srcRect b="0" l="0" r="0" t="0"/>
          <a:stretch/>
        </p:blipFill>
        <p:spPr>
          <a:xfrm>
            <a:off x="2290754" y="3139704"/>
            <a:ext cx="13706491" cy="4573702"/>
          </a:xfrm>
          <a:prstGeom prst="rect">
            <a:avLst/>
          </a:prstGeom>
          <a:noFill/>
          <a:ln>
            <a:noFill/>
          </a:ln>
        </p:spPr>
      </p:pic>
    </p:spTree>
  </p:cSld>
  <p:clrMapOvr>
    <a:masterClrMapping/>
  </p:clrMapOvr>
</p:sld>
</file>

<file path=ppt/slides/slide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6" name="Shape 3246"/>
        <p:cNvGrpSpPr/>
        <p:nvPr/>
      </p:nvGrpSpPr>
      <p:grpSpPr>
        <a:xfrm>
          <a:off x="0" y="0"/>
          <a:ext cx="0" cy="0"/>
          <a:chOff x="0" y="0"/>
          <a:chExt cx="0" cy="0"/>
        </a:xfrm>
      </p:grpSpPr>
      <p:sp>
        <p:nvSpPr>
          <p:cNvPr id="3247" name="Google Shape;3247;p27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248" name="Google Shape;3248;p27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249" name="Google Shape;3249;p27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250" name="Google Shape;3250;p27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251" name="Google Shape;3251;p27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252" name="Google Shape;3252;p272"/>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253" name="Google Shape;3253;p272"/>
          <p:cNvSpPr txBox="1"/>
          <p:nvPr/>
        </p:nvSpPr>
        <p:spPr>
          <a:xfrm>
            <a:off x="625691" y="1767601"/>
            <a:ext cx="172686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Suppose , if we discounted some of bills with the bank. Out of them, some of the bills due date is after the date of Fiscal Year Closing Date. The amount which is outstanding after Fiscal Year Closing date, will be contingent liability of the Customer as , we do not know, whether customer will pay to the bank or not. So we will show that amount as Contingent Liability in Notes to the Balance Sheet as " Bills Discounted with Banks"</a:t>
            </a:r>
            <a:endParaRPr b="0" i="0" sz="2400" u="none" cap="none" strike="noStrike">
              <a:solidFill>
                <a:srgbClr val="000000"/>
              </a:solidFill>
              <a:latin typeface="Open Sans"/>
              <a:ea typeface="Open Sans"/>
              <a:cs typeface="Open Sans"/>
              <a:sym typeface="Open Sans"/>
            </a:endParaRPr>
          </a:p>
        </p:txBody>
      </p:sp>
      <p:pic>
        <p:nvPicPr>
          <p:cNvPr id="3254" name="Google Shape;3254;p272"/>
          <p:cNvPicPr preferRelativeResize="0"/>
          <p:nvPr/>
        </p:nvPicPr>
        <p:blipFill rotWithShape="1">
          <a:blip r:embed="rId5">
            <a:alphaModFix/>
          </a:blip>
          <a:srcRect b="0" l="0" r="0" t="0"/>
          <a:stretch/>
        </p:blipFill>
        <p:spPr>
          <a:xfrm>
            <a:off x="5003987" y="3891600"/>
            <a:ext cx="7986125" cy="5818776"/>
          </a:xfrm>
          <a:prstGeom prst="rect">
            <a:avLst/>
          </a:prstGeom>
          <a:noFill/>
          <a:ln>
            <a:noFill/>
          </a:ln>
        </p:spPr>
      </p:pic>
    </p:spTree>
  </p:cSld>
  <p:clrMapOvr>
    <a:masterClrMapping/>
  </p:clrMapOvr>
</p:sld>
</file>

<file path=ppt/slides/slide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9" name="Shape 3259"/>
        <p:cNvGrpSpPr/>
        <p:nvPr/>
      </p:nvGrpSpPr>
      <p:grpSpPr>
        <a:xfrm>
          <a:off x="0" y="0"/>
          <a:ext cx="0" cy="0"/>
          <a:chOff x="0" y="0"/>
          <a:chExt cx="0" cy="0"/>
        </a:xfrm>
      </p:grpSpPr>
      <p:sp>
        <p:nvSpPr>
          <p:cNvPr id="3260" name="Google Shape;3260;p27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261" name="Google Shape;3261;p27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262" name="Google Shape;3262;p27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263" name="Google Shape;3263;p27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264" name="Google Shape;3264;p27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265" name="Google Shape;3265;p273"/>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266" name="Google Shape;3266;p273"/>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Presentation of Bills of Exchanges in Balance Sheet:</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we received Bills of Exchange from Customer and discounted in Bank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have 2 types of presentation in Balance Sheet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		We will show Sundry Debtors including the Bills of Exchange Amounts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			Some Companies show normal Debtors and Bills Discounting will not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show in B/S. It will be appeared in Notes to B/S under Contingent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Liabilities.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3267" name="Google Shape;3267;p273"/>
          <p:cNvPicPr preferRelativeResize="0"/>
          <p:nvPr/>
        </p:nvPicPr>
        <p:blipFill rotWithShape="1">
          <a:blip r:embed="rId5">
            <a:alphaModFix/>
          </a:blip>
          <a:srcRect b="0" l="0" r="0" t="0"/>
          <a:stretch/>
        </p:blipFill>
        <p:spPr>
          <a:xfrm>
            <a:off x="1684075" y="3997849"/>
            <a:ext cx="13177375" cy="1412650"/>
          </a:xfrm>
          <a:prstGeom prst="rect">
            <a:avLst/>
          </a:prstGeom>
          <a:noFill/>
          <a:ln>
            <a:noFill/>
          </a:ln>
        </p:spPr>
      </p:pic>
    </p:spTree>
  </p:cSld>
  <p:clrMapOvr>
    <a:masterClrMapping/>
  </p:clrMapOvr>
</p:sld>
</file>

<file path=ppt/slides/slide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2" name="Shape 3272"/>
        <p:cNvGrpSpPr/>
        <p:nvPr/>
      </p:nvGrpSpPr>
      <p:grpSpPr>
        <a:xfrm>
          <a:off x="0" y="0"/>
          <a:ext cx="0" cy="0"/>
          <a:chOff x="0" y="0"/>
          <a:chExt cx="0" cy="0"/>
        </a:xfrm>
      </p:grpSpPr>
      <p:sp>
        <p:nvSpPr>
          <p:cNvPr id="3273" name="Google Shape;3273;p27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274" name="Google Shape;3274;p27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275" name="Google Shape;3275;p27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276" name="Google Shape;3276;p27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277" name="Google Shape;3277;p27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278" name="Google Shape;3278;p274"/>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279" name="Google Shape;3279;p274"/>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Customization: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1.	Creation of 2 GL Masters ( FS00)</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1st A/c	GL A/c:	200111	Comp. Code:	PSL</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Select With Template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 ENTER</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short Text to	Sundry Dr. B/E</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Long Text to	Sundry Debtors Bills of Exchange</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SAVE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2nd A/c</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GL A/c:	100302	Comp. Code:	PSL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With Template Button</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5943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a:t>
            </a:r>
            <a:endParaRPr b="0" i="0" sz="2400" u="none" cap="none" strike="noStrike">
              <a:solidFill>
                <a:srgbClr val="000000"/>
              </a:solidFill>
              <a:latin typeface="Open Sans"/>
              <a:ea typeface="Open Sans"/>
              <a:cs typeface="Open Sans"/>
              <a:sym typeface="Open Sans"/>
            </a:endParaRPr>
          </a:p>
        </p:txBody>
      </p:sp>
      <p:pic>
        <p:nvPicPr>
          <p:cNvPr id="3280" name="Google Shape;3280;p274"/>
          <p:cNvPicPr preferRelativeResize="0"/>
          <p:nvPr/>
        </p:nvPicPr>
        <p:blipFill rotWithShape="1">
          <a:blip r:embed="rId5">
            <a:alphaModFix/>
          </a:blip>
          <a:srcRect b="0" l="0" r="0" t="8274"/>
          <a:stretch/>
        </p:blipFill>
        <p:spPr>
          <a:xfrm>
            <a:off x="1870350" y="4003025"/>
            <a:ext cx="5605850" cy="1206825"/>
          </a:xfrm>
          <a:prstGeom prst="rect">
            <a:avLst/>
          </a:prstGeom>
          <a:noFill/>
          <a:ln>
            <a:noFill/>
          </a:ln>
        </p:spPr>
      </p:pic>
      <p:pic>
        <p:nvPicPr>
          <p:cNvPr id="3281" name="Google Shape;3281;p274"/>
          <p:cNvPicPr preferRelativeResize="0"/>
          <p:nvPr/>
        </p:nvPicPr>
        <p:blipFill rotWithShape="1">
          <a:blip r:embed="rId6">
            <a:alphaModFix/>
          </a:blip>
          <a:srcRect b="0" l="0" r="0" t="0"/>
          <a:stretch/>
        </p:blipFill>
        <p:spPr>
          <a:xfrm>
            <a:off x="1559899" y="8524423"/>
            <a:ext cx="5148184" cy="908475"/>
          </a:xfrm>
          <a:prstGeom prst="rect">
            <a:avLst/>
          </a:prstGeom>
          <a:noFill/>
          <a:ln>
            <a:noFill/>
          </a:ln>
        </p:spPr>
      </p:pic>
    </p:spTree>
  </p:cSld>
  <p:clrMapOvr>
    <a:masterClrMapping/>
  </p:clrMapOvr>
</p:sld>
</file>

<file path=ppt/slides/slide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6" name="Shape 3286"/>
        <p:cNvGrpSpPr/>
        <p:nvPr/>
      </p:nvGrpSpPr>
      <p:grpSpPr>
        <a:xfrm>
          <a:off x="0" y="0"/>
          <a:ext cx="0" cy="0"/>
          <a:chOff x="0" y="0"/>
          <a:chExt cx="0" cy="0"/>
        </a:xfrm>
      </p:grpSpPr>
      <p:sp>
        <p:nvSpPr>
          <p:cNvPr id="3287" name="Google Shape;3287;p27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288" name="Google Shape;3288;p27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289" name="Google Shape;3289;p27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290" name="Google Shape;3290;p27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291" name="Google Shape;3291;p27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292" name="Google Shape;3292;p275"/>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293" name="Google Shape;3293;p275"/>
          <p:cNvSpPr txBox="1"/>
          <p:nvPr/>
        </p:nvSpPr>
        <p:spPr>
          <a:xfrm>
            <a:off x="625691" y="1767601"/>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2.	Link Between Sundry Debtors and Sundry Debtors Bills of Exchange: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SPRO---&gt; Financial Accounting---&gt;Bank A/c---&gt; Business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Transactions---&gt;Bills of Exchange Transactions	&gt;Bills of Exchange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Receivables---&gt; Post Bill of Exchange Receivable	&gt;Define Alternative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Reconciliation Account for Bills of Exchange Receivable ( OBYN)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Double Click on Special GL Indicator " W"</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to save in your request.</a:t>
            </a:r>
            <a:endParaRPr b="0" i="0" sz="2400" u="none" cap="none" strike="noStrike">
              <a:solidFill>
                <a:srgbClr val="000000"/>
              </a:solidFill>
              <a:latin typeface="Open Sans"/>
              <a:ea typeface="Open Sans"/>
              <a:cs typeface="Open Sans"/>
              <a:sym typeface="Open Sans"/>
            </a:endParaRPr>
          </a:p>
        </p:txBody>
      </p:sp>
      <p:pic>
        <p:nvPicPr>
          <p:cNvPr id="3294" name="Google Shape;3294;p275"/>
          <p:cNvPicPr preferRelativeResize="0"/>
          <p:nvPr/>
        </p:nvPicPr>
        <p:blipFill rotWithShape="1">
          <a:blip r:embed="rId5">
            <a:alphaModFix/>
          </a:blip>
          <a:srcRect b="0" l="0" r="0" t="0"/>
          <a:stretch/>
        </p:blipFill>
        <p:spPr>
          <a:xfrm>
            <a:off x="2098025" y="5270237"/>
            <a:ext cx="7838700" cy="1394725"/>
          </a:xfrm>
          <a:prstGeom prst="rect">
            <a:avLst/>
          </a:prstGeom>
          <a:noFill/>
          <a:ln>
            <a:noFill/>
          </a:ln>
        </p:spPr>
      </p:pic>
    </p:spTree>
  </p:cSld>
  <p:clrMapOvr>
    <a:masterClrMapping/>
  </p:clrMapOvr>
</p:sld>
</file>

<file path=ppt/slides/slide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9" name="Shape 3299"/>
        <p:cNvGrpSpPr/>
        <p:nvPr/>
      </p:nvGrpSpPr>
      <p:grpSpPr>
        <a:xfrm>
          <a:off x="0" y="0"/>
          <a:ext cx="0" cy="0"/>
          <a:chOff x="0" y="0"/>
          <a:chExt cx="0" cy="0"/>
        </a:xfrm>
      </p:grpSpPr>
      <p:sp>
        <p:nvSpPr>
          <p:cNvPr id="3300" name="Google Shape;3300;p27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301" name="Google Shape;3301;p27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302" name="Google Shape;3302;p27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303" name="Google Shape;3303;p27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304" name="Google Shape;3304;p27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305" name="Google Shape;3305;p276"/>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306" name="Google Shape;3306;p276"/>
          <p:cNvSpPr txBox="1"/>
          <p:nvPr/>
        </p:nvSpPr>
        <p:spPr>
          <a:xfrm>
            <a:off x="625691" y="1767601"/>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3		Define Banks of Sub Accounts: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Upto Bills of Exchange Receivable Path is same	&gt; Present Bill of</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Exchange Receivable Bank	&gt;Define Bank sub Account ( TC=OBYK)</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COA		Bank A/c  Usage		SGL Ind	Customer	Bank Sub A/c</a:t>
            </a:r>
            <a:endParaRPr b="0" i="0" sz="2400" u="none" cap="none" strike="noStrike">
              <a:solidFill>
                <a:srgbClr val="000000"/>
              </a:solidFill>
              <a:latin typeface="Open Sans"/>
              <a:ea typeface="Open Sans"/>
              <a:cs typeface="Open Sans"/>
              <a:sym typeface="Open Sans"/>
            </a:endParaRPr>
          </a:p>
          <a:p>
            <a:pPr indent="457200" lvl="0" marL="5029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Recon A/c	for Liability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PSL			200105 Discountin W		200110		100302</a:t>
            </a:r>
            <a:endParaRPr b="0" i="0" sz="2400" u="none" cap="none" strike="noStrike">
              <a:solidFill>
                <a:srgbClr val="000000"/>
              </a:solidFill>
              <a:latin typeface="Open Sans"/>
              <a:ea typeface="Open Sans"/>
              <a:cs typeface="Open Sans"/>
              <a:sym typeface="Open Sans"/>
            </a:endParaRPr>
          </a:p>
          <a:p>
            <a:pPr indent="457200" lvl="0" marL="6400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SBI Bill Discounting A/c)</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SAVE	→ ENTER	to save in your request</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1" name="Shape 3311"/>
        <p:cNvGrpSpPr/>
        <p:nvPr/>
      </p:nvGrpSpPr>
      <p:grpSpPr>
        <a:xfrm>
          <a:off x="0" y="0"/>
          <a:ext cx="0" cy="0"/>
          <a:chOff x="0" y="0"/>
          <a:chExt cx="0" cy="0"/>
        </a:xfrm>
      </p:grpSpPr>
      <p:sp>
        <p:nvSpPr>
          <p:cNvPr id="3312" name="Google Shape;3312;p27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313" name="Google Shape;3313;p27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314" name="Google Shape;3314;p27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315" name="Google Shape;3315;p27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316" name="Google Shape;3316;p27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317" name="Google Shape;3317;p277"/>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318" name="Google Shape;3318;p277"/>
          <p:cNvSpPr txBox="1"/>
          <p:nvPr/>
        </p:nvSpPr>
        <p:spPr>
          <a:xfrm>
            <a:off x="625691" y="1767601"/>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END USER AREA:</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1		Sales Invoice Posting ( F-22)</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Doc.Dt:	14.08.09		Type:	DR		Comp. Code:		PSL</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Ignore Warning Message	→ ENTER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	Buss. Area:	PSLH	Text:	+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Menu----&gt; Document----&gt; Simulate &amp; SAVE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3319" name="Google Shape;3319;p277"/>
          <p:cNvPicPr preferRelativeResize="0"/>
          <p:nvPr/>
        </p:nvPicPr>
        <p:blipFill rotWithShape="1">
          <a:blip r:embed="rId5">
            <a:alphaModFix/>
          </a:blip>
          <a:srcRect b="0" l="0" r="0" t="0"/>
          <a:stretch/>
        </p:blipFill>
        <p:spPr>
          <a:xfrm>
            <a:off x="876825" y="3539749"/>
            <a:ext cx="13647838" cy="1893450"/>
          </a:xfrm>
          <a:prstGeom prst="rect">
            <a:avLst/>
          </a:prstGeom>
          <a:noFill/>
          <a:ln>
            <a:noFill/>
          </a:ln>
        </p:spPr>
      </p:pic>
    </p:spTree>
  </p:cSld>
  <p:clrMapOvr>
    <a:masterClrMapping/>
  </p:clrMapOvr>
</p:sld>
</file>

<file path=ppt/slides/slide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4" name="Shape 3324"/>
        <p:cNvGrpSpPr/>
        <p:nvPr/>
      </p:nvGrpSpPr>
      <p:grpSpPr>
        <a:xfrm>
          <a:off x="0" y="0"/>
          <a:ext cx="0" cy="0"/>
          <a:chOff x="0" y="0"/>
          <a:chExt cx="0" cy="0"/>
        </a:xfrm>
      </p:grpSpPr>
      <p:sp>
        <p:nvSpPr>
          <p:cNvPr id="3325" name="Google Shape;3325;p27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326" name="Google Shape;3326;p27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327" name="Google Shape;3327;p27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328" name="Google Shape;3328;p27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329" name="Google Shape;3329;p27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330" name="Google Shape;3330;p278"/>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331" name="Google Shape;3331;p278"/>
          <p:cNvSpPr txBox="1"/>
          <p:nvPr/>
        </p:nvSpPr>
        <p:spPr>
          <a:xfrm>
            <a:off x="625691" y="1767601"/>
            <a:ext cx="17268600" cy="82194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2		Bills of Exchange Payment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 ----&gt;Financial Accounting ----&gt;Accounts Receivable	&gt;</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Document Entry----&gt;Bills of Exchange	&gt;Payment ( F-36)</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Special GL Indicator: W				X ENTER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50000				Buss. Area:		PSLH</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Text :	Bills of Exchange Payment</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Due on :	12.09.09	 			Planned Usage:				Select Discounting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Domicile: SBI ( Bank Name in which B/E is discounted)</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Central Bank Location:  Main Branch, Hyd ( Location of the Bank)</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Choose Open Items Check Box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Processs Open Iteme</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Receivable amount( Rs. 50,000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Menu----&gt; Document----&gt; Simulate &amp; SAVE</a:t>
            </a:r>
            <a:endParaRPr b="0" i="0" sz="2400" u="none" cap="none" strike="noStrike">
              <a:solidFill>
                <a:srgbClr val="000000"/>
              </a:solidFill>
              <a:latin typeface="Open Sans"/>
              <a:ea typeface="Open Sans"/>
              <a:cs typeface="Open Sans"/>
              <a:sym typeface="Open Sans"/>
            </a:endParaRPr>
          </a:p>
        </p:txBody>
      </p:sp>
      <p:pic>
        <p:nvPicPr>
          <p:cNvPr id="3332" name="Google Shape;3332;p278"/>
          <p:cNvPicPr preferRelativeResize="0"/>
          <p:nvPr/>
        </p:nvPicPr>
        <p:blipFill rotWithShape="1">
          <a:blip r:embed="rId5">
            <a:alphaModFix/>
          </a:blip>
          <a:srcRect b="0" l="0" r="0" t="0"/>
          <a:stretch/>
        </p:blipFill>
        <p:spPr>
          <a:xfrm>
            <a:off x="1994550" y="3332750"/>
            <a:ext cx="9841150" cy="877250"/>
          </a:xfrm>
          <a:prstGeom prst="rect">
            <a:avLst/>
          </a:prstGeom>
          <a:noFill/>
          <a:ln>
            <a:noFill/>
          </a:ln>
        </p:spPr>
      </p:pic>
    </p:spTree>
  </p:cSld>
  <p:clrMapOvr>
    <a:masterClrMapping/>
  </p:clrMapOvr>
</p:sld>
</file>

<file path=ppt/slides/slide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7" name="Shape 3337"/>
        <p:cNvGrpSpPr/>
        <p:nvPr/>
      </p:nvGrpSpPr>
      <p:grpSpPr>
        <a:xfrm>
          <a:off x="0" y="0"/>
          <a:ext cx="0" cy="0"/>
          <a:chOff x="0" y="0"/>
          <a:chExt cx="0" cy="0"/>
        </a:xfrm>
      </p:grpSpPr>
      <p:sp>
        <p:nvSpPr>
          <p:cNvPr id="3338" name="Google Shape;3338;p27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339" name="Google Shape;3339;p27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340" name="Google Shape;3340;p27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341" name="Google Shape;3341;p27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342" name="Google Shape;3342;p27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343" name="Google Shape;3343;p279"/>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344" name="Google Shape;3344;p279"/>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3		Bills of Exchange Discounting( F-33)</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 ----&gt; Financial Accounting ----&lt; Accounts Receivable	&gt;</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Document Entry----&gt; Bills of Exchange	&gt;Discounting ( F-33)</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Doc.Dt:	14.08.09		Type: DA			Comp. Code: PSL</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Bank A/c: 200105 ( SBI C/A)	Buss. Area: PSLH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 48000	Text: SBI Bill Discounting</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Post. Key:			40	A/c # 400400 ( Interest A/c)			→ ENTER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 2000</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Buss. Area: PSLH</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Text: Interest on SBI Bill Discounting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Bill of Exchange Button</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 # :	500003</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Menu----&gt; Document----&gt; Simulate  &amp; SAVE</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9" name="Shape 3349"/>
        <p:cNvGrpSpPr/>
        <p:nvPr/>
      </p:nvGrpSpPr>
      <p:grpSpPr>
        <a:xfrm>
          <a:off x="0" y="0"/>
          <a:ext cx="0" cy="0"/>
          <a:chOff x="0" y="0"/>
          <a:chExt cx="0" cy="0"/>
        </a:xfrm>
      </p:grpSpPr>
      <p:sp>
        <p:nvSpPr>
          <p:cNvPr id="3350" name="Google Shape;3350;p28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351" name="Google Shape;3351;p28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352" name="Google Shape;3352;p28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353" name="Google Shape;3353;p28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354" name="Google Shape;3354;p28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355" name="Google Shape;3355;p280"/>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356" name="Google Shape;3356;p280"/>
          <p:cNvSpPr txBox="1"/>
          <p:nvPr/>
        </p:nvSpPr>
        <p:spPr>
          <a:xfrm>
            <a:off x="625691" y="1767601"/>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4		Report to View Customer wise, Bill Wise, Due Date Wise and Bank Wise O/s: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 ---&gt; Financial Accounting ---&gt;Accounts Receivable ---&gt; Periodic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Processing---&gt;Bills of Exchange Processing ---&gt;Korea	&gt;B/E Management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TC= S_ALR_87012213)</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COA :	PSL	GL A/c:	200111	Comp. Code: PSL</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Special GL Indicator : W	Usage: D	( Discounting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Discounted/ Collected Radio Button	→ Execute ( F8)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Change Layout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Keep fields Due Date, Doc # , Customer No, Received from, Doc Dt, Domicile,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in Local Currency Select Copy Button</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1" name="Shape 3361"/>
        <p:cNvGrpSpPr/>
        <p:nvPr/>
      </p:nvGrpSpPr>
      <p:grpSpPr>
        <a:xfrm>
          <a:off x="0" y="0"/>
          <a:ext cx="0" cy="0"/>
          <a:chOff x="0" y="0"/>
          <a:chExt cx="0" cy="0"/>
        </a:xfrm>
      </p:grpSpPr>
      <p:sp>
        <p:nvSpPr>
          <p:cNvPr id="3362" name="Google Shape;3362;p28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363" name="Google Shape;3363;p28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364" name="Google Shape;3364;p28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365" name="Google Shape;3365;p28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366" name="Google Shape;3366;p28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367" name="Google Shape;3367;p28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368" name="Google Shape;3368;p281"/>
          <p:cNvSpPr txBox="1"/>
          <p:nvPr/>
        </p:nvSpPr>
        <p:spPr>
          <a:xfrm>
            <a:off x="625691" y="1767601"/>
            <a:ext cx="17268600" cy="82194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REVERSE OF CONTINGENT LIABILITY:</a:t>
            </a:r>
            <a:endParaRPr b="1"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Accounting ---&gt;Financial Accounting----&gt;Accounts Receivable	&gt; Document</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Entry---&gt;Bills of Exchange	&gt;Reverse Contingent Liability ( TC=F-20)</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Doc.Dt:	11.09.09	Type: DA	Comp. Code: PSL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1" i="0" lang="en-US" sz="2400" u="sng" cap="none" strike="noStrike">
                <a:solidFill>
                  <a:srgbClr val="000000"/>
                </a:solidFill>
                <a:latin typeface="Open Sans"/>
                <a:ea typeface="Open Sans"/>
                <a:cs typeface="Open Sans"/>
                <a:sym typeface="Open Sans"/>
              </a:rPr>
              <a:t>Bills of Exchange Selection</a:t>
            </a:r>
            <a:endParaRPr b="1" i="0" sz="2400" u="sng"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GL A/c :	200111	Usage:	Discounting</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Customer:	3000001	Due By: 30.09.09</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Edit Line Items Button	→ Ignore Warning Message Press ENTER</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Command:  +	( Set Items to Active)	→ SAVE</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MENU----&gt; Document	&gt; Display</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1" i="0" lang="en-US" sz="2400" u="sng" cap="none" strike="noStrike">
                <a:solidFill>
                  <a:srgbClr val="000000"/>
                </a:solidFill>
                <a:latin typeface="Open Sans"/>
                <a:ea typeface="Open Sans"/>
                <a:cs typeface="Open Sans"/>
                <a:sym typeface="Open Sans"/>
              </a:rPr>
              <a:t>If the Bill is Dishonour by Customer :</a:t>
            </a:r>
            <a:endParaRPr b="1" i="0" sz="2400" u="sng"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The Contingent Liability Becomes Actual Liability when the Bill is dishonoured by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Customer. We have to Reverse Contingent Liability and Pass</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Customer A/c Dr.</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SBI C/A</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3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11" name="Google Shape;411;p3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39"/>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Define Business Areas</a:t>
            </a:r>
            <a:endParaRPr b="1" i="0" sz="4400" u="none" cap="none" strike="noStrike">
              <a:solidFill>
                <a:srgbClr val="10253F"/>
              </a:solidFill>
              <a:latin typeface="Open Sans"/>
              <a:ea typeface="Open Sans"/>
              <a:cs typeface="Open Sans"/>
              <a:sym typeface="Open Sans"/>
            </a:endParaRPr>
          </a:p>
        </p:txBody>
      </p:sp>
      <p:sp>
        <p:nvSpPr>
          <p:cNvPr id="413" name="Google Shape;413;p3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14" name="Google Shape;414;p39"/>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39"/>
          <p:cNvSpPr txBox="1"/>
          <p:nvPr/>
        </p:nvSpPr>
        <p:spPr>
          <a:xfrm>
            <a:off x="502391" y="1820900"/>
            <a:ext cx="16989196" cy="224927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Same Business are can be used for number of Company Codes in Client 800. When we see the report or we want to see the report, we have to give the Combination of company code and business areas.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Hyderabad incharges wants to see Hyderabad data of all Company Codes, he has to enter like this.</a:t>
            </a:r>
            <a:endParaRPr b="0" i="0" sz="1400" u="none" cap="none" strike="noStrike">
              <a:solidFill>
                <a:srgbClr val="000000"/>
              </a:solidFill>
              <a:latin typeface="Arial"/>
              <a:ea typeface="Arial"/>
              <a:cs typeface="Arial"/>
              <a:sym typeface="Arial"/>
            </a:endParaRPr>
          </a:p>
        </p:txBody>
      </p:sp>
      <p:pic>
        <p:nvPicPr>
          <p:cNvPr id="416" name="Google Shape;416;p39"/>
          <p:cNvPicPr preferRelativeResize="0"/>
          <p:nvPr/>
        </p:nvPicPr>
        <p:blipFill rotWithShape="1">
          <a:blip r:embed="rId5">
            <a:alphaModFix/>
          </a:blip>
          <a:srcRect b="0" l="0" r="0" t="0"/>
          <a:stretch/>
        </p:blipFill>
        <p:spPr>
          <a:xfrm>
            <a:off x="3449791" y="4701820"/>
            <a:ext cx="11388418" cy="1322527"/>
          </a:xfrm>
          <a:prstGeom prst="rect">
            <a:avLst/>
          </a:prstGeom>
          <a:noFill/>
          <a:ln>
            <a:noFill/>
          </a:ln>
        </p:spPr>
      </p:pic>
    </p:spTree>
  </p:cSld>
  <p:clrMapOvr>
    <a:masterClrMapping/>
  </p:clrMapOvr>
</p:sld>
</file>

<file path=ppt/slides/slide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3" name="Shape 3373"/>
        <p:cNvGrpSpPr/>
        <p:nvPr/>
      </p:nvGrpSpPr>
      <p:grpSpPr>
        <a:xfrm>
          <a:off x="0" y="0"/>
          <a:ext cx="0" cy="0"/>
          <a:chOff x="0" y="0"/>
          <a:chExt cx="0" cy="0"/>
        </a:xfrm>
      </p:grpSpPr>
      <p:sp>
        <p:nvSpPr>
          <p:cNvPr id="3374" name="Google Shape;3374;p28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375" name="Google Shape;3375;p28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376" name="Google Shape;3376;p28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377" name="Google Shape;3377;p28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378" name="Google Shape;3378;p28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379" name="Google Shape;3379;p282"/>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380" name="Google Shape;3380;p282"/>
          <p:cNvSpPr txBox="1"/>
          <p:nvPr/>
        </p:nvSpPr>
        <p:spPr>
          <a:xfrm>
            <a:off x="625691" y="1767601"/>
            <a:ext cx="17268600" cy="48948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Why to Select "+" in Command Field:</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set items to active</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set items in block to active</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set items to inactive</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set items in block to inactive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customer paid to Bank for Bill Nos 2,3 &amp; 4, then we can select like below</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3381" name="Google Shape;3381;p282"/>
          <p:cNvPicPr preferRelativeResize="0"/>
          <p:nvPr/>
        </p:nvPicPr>
        <p:blipFill rotWithShape="1">
          <a:blip r:embed="rId5">
            <a:alphaModFix/>
          </a:blip>
          <a:srcRect b="0" l="0" r="0" t="0"/>
          <a:stretch/>
        </p:blipFill>
        <p:spPr>
          <a:xfrm>
            <a:off x="843625" y="5226199"/>
            <a:ext cx="12574324" cy="2595772"/>
          </a:xfrm>
          <a:prstGeom prst="rect">
            <a:avLst/>
          </a:prstGeom>
          <a:noFill/>
          <a:ln>
            <a:noFill/>
          </a:ln>
        </p:spPr>
      </p:pic>
    </p:spTree>
  </p:cSld>
  <p:clrMapOvr>
    <a:masterClrMapping/>
  </p:clrMapOvr>
</p:sld>
</file>

<file path=ppt/slides/slide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6" name="Shape 3386"/>
        <p:cNvGrpSpPr/>
        <p:nvPr/>
      </p:nvGrpSpPr>
      <p:grpSpPr>
        <a:xfrm>
          <a:off x="0" y="0"/>
          <a:ext cx="0" cy="0"/>
          <a:chOff x="0" y="0"/>
          <a:chExt cx="0" cy="0"/>
        </a:xfrm>
      </p:grpSpPr>
      <p:sp>
        <p:nvSpPr>
          <p:cNvPr id="3387" name="Google Shape;3387;p28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Accounts Receivable</a:t>
            </a:r>
            <a:endParaRPr b="1" i="0" sz="4400" u="none" cap="none" strike="noStrike">
              <a:solidFill>
                <a:srgbClr val="424C59"/>
              </a:solidFill>
              <a:latin typeface="Open Sans"/>
              <a:ea typeface="Open Sans"/>
              <a:cs typeface="Open Sans"/>
              <a:sym typeface="Open Sans"/>
            </a:endParaRPr>
          </a:p>
        </p:txBody>
      </p:sp>
      <p:sp>
        <p:nvSpPr>
          <p:cNvPr id="3388" name="Google Shape;3388;p28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389" name="Google Shape;3389;p28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390" name="Google Shape;3390;p28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391" name="Google Shape;3391;p28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392" name="Google Shape;3392;p283"/>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393" name="Google Shape;3393;p283"/>
          <p:cNvSpPr txBox="1"/>
          <p:nvPr/>
        </p:nvSpPr>
        <p:spPr>
          <a:xfrm>
            <a:off x="625691" y="1767601"/>
            <a:ext cx="17268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Later If customer made payment for Bill Nos 1 &amp; 5 then</a:t>
            </a:r>
            <a:endParaRPr b="0" i="0" sz="2400" u="none" cap="none" strike="noStrike">
              <a:solidFill>
                <a:srgbClr val="000000"/>
              </a:solidFill>
              <a:latin typeface="Open Sans"/>
              <a:ea typeface="Open Sans"/>
              <a:cs typeface="Open Sans"/>
              <a:sym typeface="Open Sans"/>
            </a:endParaRPr>
          </a:p>
        </p:txBody>
      </p:sp>
      <p:pic>
        <p:nvPicPr>
          <p:cNvPr id="3394" name="Google Shape;3394;p283"/>
          <p:cNvPicPr preferRelativeResize="0"/>
          <p:nvPr/>
        </p:nvPicPr>
        <p:blipFill rotWithShape="1">
          <a:blip r:embed="rId5">
            <a:alphaModFix/>
          </a:blip>
          <a:srcRect b="0" l="0" r="0" t="0"/>
          <a:stretch/>
        </p:blipFill>
        <p:spPr>
          <a:xfrm>
            <a:off x="711250" y="2402375"/>
            <a:ext cx="7357637" cy="3072200"/>
          </a:xfrm>
          <a:prstGeom prst="rect">
            <a:avLst/>
          </a:prstGeom>
          <a:noFill/>
          <a:ln>
            <a:noFill/>
          </a:ln>
        </p:spPr>
      </p:pic>
    </p:spTree>
  </p:cSld>
  <p:clrMapOvr>
    <a:masterClrMapping/>
  </p:clrMapOvr>
</p:sld>
</file>

<file path=ppt/slides/slide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9" name="Shape 3399"/>
        <p:cNvGrpSpPr/>
        <p:nvPr/>
      </p:nvGrpSpPr>
      <p:grpSpPr>
        <a:xfrm>
          <a:off x="0" y="0"/>
          <a:ext cx="0" cy="0"/>
          <a:chOff x="0" y="0"/>
          <a:chExt cx="0" cy="0"/>
        </a:xfrm>
      </p:grpSpPr>
      <p:sp>
        <p:nvSpPr>
          <p:cNvPr id="3400" name="Google Shape;3400;p28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Dunning</a:t>
            </a:r>
            <a:endParaRPr b="0" i="0" sz="1400" u="none" cap="none" strike="noStrike">
              <a:solidFill>
                <a:srgbClr val="000000"/>
              </a:solidFill>
              <a:latin typeface="Arial"/>
              <a:ea typeface="Arial"/>
              <a:cs typeface="Arial"/>
              <a:sym typeface="Arial"/>
            </a:endParaRPr>
          </a:p>
        </p:txBody>
      </p:sp>
      <p:sp>
        <p:nvSpPr>
          <p:cNvPr id="3401" name="Google Shape;3401;p28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402" name="Google Shape;3402;p28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403" name="Google Shape;3403;p284"/>
          <p:cNvSpPr/>
          <p:nvPr/>
        </p:nvSpPr>
        <p:spPr>
          <a:xfrm>
            <a:off x="502391" y="1274297"/>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404" name="Google Shape;3404;p28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405" name="Google Shape;3405;p284"/>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pic>
        <p:nvPicPr>
          <p:cNvPr id="3406" name="Google Shape;3406;p284"/>
          <p:cNvPicPr preferRelativeResize="0"/>
          <p:nvPr/>
        </p:nvPicPr>
        <p:blipFill rotWithShape="1">
          <a:blip r:embed="rId5">
            <a:alphaModFix/>
          </a:blip>
          <a:srcRect b="0" l="0" r="0" t="0"/>
          <a:stretch/>
        </p:blipFill>
        <p:spPr>
          <a:xfrm>
            <a:off x="5564900" y="1645238"/>
            <a:ext cx="7158200" cy="6996525"/>
          </a:xfrm>
          <a:prstGeom prst="rect">
            <a:avLst/>
          </a:prstGeom>
          <a:noFill/>
          <a:ln>
            <a:noFill/>
          </a:ln>
        </p:spPr>
      </p:pic>
    </p:spTree>
  </p:cSld>
  <p:clrMapOvr>
    <a:masterClrMapping/>
  </p:clrMapOvr>
</p:sld>
</file>

<file path=ppt/slides/slide2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1" name="Shape 3411"/>
        <p:cNvGrpSpPr/>
        <p:nvPr/>
      </p:nvGrpSpPr>
      <p:grpSpPr>
        <a:xfrm>
          <a:off x="0" y="0"/>
          <a:ext cx="0" cy="0"/>
          <a:chOff x="0" y="0"/>
          <a:chExt cx="0" cy="0"/>
        </a:xfrm>
      </p:grpSpPr>
      <p:sp>
        <p:nvSpPr>
          <p:cNvPr id="3412" name="Google Shape;3412;p28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Dunning</a:t>
            </a:r>
            <a:endParaRPr b="1" i="0" sz="4400" u="none" cap="none" strike="noStrike">
              <a:solidFill>
                <a:srgbClr val="424C59"/>
              </a:solidFill>
              <a:latin typeface="Open Sans"/>
              <a:ea typeface="Open Sans"/>
              <a:cs typeface="Open Sans"/>
              <a:sym typeface="Open Sans"/>
            </a:endParaRPr>
          </a:p>
        </p:txBody>
      </p:sp>
      <p:sp>
        <p:nvSpPr>
          <p:cNvPr id="3413" name="Google Shape;3413;p28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414" name="Google Shape;3414;p28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415" name="Google Shape;3415;p28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416" name="Google Shape;3416;p28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417" name="Google Shape;3417;p285"/>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418" name="Google Shape;3418;p285"/>
          <p:cNvSpPr txBox="1"/>
          <p:nvPr/>
        </p:nvSpPr>
        <p:spPr>
          <a:xfrm>
            <a:off x="625691" y="1767601"/>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Dunning means Reminder. If the customer does not make the payment as per the payment terms, we can issue Dunning ( Reminder) Letter to Customer from SAP.</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sng" cap="none" strike="noStrike">
                <a:solidFill>
                  <a:srgbClr val="000000"/>
                </a:solidFill>
                <a:latin typeface="Open Sans"/>
                <a:ea typeface="Open Sans"/>
                <a:cs typeface="Open Sans"/>
                <a:sym typeface="Open Sans"/>
              </a:rPr>
              <a:t>Dunning Area:			</a:t>
            </a:r>
            <a:r>
              <a:rPr b="1" i="0" lang="en-US" sz="2400" u="none" cap="none" strike="noStrike">
                <a:solidFill>
                  <a:srgbClr val="000000"/>
                </a:solidFill>
                <a:latin typeface="Open Sans"/>
                <a:ea typeface="Open Sans"/>
                <a:cs typeface="Open Sans"/>
                <a:sym typeface="Open Sans"/>
              </a:rPr>
              <a:t>Dunning area can be Company Code, as a </a:t>
            </a:r>
            <a:endParaRPr b="1"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whole (or ) Region (or) Location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Case of Big Companies Separate Marketing Head from Each Region wants to issue Dunning Letters to his Area Customers. In this Case Dunning area will be Region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Case of Small Companies, One Marketing Head for all the Regions . In this case Dunning area will be Company Code as a whole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sng" cap="none" strike="noStrike">
                <a:solidFill>
                  <a:srgbClr val="000000"/>
                </a:solidFill>
                <a:latin typeface="Open Sans"/>
                <a:ea typeface="Open Sans"/>
                <a:cs typeface="Open Sans"/>
                <a:sym typeface="Open Sans"/>
              </a:rPr>
              <a:t>Dunning Levels:	</a:t>
            </a:r>
            <a:r>
              <a:rPr b="0" i="0" lang="en-US" sz="2400" u="none" cap="none" strike="noStrike">
                <a:solidFill>
                  <a:srgbClr val="000000"/>
                </a:solidFill>
                <a:latin typeface="Open Sans"/>
                <a:ea typeface="Open Sans"/>
                <a:cs typeface="Open Sans"/>
                <a:sym typeface="Open Sans"/>
              </a:rPr>
              <a:t>Dunning Levels means Types of Letters. There are Maximum 9 levels in SAP. But we are using 4 levels.</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3" name="Shape 3423"/>
        <p:cNvGrpSpPr/>
        <p:nvPr/>
      </p:nvGrpSpPr>
      <p:grpSpPr>
        <a:xfrm>
          <a:off x="0" y="0"/>
          <a:ext cx="0" cy="0"/>
          <a:chOff x="0" y="0"/>
          <a:chExt cx="0" cy="0"/>
        </a:xfrm>
      </p:grpSpPr>
      <p:sp>
        <p:nvSpPr>
          <p:cNvPr id="3424" name="Google Shape;3424;p28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Dunning</a:t>
            </a:r>
            <a:endParaRPr b="1" i="0" sz="4400" u="none" cap="none" strike="noStrike">
              <a:solidFill>
                <a:srgbClr val="424C59"/>
              </a:solidFill>
              <a:latin typeface="Open Sans"/>
              <a:ea typeface="Open Sans"/>
              <a:cs typeface="Open Sans"/>
              <a:sym typeface="Open Sans"/>
            </a:endParaRPr>
          </a:p>
        </p:txBody>
      </p:sp>
      <p:sp>
        <p:nvSpPr>
          <p:cNvPr id="3425" name="Google Shape;3425;p28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426" name="Google Shape;3426;p28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427" name="Google Shape;3427;p28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428" name="Google Shape;3428;p28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429" name="Google Shape;3429;p286"/>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430" name="Google Shape;3430;p286"/>
          <p:cNvSpPr txBox="1"/>
          <p:nvPr/>
        </p:nvSpPr>
        <p:spPr>
          <a:xfrm>
            <a:off x="625691" y="1767601"/>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sng" cap="none" strike="noStrike">
                <a:solidFill>
                  <a:srgbClr val="000000"/>
                </a:solidFill>
                <a:latin typeface="Open Sans"/>
                <a:ea typeface="Open Sans"/>
                <a:cs typeface="Open Sans"/>
                <a:sym typeface="Open Sans"/>
              </a:rPr>
              <a:t>Dunning Intervals:	</a:t>
            </a:r>
            <a:r>
              <a:rPr b="0" i="0" lang="en-US" sz="2400" u="none" cap="none" strike="noStrike">
                <a:solidFill>
                  <a:srgbClr val="000000"/>
                </a:solidFill>
                <a:latin typeface="Open Sans"/>
                <a:ea typeface="Open Sans"/>
                <a:cs typeface="Open Sans"/>
                <a:sym typeface="Open Sans"/>
              </a:rPr>
              <a:t>Dunning Intervals means Frequency of Letters to be generated</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Every 10 days or 15 days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sng" cap="none" strike="noStrike">
                <a:solidFill>
                  <a:srgbClr val="000000"/>
                </a:solidFill>
                <a:latin typeface="Open Sans"/>
                <a:ea typeface="Open Sans"/>
                <a:cs typeface="Open Sans"/>
                <a:sym typeface="Open Sans"/>
              </a:rPr>
              <a:t>Grace Period:</a:t>
            </a:r>
            <a:r>
              <a:rPr b="0" i="0" lang="en-US" sz="2400" u="none" cap="none" strike="noStrike">
                <a:solidFill>
                  <a:srgbClr val="000000"/>
                </a:solidFill>
                <a:latin typeface="Open Sans"/>
                <a:ea typeface="Open Sans"/>
                <a:cs typeface="Open Sans"/>
                <a:sym typeface="Open Sans"/>
              </a:rPr>
              <a:t>	3 days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Ex:	if Sale is made on 17.08.09 and Terms of Payment 0001 ( payable immediately)</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Note:	Grace Period is calculated only for the 1st Letter but not for all letters.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3431" name="Google Shape;3431;p286"/>
          <p:cNvPicPr preferRelativeResize="0"/>
          <p:nvPr/>
        </p:nvPicPr>
        <p:blipFill rotWithShape="1">
          <a:blip r:embed="rId5">
            <a:alphaModFix/>
          </a:blip>
          <a:srcRect b="0" l="0" r="0" t="0"/>
          <a:stretch/>
        </p:blipFill>
        <p:spPr>
          <a:xfrm>
            <a:off x="625700" y="4210637"/>
            <a:ext cx="11858117" cy="1865725"/>
          </a:xfrm>
          <a:prstGeom prst="rect">
            <a:avLst/>
          </a:prstGeom>
          <a:noFill/>
          <a:ln>
            <a:noFill/>
          </a:ln>
        </p:spPr>
      </p:pic>
    </p:spTree>
  </p:cSld>
  <p:clrMapOvr>
    <a:masterClrMapping/>
  </p:clrMapOvr>
</p:sld>
</file>

<file path=ppt/slides/slide2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6" name="Shape 3436"/>
        <p:cNvGrpSpPr/>
        <p:nvPr/>
      </p:nvGrpSpPr>
      <p:grpSpPr>
        <a:xfrm>
          <a:off x="0" y="0"/>
          <a:ext cx="0" cy="0"/>
          <a:chOff x="0" y="0"/>
          <a:chExt cx="0" cy="0"/>
        </a:xfrm>
      </p:grpSpPr>
      <p:sp>
        <p:nvSpPr>
          <p:cNvPr id="3437" name="Google Shape;3437;p28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Dunning</a:t>
            </a:r>
            <a:endParaRPr b="1" i="0" sz="4400" u="none" cap="none" strike="noStrike">
              <a:solidFill>
                <a:srgbClr val="424C59"/>
              </a:solidFill>
              <a:latin typeface="Open Sans"/>
              <a:ea typeface="Open Sans"/>
              <a:cs typeface="Open Sans"/>
              <a:sym typeface="Open Sans"/>
            </a:endParaRPr>
          </a:p>
        </p:txBody>
      </p:sp>
      <p:sp>
        <p:nvSpPr>
          <p:cNvPr id="3438" name="Google Shape;3438;p28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439" name="Google Shape;3439;p28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440" name="Google Shape;3440;p28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441" name="Google Shape;3441;p28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442" name="Google Shape;3442;p287"/>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443" name="Google Shape;3443;p287"/>
          <p:cNvSpPr txBox="1"/>
          <p:nvPr/>
        </p:nvSpPr>
        <p:spPr>
          <a:xfrm>
            <a:off x="625691" y="1767601"/>
            <a:ext cx="17268600" cy="4894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sng" cap="none" strike="noStrike">
                <a:solidFill>
                  <a:srgbClr val="000000"/>
                </a:solidFill>
                <a:latin typeface="Open Sans"/>
                <a:ea typeface="Open Sans"/>
                <a:cs typeface="Open Sans"/>
                <a:sym typeface="Open Sans"/>
              </a:rPr>
              <a:t>Dunning Charges:</a:t>
            </a:r>
            <a:r>
              <a:rPr b="0" i="0" lang="en-US" sz="2400" u="none" cap="none" strike="noStrike">
                <a:solidFill>
                  <a:srgbClr val="000000"/>
                </a:solidFill>
                <a:latin typeface="Open Sans"/>
                <a:ea typeface="Open Sans"/>
                <a:cs typeface="Open Sans"/>
                <a:sym typeface="Open Sans"/>
              </a:rPr>
              <a:t>	For Sending the letters we can collect Dunnig Charges from </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Customers. Dunning Charges can be a Fixed Amount or Percentage Basis</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or Percentage can be based on Levels of Dunning .</a:t>
            </a:r>
            <a:endParaRPr b="0" i="0" sz="2400" u="none" cap="none" strike="noStrike">
              <a:solidFill>
                <a:srgbClr val="000000"/>
              </a:solidFill>
              <a:latin typeface="Open Sans"/>
              <a:ea typeface="Open Sans"/>
              <a:cs typeface="Open Sans"/>
              <a:sym typeface="Open Sans"/>
            </a:endParaRPr>
          </a:p>
          <a:p>
            <a:pPr indent="0" lvl="0" marL="2743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Dunning Charges will be levied only in the Letters and will not be posted to </a:t>
            </a:r>
            <a:endParaRPr b="0" i="0" sz="2400" u="none" cap="none" strike="noStrike">
              <a:solidFill>
                <a:srgbClr val="000000"/>
              </a:solidFill>
              <a:latin typeface="Open Sans"/>
              <a:ea typeface="Open Sans"/>
              <a:cs typeface="Open Sans"/>
              <a:sym typeface="Open Sans"/>
            </a:endParaRPr>
          </a:p>
          <a:p>
            <a:pPr indent="0" lvl="0" marL="2743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Accounts. It will be Done to Threaten the Customer to make the Payment with in </a:t>
            </a:r>
            <a:endParaRPr b="0" i="0" sz="2400" u="none" cap="none" strike="noStrike">
              <a:solidFill>
                <a:srgbClr val="000000"/>
              </a:solidFill>
              <a:latin typeface="Open Sans"/>
              <a:ea typeface="Open Sans"/>
              <a:cs typeface="Open Sans"/>
              <a:sym typeface="Open Sans"/>
            </a:endParaRPr>
          </a:p>
          <a:p>
            <a:pPr indent="0" lvl="0" marL="2743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Due Date. If the Customer paid Dunning Charges in Real, then only posting will </a:t>
            </a:r>
            <a:endParaRPr b="0" i="0" sz="2400" u="none" cap="none" strike="noStrike">
              <a:solidFill>
                <a:srgbClr val="000000"/>
              </a:solidFill>
              <a:latin typeface="Open Sans"/>
              <a:ea typeface="Open Sans"/>
              <a:cs typeface="Open Sans"/>
              <a:sym typeface="Open Sans"/>
            </a:endParaRPr>
          </a:p>
          <a:p>
            <a:pPr indent="0" lvl="0" marL="2743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be done to " Dunning Charges A/c " as Other Income.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8" name="Shape 3448"/>
        <p:cNvGrpSpPr/>
        <p:nvPr/>
      </p:nvGrpSpPr>
      <p:grpSpPr>
        <a:xfrm>
          <a:off x="0" y="0"/>
          <a:ext cx="0" cy="0"/>
          <a:chOff x="0" y="0"/>
          <a:chExt cx="0" cy="0"/>
        </a:xfrm>
      </p:grpSpPr>
      <p:sp>
        <p:nvSpPr>
          <p:cNvPr id="3449" name="Google Shape;3449;p28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Dunning</a:t>
            </a:r>
            <a:endParaRPr b="1" i="0" sz="4400" u="none" cap="none" strike="noStrike">
              <a:solidFill>
                <a:srgbClr val="424C59"/>
              </a:solidFill>
              <a:latin typeface="Open Sans"/>
              <a:ea typeface="Open Sans"/>
              <a:cs typeface="Open Sans"/>
              <a:sym typeface="Open Sans"/>
            </a:endParaRPr>
          </a:p>
        </p:txBody>
      </p:sp>
      <p:sp>
        <p:nvSpPr>
          <p:cNvPr id="3450" name="Google Shape;3450;p28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451" name="Google Shape;3451;p28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452" name="Google Shape;3452;p28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453" name="Google Shape;3453;p28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454" name="Google Shape;3454;p288"/>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455" name="Google Shape;3455;p288"/>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CUSTOMIZATION OF DUNNING PROCEDURE:</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1.	Define Dunning Area:			SPRO----&gt;Financial Accounting	&gt;Accounts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Receivable &amp;	 Accounts Payable---&gt;Business Trnsactions----&gt;Dunning	&gt; Basic</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settings for Dunning	&gt; Define Dunning Area</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Company Code: PSL	Area : Blank	(Blank Area is for Creating</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Text: Dunning Area for PSL	Dunning area at Comp Code Level)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SAVE	&gt; Ignore Warning Message and Press Enter</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Press Enter to Save in your Request.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0" name="Shape 3460"/>
        <p:cNvGrpSpPr/>
        <p:nvPr/>
      </p:nvGrpSpPr>
      <p:grpSpPr>
        <a:xfrm>
          <a:off x="0" y="0"/>
          <a:ext cx="0" cy="0"/>
          <a:chOff x="0" y="0"/>
          <a:chExt cx="0" cy="0"/>
        </a:xfrm>
      </p:grpSpPr>
      <p:sp>
        <p:nvSpPr>
          <p:cNvPr id="3461" name="Google Shape;3461;p28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Dunning</a:t>
            </a:r>
            <a:endParaRPr b="1" i="0" sz="4400" u="none" cap="none" strike="noStrike">
              <a:solidFill>
                <a:srgbClr val="424C59"/>
              </a:solidFill>
              <a:latin typeface="Open Sans"/>
              <a:ea typeface="Open Sans"/>
              <a:cs typeface="Open Sans"/>
              <a:sym typeface="Open Sans"/>
            </a:endParaRPr>
          </a:p>
        </p:txBody>
      </p:sp>
      <p:sp>
        <p:nvSpPr>
          <p:cNvPr id="3462" name="Google Shape;3462;p28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463" name="Google Shape;3463;p28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464" name="Google Shape;3464;p28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465" name="Google Shape;3465;p28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466" name="Google Shape;3466;p289"/>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467" name="Google Shape;3467;p289"/>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2.	Define Dunning Procedure:	Upto Dunning Path is same---&gt;Dunning Procedure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----&gt;Define Dunning Procedure( FBMP)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Procedure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Dunning Procedure:			PSL1				( Text Field)</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Name:	Dunning Procedure for PSL Dunning Interval in Days:		10</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No. of Dunning Levels:	4</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Line Item Grace Period:	3</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Interest Indicator	01 ( Standard Item Interest Calculator) Select Standard Transaction Dunning Check Box</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Dunning Texts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Ignore Warning Message and Press Enter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Company Code: PSL</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Customer Radio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Press Enter and Select New Company Code Button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2" name="Shape 3472"/>
        <p:cNvGrpSpPr/>
        <p:nvPr/>
      </p:nvGrpSpPr>
      <p:grpSpPr>
        <a:xfrm>
          <a:off x="0" y="0"/>
          <a:ext cx="0" cy="0"/>
          <a:chOff x="0" y="0"/>
          <a:chExt cx="0" cy="0"/>
        </a:xfrm>
      </p:grpSpPr>
      <p:sp>
        <p:nvSpPr>
          <p:cNvPr id="3473" name="Google Shape;3473;p29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Dunning</a:t>
            </a:r>
            <a:endParaRPr b="1" i="0" sz="4400" u="none" cap="none" strike="noStrike">
              <a:solidFill>
                <a:srgbClr val="424C59"/>
              </a:solidFill>
              <a:latin typeface="Open Sans"/>
              <a:ea typeface="Open Sans"/>
              <a:cs typeface="Open Sans"/>
              <a:sym typeface="Open Sans"/>
            </a:endParaRPr>
          </a:p>
        </p:txBody>
      </p:sp>
      <p:sp>
        <p:nvSpPr>
          <p:cNvPr id="3474" name="Google Shape;3474;p29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475" name="Google Shape;3475;p29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476" name="Google Shape;3476;p29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477" name="Google Shape;3477;p29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478" name="Google Shape;3478;p290"/>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479" name="Google Shape;3479;p290"/>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Company Code: PSL	Press Enter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De-select Dunning by Dunning Area Check Box. If Area is Blank.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Separate Notice for Dunning Level Check Box</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Back Arrow 2 times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"Yes" Button			Press Enter to save in your request.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Select Dunning Texts Button once Again.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Comp Code: PSL</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Customer Radio Button and Press Enter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Open One More Session with TC = FBMP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Procedure 0001</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Dunnint Texts Button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 Code 1000</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Customer Radio Button	→	ENTER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4" name="Shape 3484"/>
        <p:cNvGrpSpPr/>
        <p:nvPr/>
      </p:nvGrpSpPr>
      <p:grpSpPr>
        <a:xfrm>
          <a:off x="0" y="0"/>
          <a:ext cx="0" cy="0"/>
          <a:chOff x="0" y="0"/>
          <a:chExt cx="0" cy="0"/>
        </a:xfrm>
      </p:grpSpPr>
      <p:sp>
        <p:nvSpPr>
          <p:cNvPr id="3485" name="Google Shape;3485;p29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Dunning</a:t>
            </a:r>
            <a:endParaRPr b="1" i="0" sz="4400" u="none" cap="none" strike="noStrike">
              <a:solidFill>
                <a:srgbClr val="424C59"/>
              </a:solidFill>
              <a:latin typeface="Open Sans"/>
              <a:ea typeface="Open Sans"/>
              <a:cs typeface="Open Sans"/>
              <a:sym typeface="Open Sans"/>
            </a:endParaRPr>
          </a:p>
        </p:txBody>
      </p:sp>
      <p:sp>
        <p:nvSpPr>
          <p:cNvPr id="3486" name="Google Shape;3486;p29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487" name="Google Shape;3487;p29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488" name="Google Shape;3488;p29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489" name="Google Shape;3489;p29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490" name="Google Shape;3490;p29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491" name="Google Shape;3491;p291"/>
          <p:cNvSpPr txBox="1"/>
          <p:nvPr/>
        </p:nvSpPr>
        <p:spPr>
          <a:xfrm>
            <a:off x="625691" y="1767601"/>
            <a:ext cx="17268600" cy="82194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Come to 1st Session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Dunning Levels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Always Dunn Check Box for all the 4 levels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1" i="0" lang="en-US" sz="2400" u="sng" cap="none" strike="noStrike">
                <a:solidFill>
                  <a:srgbClr val="000000"/>
                </a:solidFill>
                <a:latin typeface="Open Sans"/>
                <a:ea typeface="Open Sans"/>
                <a:cs typeface="Open Sans"/>
                <a:sym typeface="Open Sans"/>
              </a:rPr>
              <a:t>Select Charges Button</a:t>
            </a:r>
            <a:endParaRPr b="1" i="0" sz="2400" u="sng"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Currency : INR	→	ENTER	( In this section we can give Dunning</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Charges to be collected from Customer)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1" i="0" lang="en-US" sz="2400" u="sng" cap="none" strike="noStrike">
                <a:solidFill>
                  <a:srgbClr val="000000"/>
                </a:solidFill>
                <a:latin typeface="Open Sans"/>
                <a:ea typeface="Open Sans"/>
                <a:cs typeface="Open Sans"/>
                <a:sym typeface="Open Sans"/>
              </a:rPr>
              <a:t>Select Back Arrow</a:t>
            </a:r>
            <a:endParaRPr b="1" i="0" sz="2400" u="sng"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Save or Ctrl+S	→	Ignore Warning Message	→ ENTER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to save in your request.</a:t>
            </a:r>
            <a:endParaRPr b="0" i="0" sz="2400" u="none" cap="none" strike="noStrike">
              <a:solidFill>
                <a:srgbClr val="000000"/>
              </a:solidFill>
              <a:latin typeface="Open Sans"/>
              <a:ea typeface="Open Sans"/>
              <a:cs typeface="Open Sans"/>
              <a:sym typeface="Open Sans"/>
            </a:endParaRPr>
          </a:p>
        </p:txBody>
      </p:sp>
      <p:pic>
        <p:nvPicPr>
          <p:cNvPr id="3492" name="Google Shape;3492;p291"/>
          <p:cNvPicPr preferRelativeResize="0"/>
          <p:nvPr/>
        </p:nvPicPr>
        <p:blipFill rotWithShape="1">
          <a:blip r:embed="rId5">
            <a:alphaModFix/>
          </a:blip>
          <a:srcRect b="0" l="0" r="0" t="0"/>
          <a:stretch/>
        </p:blipFill>
        <p:spPr>
          <a:xfrm>
            <a:off x="2152199" y="2361025"/>
            <a:ext cx="12899526" cy="23125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23" name="Google Shape;423;p4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40"/>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Chart of Accounts</a:t>
            </a:r>
            <a:endParaRPr b="1" i="0" sz="4400" u="none" cap="none" strike="noStrike">
              <a:solidFill>
                <a:srgbClr val="10253F"/>
              </a:solidFill>
              <a:latin typeface="Open Sans"/>
              <a:ea typeface="Open Sans"/>
              <a:cs typeface="Open Sans"/>
              <a:sym typeface="Open Sans"/>
            </a:endParaRPr>
          </a:p>
        </p:txBody>
      </p:sp>
      <p:sp>
        <p:nvSpPr>
          <p:cNvPr id="425" name="Google Shape;425;p4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26" name="Google Shape;426;p40"/>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40"/>
          <p:cNvSpPr txBox="1"/>
          <p:nvPr/>
        </p:nvSpPr>
        <p:spPr>
          <a:xfrm>
            <a:off x="502391" y="1820900"/>
            <a:ext cx="16989196" cy="58727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There are two types for creating chart of accounts. </a:t>
            </a:r>
            <a:endParaRPr b="0" i="0" sz="1400" u="none" cap="none" strike="noStrike">
              <a:solidFill>
                <a:srgbClr val="000000"/>
              </a:solidFill>
              <a:latin typeface="Arial"/>
              <a:ea typeface="Arial"/>
              <a:cs typeface="Arial"/>
              <a:sym typeface="Arial"/>
            </a:endParaRPr>
          </a:p>
        </p:txBody>
      </p:sp>
      <p:pic>
        <p:nvPicPr>
          <p:cNvPr id="428" name="Google Shape;428;p40"/>
          <p:cNvPicPr preferRelativeResize="0"/>
          <p:nvPr/>
        </p:nvPicPr>
        <p:blipFill rotWithShape="1">
          <a:blip r:embed="rId5">
            <a:alphaModFix/>
          </a:blip>
          <a:srcRect b="0" l="0" r="0" t="0"/>
          <a:stretch/>
        </p:blipFill>
        <p:spPr>
          <a:xfrm>
            <a:off x="3989326" y="2467325"/>
            <a:ext cx="10309347" cy="7046521"/>
          </a:xfrm>
          <a:prstGeom prst="rect">
            <a:avLst/>
          </a:prstGeom>
          <a:noFill/>
          <a:ln>
            <a:noFill/>
          </a:ln>
        </p:spPr>
      </p:pic>
    </p:spTree>
  </p:cSld>
  <p:clrMapOvr>
    <a:masterClrMapping/>
  </p:clrMapOvr>
</p:sld>
</file>

<file path=ppt/slides/slide2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7" name="Shape 3497"/>
        <p:cNvGrpSpPr/>
        <p:nvPr/>
      </p:nvGrpSpPr>
      <p:grpSpPr>
        <a:xfrm>
          <a:off x="0" y="0"/>
          <a:ext cx="0" cy="0"/>
          <a:chOff x="0" y="0"/>
          <a:chExt cx="0" cy="0"/>
        </a:xfrm>
      </p:grpSpPr>
      <p:sp>
        <p:nvSpPr>
          <p:cNvPr id="3498" name="Google Shape;3498;p29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Dunning</a:t>
            </a:r>
            <a:endParaRPr b="1" i="0" sz="4400" u="none" cap="none" strike="noStrike">
              <a:solidFill>
                <a:srgbClr val="424C59"/>
              </a:solidFill>
              <a:latin typeface="Open Sans"/>
              <a:ea typeface="Open Sans"/>
              <a:cs typeface="Open Sans"/>
              <a:sym typeface="Open Sans"/>
            </a:endParaRPr>
          </a:p>
        </p:txBody>
      </p:sp>
      <p:sp>
        <p:nvSpPr>
          <p:cNvPr id="3499" name="Google Shape;3499;p29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500" name="Google Shape;3500;p29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501" name="Google Shape;3501;p29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502" name="Google Shape;3502;p29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503" name="Google Shape;3503;p292"/>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504" name="Google Shape;3504;p292"/>
          <p:cNvSpPr txBox="1"/>
          <p:nvPr/>
        </p:nvSpPr>
        <p:spPr>
          <a:xfrm>
            <a:off x="625691" y="1767601"/>
            <a:ext cx="17268600" cy="4894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Step3.				Assign Dunning Procedure in Customer Master:</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Accounting ----&gt;Financial Accounting ----&gt;Accounts Receivable---&gt;Master records</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----&gt;Maintain Centrally---&gt;Change ( XD02)</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Customer A/c#:	3000001</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 Code:	PSL	→ ENTER select Company Code Data Button</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Correspondence Tab</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Dunning Procedure: PSL1	→ SAVE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9" name="Shape 3509"/>
        <p:cNvGrpSpPr/>
        <p:nvPr/>
      </p:nvGrpSpPr>
      <p:grpSpPr>
        <a:xfrm>
          <a:off x="0" y="0"/>
          <a:ext cx="0" cy="0"/>
          <a:chOff x="0" y="0"/>
          <a:chExt cx="0" cy="0"/>
        </a:xfrm>
      </p:grpSpPr>
      <p:sp>
        <p:nvSpPr>
          <p:cNvPr id="3510" name="Google Shape;3510;p29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Dunning</a:t>
            </a:r>
            <a:endParaRPr b="1" i="0" sz="4400" u="none" cap="none" strike="noStrike">
              <a:solidFill>
                <a:srgbClr val="424C59"/>
              </a:solidFill>
              <a:latin typeface="Open Sans"/>
              <a:ea typeface="Open Sans"/>
              <a:cs typeface="Open Sans"/>
              <a:sym typeface="Open Sans"/>
            </a:endParaRPr>
          </a:p>
        </p:txBody>
      </p:sp>
      <p:sp>
        <p:nvSpPr>
          <p:cNvPr id="3511" name="Google Shape;3511;p29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512" name="Google Shape;3512;p29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513" name="Google Shape;3513;p29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514" name="Google Shape;3514;p29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515" name="Google Shape;3515;p293"/>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516" name="Google Shape;3516;p293"/>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END USER AREA:</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Step1.		Sales Invoice Posting ( F-22)</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Doc.DT:	10.08.09	Type:	DR		Comp. Code: PSL Post. Key: 01	Account #		3000001		→ ENTER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	9999	Buss. Area:	PSLH</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Text: Sales Invoice Posting</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Post. Key:	50	Account #		300000		→ ENTER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Amount : *		Buss. Area:	PSLH		Text:		+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Menu----&gt; Document----&gt; Simulate &amp; SAVE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Step2.		Dunning : Accounting ---&gt;Financial Accounting ----&gt;Accounts Receivable---&gt;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Periodic Processing	&gt;Dunning ( F150)</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Run ON : 18.08.09	Identification: PSL1 ( Text Field) Select Payment Tab</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Dunning Date( Letter Date):	18.08.09</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Documents Posted Upto:	18.08.09</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Company Code:	PS</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1" name="Shape 3521"/>
        <p:cNvGrpSpPr/>
        <p:nvPr/>
      </p:nvGrpSpPr>
      <p:grpSpPr>
        <a:xfrm>
          <a:off x="0" y="0"/>
          <a:ext cx="0" cy="0"/>
          <a:chOff x="0" y="0"/>
          <a:chExt cx="0" cy="0"/>
        </a:xfrm>
      </p:grpSpPr>
      <p:sp>
        <p:nvSpPr>
          <p:cNvPr id="3522" name="Google Shape;3522;p29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Dunning</a:t>
            </a:r>
            <a:endParaRPr b="1" i="0" sz="4400" u="none" cap="none" strike="noStrike">
              <a:solidFill>
                <a:srgbClr val="424C59"/>
              </a:solidFill>
              <a:latin typeface="Open Sans"/>
              <a:ea typeface="Open Sans"/>
              <a:cs typeface="Open Sans"/>
              <a:sym typeface="Open Sans"/>
            </a:endParaRPr>
          </a:p>
        </p:txBody>
      </p:sp>
      <p:sp>
        <p:nvSpPr>
          <p:cNvPr id="3523" name="Google Shape;3523;p29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524" name="Google Shape;3524;p29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525" name="Google Shape;3525;p29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526" name="Google Shape;3526;p29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527" name="Google Shape;3527;p294"/>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528" name="Google Shape;3528;p294"/>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Company Code:	PSL</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Customer A/c:	3000001 to	3000100	→ SAVE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Back Arrow</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Schedule Button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Output Device :	LP01 Select Continue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Start Immediately Check Box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Schedule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Go and Press Enter till we get message " Dunning Selection is Complete"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Dunning Printout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Output Device :	LP01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Continue Button Select Print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Go on Press Enter till we get the Message " Dunning Printout is Complete"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3" name="Shape 3533"/>
        <p:cNvGrpSpPr/>
        <p:nvPr/>
      </p:nvGrpSpPr>
      <p:grpSpPr>
        <a:xfrm>
          <a:off x="0" y="0"/>
          <a:ext cx="0" cy="0"/>
          <a:chOff x="0" y="0"/>
          <a:chExt cx="0" cy="0"/>
        </a:xfrm>
      </p:grpSpPr>
      <p:sp>
        <p:nvSpPr>
          <p:cNvPr id="3534" name="Google Shape;3534;p29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Dunning</a:t>
            </a:r>
            <a:endParaRPr b="1" i="0" sz="4400" u="none" cap="none" strike="noStrike">
              <a:solidFill>
                <a:srgbClr val="424C59"/>
              </a:solidFill>
              <a:latin typeface="Open Sans"/>
              <a:ea typeface="Open Sans"/>
              <a:cs typeface="Open Sans"/>
              <a:sym typeface="Open Sans"/>
            </a:endParaRPr>
          </a:p>
        </p:txBody>
      </p:sp>
      <p:sp>
        <p:nvSpPr>
          <p:cNvPr id="3535" name="Google Shape;3535;p29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536" name="Google Shape;3536;p29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537" name="Google Shape;3537;p29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538" name="Google Shape;3538;p29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539" name="Google Shape;3539;p295"/>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540" name="Google Shape;3540;p295"/>
          <p:cNvSpPr txBox="1"/>
          <p:nvPr/>
        </p:nvSpPr>
        <p:spPr>
          <a:xfrm>
            <a:off x="625691" y="1767601"/>
            <a:ext cx="17268600" cy="8219400"/>
          </a:xfrm>
          <a:prstGeom prst="rect">
            <a:avLst/>
          </a:prstGeom>
          <a:noFill/>
          <a:ln>
            <a:noFill/>
          </a:ln>
        </p:spPr>
        <p:txBody>
          <a:bodyPr anchorCtr="0" anchor="t" bIns="45700" lIns="91425" spcFirstLastPara="1" rIns="91425" wrap="square" tIns="45700">
            <a:spAutoFit/>
          </a:bodyPr>
          <a:lstStyle/>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Dunning History Button</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 Code: PSL	→ Execute ( F8)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Keep the Cursor on Amount 9999</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Display Dunning Notice Button</a:t>
            </a:r>
            <a:endParaRPr b="0" i="0" sz="2400" u="none" cap="none" strike="noStrike">
              <a:solidFill>
                <a:srgbClr val="000000"/>
              </a:solidFill>
              <a:latin typeface="Open Sans"/>
              <a:ea typeface="Open Sans"/>
              <a:cs typeface="Open Sans"/>
              <a:sym typeface="Open Sans"/>
            </a:endParaRPr>
          </a:p>
          <a:p>
            <a:pPr indent="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Keep the Cursor on Doc #</a:t>
            </a:r>
            <a:endParaRPr b="0" i="0" sz="2400" u="none" cap="none" strike="noStrike">
              <a:solidFill>
                <a:srgbClr val="000000"/>
              </a:solidFill>
              <a:latin typeface="Open Sans"/>
              <a:ea typeface="Open Sans"/>
              <a:cs typeface="Open Sans"/>
              <a:sym typeface="Open Sans"/>
            </a:endParaRPr>
          </a:p>
          <a:p>
            <a:pPr indent="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Print Preview Button , </a:t>
            </a:r>
            <a:endParaRPr b="0" i="0" sz="2400" u="none" cap="none" strike="noStrike">
              <a:solidFill>
                <a:srgbClr val="000000"/>
              </a:solidFill>
              <a:latin typeface="Open Sans"/>
              <a:ea typeface="Open Sans"/>
              <a:cs typeface="Open Sans"/>
              <a:sym typeface="Open Sans"/>
            </a:endParaRPr>
          </a:p>
          <a:p>
            <a:pPr indent="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Output Device : LP01</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Continue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Go and See Customer Master ( XD02):</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Customer A/c #	3000001</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 Code:	PSL	→ ENTER Select Comp Code Data Button</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Correspondence Tab</a:t>
            </a:r>
            <a:endParaRPr b="0" i="0" sz="2400" u="none" cap="none" strike="noStrike">
              <a:solidFill>
                <a:srgbClr val="000000"/>
              </a:solidFill>
              <a:latin typeface="Open Sans"/>
              <a:ea typeface="Open Sans"/>
              <a:cs typeface="Open Sans"/>
              <a:sym typeface="Open Sans"/>
            </a:endParaRPr>
          </a:p>
          <a:p>
            <a:pPr indent="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can see the Letter to the Customer regarding the Outstanding Payment.</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5" name="Shape 3545"/>
        <p:cNvGrpSpPr/>
        <p:nvPr/>
      </p:nvGrpSpPr>
      <p:grpSpPr>
        <a:xfrm>
          <a:off x="0" y="0"/>
          <a:ext cx="0" cy="0"/>
          <a:chOff x="0" y="0"/>
          <a:chExt cx="0" cy="0"/>
        </a:xfrm>
      </p:grpSpPr>
      <p:sp>
        <p:nvSpPr>
          <p:cNvPr id="3546" name="Google Shape;3546;p29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Sales Tax</a:t>
            </a:r>
            <a:endParaRPr b="1" i="0" sz="4400" u="none" cap="none" strike="noStrike">
              <a:solidFill>
                <a:srgbClr val="424C59"/>
              </a:solidFill>
              <a:latin typeface="Open Sans"/>
              <a:ea typeface="Open Sans"/>
              <a:cs typeface="Open Sans"/>
              <a:sym typeface="Open Sans"/>
            </a:endParaRPr>
          </a:p>
        </p:txBody>
      </p:sp>
      <p:sp>
        <p:nvSpPr>
          <p:cNvPr id="3547" name="Google Shape;3547;p29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548" name="Google Shape;3548;p29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549" name="Google Shape;3549;p29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550" name="Google Shape;3550;p29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551" name="Google Shape;3551;p296"/>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552" name="Google Shape;3552;p296"/>
          <p:cNvSpPr txBox="1"/>
          <p:nvPr/>
        </p:nvSpPr>
        <p:spPr>
          <a:xfrm>
            <a:off x="625691" y="1767601"/>
            <a:ext cx="17268600" cy="4340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Sales Tax is part of CIN in SAP. CIN mans Country India Version.</a:t>
            </a:r>
            <a:endParaRPr b="0" i="0" sz="2400" u="none" cap="none" strike="noStrike">
              <a:solidFill>
                <a:srgbClr val="000000"/>
              </a:solidFill>
              <a:latin typeface="Open Sans"/>
              <a:ea typeface="Open Sans"/>
              <a:cs typeface="Open Sans"/>
              <a:sym typeface="Open Sans"/>
            </a:endParaRPr>
          </a:p>
          <a:p>
            <a:pPr indent="0" lvl="0" marL="22860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we made Local Purchases or Local Sales	i.e., Within State Purchases / Sales</a:t>
            </a:r>
            <a:endParaRPr b="0" i="0" sz="2400" u="none" cap="none" strike="noStrike">
              <a:solidFill>
                <a:srgbClr val="000000"/>
              </a:solidFill>
              <a:latin typeface="Open Sans"/>
              <a:ea typeface="Open Sans"/>
              <a:cs typeface="Open Sans"/>
              <a:sym typeface="Open Sans"/>
            </a:endParaRPr>
          </a:p>
          <a:p>
            <a:pPr indent="457200" lvl="0" marL="6400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VAT is applicable ( VAT Purchases</a:t>
            </a:r>
            <a:endParaRPr b="0" i="0" sz="2400" u="none" cap="none" strike="noStrike">
              <a:solidFill>
                <a:srgbClr val="000000"/>
              </a:solidFill>
              <a:latin typeface="Open Sans"/>
              <a:ea typeface="Open Sans"/>
              <a:cs typeface="Open Sans"/>
              <a:sym typeface="Open Sans"/>
            </a:endParaRPr>
          </a:p>
          <a:p>
            <a:pPr indent="457200" lvl="0" marL="6400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Vat Sales}</a:t>
            </a:r>
            <a:endParaRPr b="0" i="0" sz="2400" u="none" cap="none" strike="noStrike">
              <a:solidFill>
                <a:srgbClr val="000000"/>
              </a:solidFill>
              <a:latin typeface="Open Sans"/>
              <a:ea typeface="Open Sans"/>
              <a:cs typeface="Open Sans"/>
              <a:sym typeface="Open Sans"/>
            </a:endParaRPr>
          </a:p>
          <a:p>
            <a:pPr indent="0" lvl="0" marL="22860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we made Out of State Purchases/ Sales				Central Sales Tax( CST Purchases/ Sales</a:t>
            </a:r>
            <a:endParaRPr b="0" i="0" sz="2400" u="none" cap="none" strike="noStrike">
              <a:solidFill>
                <a:srgbClr val="000000"/>
              </a:solidFill>
              <a:latin typeface="Open Sans"/>
              <a:ea typeface="Open Sans"/>
              <a:cs typeface="Open Sans"/>
              <a:sym typeface="Open Sans"/>
            </a:endParaRPr>
          </a:p>
          <a:p>
            <a:pPr indent="0" lvl="0" marL="22860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3553" name="Google Shape;3553;p296"/>
          <p:cNvPicPr preferRelativeResize="0"/>
          <p:nvPr/>
        </p:nvPicPr>
        <p:blipFill rotWithShape="1">
          <a:blip r:embed="rId5">
            <a:alphaModFix/>
          </a:blip>
          <a:srcRect b="0" l="0" r="0" t="0"/>
          <a:stretch/>
        </p:blipFill>
        <p:spPr>
          <a:xfrm>
            <a:off x="3048925" y="5785050"/>
            <a:ext cx="12190149" cy="3446650"/>
          </a:xfrm>
          <a:prstGeom prst="rect">
            <a:avLst/>
          </a:prstGeom>
          <a:noFill/>
          <a:ln>
            <a:noFill/>
          </a:ln>
        </p:spPr>
      </p:pic>
    </p:spTree>
  </p:cSld>
  <p:clrMapOvr>
    <a:masterClrMapping/>
  </p:clrMapOvr>
</p:sld>
</file>

<file path=ppt/slides/slide2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8" name="Shape 3558"/>
        <p:cNvGrpSpPr/>
        <p:nvPr/>
      </p:nvGrpSpPr>
      <p:grpSpPr>
        <a:xfrm>
          <a:off x="0" y="0"/>
          <a:ext cx="0" cy="0"/>
          <a:chOff x="0" y="0"/>
          <a:chExt cx="0" cy="0"/>
        </a:xfrm>
      </p:grpSpPr>
      <p:sp>
        <p:nvSpPr>
          <p:cNvPr id="3559" name="Google Shape;3559;p29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Sales Tax</a:t>
            </a:r>
            <a:endParaRPr b="1" i="0" sz="4400" u="none" cap="none" strike="noStrike">
              <a:solidFill>
                <a:srgbClr val="424C59"/>
              </a:solidFill>
              <a:latin typeface="Open Sans"/>
              <a:ea typeface="Open Sans"/>
              <a:cs typeface="Open Sans"/>
              <a:sym typeface="Open Sans"/>
            </a:endParaRPr>
          </a:p>
        </p:txBody>
      </p:sp>
      <p:sp>
        <p:nvSpPr>
          <p:cNvPr id="3560" name="Google Shape;3560;p29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561" name="Google Shape;3561;p29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562" name="Google Shape;3562;p29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563" name="Google Shape;3563;p29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564" name="Google Shape;3564;p297"/>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565" name="Google Shape;3565;p297"/>
          <p:cNvSpPr txBox="1"/>
          <p:nvPr/>
        </p:nvSpPr>
        <p:spPr>
          <a:xfrm>
            <a:off x="625691" y="1767601"/>
            <a:ext cx="17268600" cy="4894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Note *: will go to VAT Receivable A/c							Note ?: Will go to VAT Payable Account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Note **: to be added to Inventory only, No      				Note??: will go to CSTG Payable Account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adjustment is possible for CST.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VAT payable and VAT Receivable eventhough 2 accounts, every month, we will reconcile these accounts and adusted against other. Net amount only be payable or receivable.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Where as In the case of CST Payable , we cannot able to adjust this amount against other account . CST Receivable can be adjusted against VAT Payable.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0" name="Shape 3570"/>
        <p:cNvGrpSpPr/>
        <p:nvPr/>
      </p:nvGrpSpPr>
      <p:grpSpPr>
        <a:xfrm>
          <a:off x="0" y="0"/>
          <a:ext cx="0" cy="0"/>
          <a:chOff x="0" y="0"/>
          <a:chExt cx="0" cy="0"/>
        </a:xfrm>
      </p:grpSpPr>
      <p:sp>
        <p:nvSpPr>
          <p:cNvPr id="3571" name="Google Shape;3571;p29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Sales Tax</a:t>
            </a:r>
            <a:endParaRPr b="1" i="0" sz="4400" u="none" cap="none" strike="noStrike">
              <a:solidFill>
                <a:srgbClr val="424C59"/>
              </a:solidFill>
              <a:latin typeface="Open Sans"/>
              <a:ea typeface="Open Sans"/>
              <a:cs typeface="Open Sans"/>
              <a:sym typeface="Open Sans"/>
            </a:endParaRPr>
          </a:p>
        </p:txBody>
      </p:sp>
      <p:sp>
        <p:nvSpPr>
          <p:cNvPr id="3572" name="Google Shape;3572;p29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573" name="Google Shape;3573;p29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574" name="Google Shape;3574;p29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575" name="Google Shape;3575;p29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576" name="Google Shape;3576;p298"/>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pic>
        <p:nvPicPr>
          <p:cNvPr id="3577" name="Google Shape;3577;p298"/>
          <p:cNvPicPr preferRelativeResize="0"/>
          <p:nvPr/>
        </p:nvPicPr>
        <p:blipFill rotWithShape="1">
          <a:blip r:embed="rId5">
            <a:alphaModFix/>
          </a:blip>
          <a:srcRect b="0" l="0" r="0" t="0"/>
          <a:stretch/>
        </p:blipFill>
        <p:spPr>
          <a:xfrm>
            <a:off x="587075" y="1798300"/>
            <a:ext cx="10889224" cy="2991225"/>
          </a:xfrm>
          <a:prstGeom prst="rect">
            <a:avLst/>
          </a:prstGeom>
          <a:noFill/>
          <a:ln>
            <a:noFill/>
          </a:ln>
        </p:spPr>
      </p:pic>
      <p:sp>
        <p:nvSpPr>
          <p:cNvPr id="3578" name="Google Shape;3578;p298"/>
          <p:cNvSpPr txBox="1"/>
          <p:nvPr/>
        </p:nvSpPr>
        <p:spPr>
          <a:xfrm>
            <a:off x="749891" y="5185005"/>
            <a:ext cx="17268600" cy="3232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1:		Define Tax Procedure:</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SPRO----&gt;Financial Accounting ----&gt;Finanial Accounting Global Settings---&gt;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Tax on Sales / Purchases----&gt; Basic Settings---&gt;Check Calculation Procedure</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Double Click on Define Procedure</a:t>
            </a:r>
            <a:endParaRPr b="0" i="0" sz="2400" u="none" cap="none" strike="noStrike">
              <a:solidFill>
                <a:srgbClr val="000000"/>
              </a:solidFill>
              <a:latin typeface="Open Sans"/>
              <a:ea typeface="Open Sans"/>
              <a:cs typeface="Open Sans"/>
              <a:sym typeface="Open Sans"/>
            </a:endParaRPr>
          </a:p>
          <a:p>
            <a:pPr indent="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3579" name="Google Shape;3579;p298"/>
          <p:cNvPicPr preferRelativeResize="0"/>
          <p:nvPr/>
        </p:nvPicPr>
        <p:blipFill rotWithShape="1">
          <a:blip r:embed="rId6">
            <a:alphaModFix/>
          </a:blip>
          <a:srcRect b="0" l="0" r="0" t="0"/>
          <a:stretch/>
        </p:blipFill>
        <p:spPr>
          <a:xfrm>
            <a:off x="2645725" y="7816600"/>
            <a:ext cx="9214144" cy="1614450"/>
          </a:xfrm>
          <a:prstGeom prst="rect">
            <a:avLst/>
          </a:prstGeom>
          <a:noFill/>
          <a:ln>
            <a:noFill/>
          </a:ln>
        </p:spPr>
      </p:pic>
    </p:spTree>
  </p:cSld>
  <p:clrMapOvr>
    <a:masterClrMapping/>
  </p:clrMapOvr>
</p:sld>
</file>

<file path=ppt/slides/slide2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4" name="Shape 3584"/>
        <p:cNvGrpSpPr/>
        <p:nvPr/>
      </p:nvGrpSpPr>
      <p:grpSpPr>
        <a:xfrm>
          <a:off x="0" y="0"/>
          <a:ext cx="0" cy="0"/>
          <a:chOff x="0" y="0"/>
          <a:chExt cx="0" cy="0"/>
        </a:xfrm>
      </p:grpSpPr>
      <p:sp>
        <p:nvSpPr>
          <p:cNvPr id="3585" name="Google Shape;3585;p29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Sales Tax</a:t>
            </a:r>
            <a:endParaRPr b="1" i="0" sz="4400" u="none" cap="none" strike="noStrike">
              <a:solidFill>
                <a:srgbClr val="424C59"/>
              </a:solidFill>
              <a:latin typeface="Open Sans"/>
              <a:ea typeface="Open Sans"/>
              <a:cs typeface="Open Sans"/>
              <a:sym typeface="Open Sans"/>
            </a:endParaRPr>
          </a:p>
        </p:txBody>
      </p:sp>
      <p:sp>
        <p:nvSpPr>
          <p:cNvPr id="3586" name="Google Shape;3586;p29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587" name="Google Shape;3587;p29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588" name="Google Shape;3588;p29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589" name="Google Shape;3589;p29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590" name="Google Shape;3590;p299"/>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591" name="Google Shape;3591;p299"/>
          <p:cNvSpPr txBox="1"/>
          <p:nvPr/>
        </p:nvSpPr>
        <p:spPr>
          <a:xfrm>
            <a:off x="625691" y="1767601"/>
            <a:ext cx="17268600" cy="6557100"/>
          </a:xfrm>
          <a:prstGeom prst="rect">
            <a:avLst/>
          </a:prstGeom>
          <a:noFill/>
          <a:ln>
            <a:noFill/>
          </a:ln>
        </p:spPr>
        <p:txBody>
          <a:bodyPr anchorCtr="0" anchor="t" bIns="45700" lIns="91425" spcFirstLastPara="1" rIns="91425" wrap="square" tIns="45700">
            <a:spAutoFit/>
          </a:bodyPr>
          <a:lstStyle/>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to save in your request.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PSL Tax</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Control Data Folder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SAVE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3592" name="Google Shape;3592;p299"/>
          <p:cNvPicPr preferRelativeResize="0"/>
          <p:nvPr/>
        </p:nvPicPr>
        <p:blipFill rotWithShape="1">
          <a:blip r:embed="rId5">
            <a:alphaModFix/>
          </a:blip>
          <a:srcRect b="0" l="0" r="0" t="0"/>
          <a:stretch/>
        </p:blipFill>
        <p:spPr>
          <a:xfrm>
            <a:off x="625700" y="4220297"/>
            <a:ext cx="15158275" cy="2820616"/>
          </a:xfrm>
          <a:prstGeom prst="rect">
            <a:avLst/>
          </a:prstGeom>
          <a:noFill/>
          <a:ln>
            <a:noFill/>
          </a:ln>
        </p:spPr>
      </p:pic>
    </p:spTree>
  </p:cSld>
  <p:clrMapOvr>
    <a:masterClrMapping/>
  </p:clrMapOvr>
</p:sld>
</file>

<file path=ppt/slides/slide2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7" name="Shape 3597"/>
        <p:cNvGrpSpPr/>
        <p:nvPr/>
      </p:nvGrpSpPr>
      <p:grpSpPr>
        <a:xfrm>
          <a:off x="0" y="0"/>
          <a:ext cx="0" cy="0"/>
          <a:chOff x="0" y="0"/>
          <a:chExt cx="0" cy="0"/>
        </a:xfrm>
      </p:grpSpPr>
      <p:sp>
        <p:nvSpPr>
          <p:cNvPr id="3598" name="Google Shape;3598;p30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Sales Tax</a:t>
            </a:r>
            <a:endParaRPr b="1" i="0" sz="4400" u="none" cap="none" strike="noStrike">
              <a:solidFill>
                <a:srgbClr val="424C59"/>
              </a:solidFill>
              <a:latin typeface="Open Sans"/>
              <a:ea typeface="Open Sans"/>
              <a:cs typeface="Open Sans"/>
              <a:sym typeface="Open Sans"/>
            </a:endParaRPr>
          </a:p>
        </p:txBody>
      </p:sp>
      <p:sp>
        <p:nvSpPr>
          <p:cNvPr id="3599" name="Google Shape;3599;p30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600" name="Google Shape;3600;p30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601" name="Google Shape;3601;p30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602" name="Google Shape;3602;p30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603" name="Google Shape;3603;p300"/>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604" name="Google Shape;3604;p300"/>
          <p:cNvSpPr txBox="1"/>
          <p:nvPr/>
        </p:nvSpPr>
        <p:spPr>
          <a:xfrm>
            <a:off x="625691" y="1767601"/>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2:	Assign Country to Calculation Procedure: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Upto tax on sales / Purchase Path is same---&gt; Basic Settings---&gt;Assign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Country to Calculation Procedure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Position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Country :  IN	( For India)	→	ENTER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For Country IN Assaign Procedure PSL Tax	→	SAVE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to save in your request.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3:	Define Tax Codes for Sales and Purchases: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Upto Tax on Sales / Purchases path is same----&gt; Calculation ---&gt;Define</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Tax Codes for Sales &amp; Purchases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3605" name="Google Shape;3605;p300"/>
          <p:cNvPicPr preferRelativeResize="0"/>
          <p:nvPr/>
        </p:nvPicPr>
        <p:blipFill rotWithShape="1">
          <a:blip r:embed="rId5">
            <a:alphaModFix/>
          </a:blip>
          <a:srcRect b="0" l="0" r="0" t="0"/>
          <a:stretch/>
        </p:blipFill>
        <p:spPr>
          <a:xfrm>
            <a:off x="1932450" y="7529749"/>
            <a:ext cx="8080300" cy="1399475"/>
          </a:xfrm>
          <a:prstGeom prst="rect">
            <a:avLst/>
          </a:prstGeom>
          <a:noFill/>
          <a:ln>
            <a:noFill/>
          </a:ln>
        </p:spPr>
      </p:pic>
    </p:spTree>
  </p:cSld>
  <p:clrMapOvr>
    <a:masterClrMapping/>
  </p:clrMapOvr>
</p:sld>
</file>

<file path=ppt/slides/slide2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0" name="Shape 3610"/>
        <p:cNvGrpSpPr/>
        <p:nvPr/>
      </p:nvGrpSpPr>
      <p:grpSpPr>
        <a:xfrm>
          <a:off x="0" y="0"/>
          <a:ext cx="0" cy="0"/>
          <a:chOff x="0" y="0"/>
          <a:chExt cx="0" cy="0"/>
        </a:xfrm>
      </p:grpSpPr>
      <p:sp>
        <p:nvSpPr>
          <p:cNvPr id="3611" name="Google Shape;3611;p30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Sales Tax</a:t>
            </a:r>
            <a:endParaRPr b="1" i="0" sz="4400" u="none" cap="none" strike="noStrike">
              <a:solidFill>
                <a:srgbClr val="424C59"/>
              </a:solidFill>
              <a:latin typeface="Open Sans"/>
              <a:ea typeface="Open Sans"/>
              <a:cs typeface="Open Sans"/>
              <a:sym typeface="Open Sans"/>
            </a:endParaRPr>
          </a:p>
        </p:txBody>
      </p:sp>
      <p:sp>
        <p:nvSpPr>
          <p:cNvPr id="3612" name="Google Shape;3612;p30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613" name="Google Shape;3613;p30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614" name="Google Shape;3614;p30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615" name="Google Shape;3615;p30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616" name="Google Shape;3616;p30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617" name="Google Shape;3617;p301"/>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Tax Type:		V		( Input Tax)	→	ENTER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Tax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Input Tax			4%</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Output Tax	Keep cursor on Output tax % and select Deactivate </a:t>
            </a:r>
            <a:endParaRPr b="0" i="0" sz="2400" u="none" cap="none" strike="noStrike">
              <a:solidFill>
                <a:srgbClr val="000000"/>
              </a:solidFill>
              <a:latin typeface="Open Sans"/>
              <a:ea typeface="Open Sans"/>
              <a:cs typeface="Open Sans"/>
              <a:sym typeface="Open Sans"/>
            </a:endParaRPr>
          </a:p>
          <a:p>
            <a:pPr indent="457200" lvl="0" marL="3200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Button	→	SAVE</a:t>
            </a:r>
            <a:endParaRPr b="0" i="0" sz="2400" u="none" cap="none" strike="noStrike">
              <a:solidFill>
                <a:srgbClr val="000000"/>
              </a:solidFill>
              <a:latin typeface="Open Sans"/>
              <a:ea typeface="Open Sans"/>
              <a:cs typeface="Open Sans"/>
              <a:sym typeface="Open Sans"/>
            </a:endParaRPr>
          </a:p>
          <a:p>
            <a:pPr indent="457200" lvl="0" marL="3200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3200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3200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Tax Type:			V				( Input Tax)		→	ENTER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Tax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Input Tax				0%</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Output Tax				Keep cursor on Output tax % and select Deactivate Button	→	SAVE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3618" name="Google Shape;3618;p301"/>
          <p:cNvPicPr preferRelativeResize="0"/>
          <p:nvPr/>
        </p:nvPicPr>
        <p:blipFill rotWithShape="1">
          <a:blip r:embed="rId5">
            <a:alphaModFix/>
          </a:blip>
          <a:srcRect b="0" l="0" r="0" t="0"/>
          <a:stretch/>
        </p:blipFill>
        <p:spPr>
          <a:xfrm>
            <a:off x="2056650" y="4616723"/>
            <a:ext cx="8003550" cy="10535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4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35" name="Google Shape;435;p4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41"/>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Chart of Accounts</a:t>
            </a:r>
            <a:endParaRPr b="1" i="0" sz="4400" u="none" cap="none" strike="noStrike">
              <a:solidFill>
                <a:srgbClr val="10253F"/>
              </a:solidFill>
              <a:latin typeface="Open Sans"/>
              <a:ea typeface="Open Sans"/>
              <a:cs typeface="Open Sans"/>
              <a:sym typeface="Open Sans"/>
            </a:endParaRPr>
          </a:p>
        </p:txBody>
      </p:sp>
      <p:sp>
        <p:nvSpPr>
          <p:cNvPr id="437" name="Google Shape;437;p4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38" name="Google Shape;438;p41"/>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9" name="Google Shape;439;p41"/>
          <p:cNvPicPr preferRelativeResize="0"/>
          <p:nvPr/>
        </p:nvPicPr>
        <p:blipFill rotWithShape="1">
          <a:blip r:embed="rId5">
            <a:alphaModFix/>
          </a:blip>
          <a:srcRect b="0" l="0" r="0" t="0"/>
          <a:stretch/>
        </p:blipFill>
        <p:spPr>
          <a:xfrm>
            <a:off x="2773012" y="2582487"/>
            <a:ext cx="12741976" cy="2400986"/>
          </a:xfrm>
          <a:prstGeom prst="rect">
            <a:avLst/>
          </a:prstGeom>
          <a:noFill/>
          <a:ln>
            <a:noFill/>
          </a:ln>
        </p:spPr>
      </p:pic>
    </p:spTree>
  </p:cSld>
  <p:clrMapOvr>
    <a:masterClrMapping/>
  </p:clrMapOvr>
</p:sld>
</file>

<file path=ppt/slides/slide2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3" name="Shape 3623"/>
        <p:cNvGrpSpPr/>
        <p:nvPr/>
      </p:nvGrpSpPr>
      <p:grpSpPr>
        <a:xfrm>
          <a:off x="0" y="0"/>
          <a:ext cx="0" cy="0"/>
          <a:chOff x="0" y="0"/>
          <a:chExt cx="0" cy="0"/>
        </a:xfrm>
      </p:grpSpPr>
      <p:sp>
        <p:nvSpPr>
          <p:cNvPr id="3624" name="Google Shape;3624;p30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Sales Tax</a:t>
            </a:r>
            <a:endParaRPr b="1" i="0" sz="4400" u="none" cap="none" strike="noStrike">
              <a:solidFill>
                <a:srgbClr val="424C59"/>
              </a:solidFill>
              <a:latin typeface="Open Sans"/>
              <a:ea typeface="Open Sans"/>
              <a:cs typeface="Open Sans"/>
              <a:sym typeface="Open Sans"/>
            </a:endParaRPr>
          </a:p>
        </p:txBody>
      </p:sp>
      <p:sp>
        <p:nvSpPr>
          <p:cNvPr id="3625" name="Google Shape;3625;p30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626" name="Google Shape;3626;p30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627" name="Google Shape;3627;p30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628" name="Google Shape;3628;p30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629" name="Google Shape;3629;p302"/>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630" name="Google Shape;3630;p302"/>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Tax Code:	A1		→	ENTER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Description:	12.5% Output Tax</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Tax Type	A		( Output Tax)	→	ENTER Tax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Output Tax	12.5%</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Input Tax				Keep cursor on InPut tax % and select Deactivate </a:t>
            </a:r>
            <a:endParaRPr b="0" i="0" sz="2400" u="none" cap="none" strike="noStrike">
              <a:solidFill>
                <a:srgbClr val="000000"/>
              </a:solidFill>
              <a:latin typeface="Open Sans"/>
              <a:ea typeface="Open Sans"/>
              <a:cs typeface="Open Sans"/>
              <a:sym typeface="Open Sans"/>
            </a:endParaRPr>
          </a:p>
          <a:p>
            <a:pPr indent="457200" lvl="0" marL="4114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Button	→	SAVE</a:t>
            </a:r>
            <a:endParaRPr b="0" i="0" sz="2400" u="none" cap="none" strike="noStrike">
              <a:solidFill>
                <a:srgbClr val="000000"/>
              </a:solidFill>
              <a:latin typeface="Open Sans"/>
              <a:ea typeface="Open Sans"/>
              <a:cs typeface="Open Sans"/>
              <a:sym typeface="Open Sans"/>
            </a:endParaRPr>
          </a:p>
          <a:p>
            <a:pPr indent="457200" lvl="0" marL="41148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41148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41148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Tax Type:		A		( Output Tax)	→		ENTER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Tax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Output Tax				0.0%</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Input Tax				Keep cursor on InPut tax % and select Deactivate </a:t>
            </a:r>
            <a:endParaRPr b="0" i="0" sz="2400" u="none" cap="none" strike="noStrike">
              <a:solidFill>
                <a:srgbClr val="000000"/>
              </a:solidFill>
              <a:latin typeface="Open Sans"/>
              <a:ea typeface="Open Sans"/>
              <a:cs typeface="Open Sans"/>
              <a:sym typeface="Open Sans"/>
            </a:endParaRPr>
          </a:p>
          <a:p>
            <a:pPr indent="457200" lvl="0" marL="3657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Button	→	SAVE</a:t>
            </a:r>
            <a:endParaRPr b="0" i="0" sz="2400" u="none" cap="none" strike="noStrike">
              <a:solidFill>
                <a:srgbClr val="000000"/>
              </a:solidFill>
              <a:latin typeface="Open Sans"/>
              <a:ea typeface="Open Sans"/>
              <a:cs typeface="Open Sans"/>
              <a:sym typeface="Open Sans"/>
            </a:endParaRPr>
          </a:p>
        </p:txBody>
      </p:sp>
      <p:pic>
        <p:nvPicPr>
          <p:cNvPr id="3631" name="Google Shape;3631;p302"/>
          <p:cNvPicPr preferRelativeResize="0"/>
          <p:nvPr/>
        </p:nvPicPr>
        <p:blipFill rotWithShape="1">
          <a:blip r:embed="rId5">
            <a:alphaModFix/>
          </a:blip>
          <a:srcRect b="0" l="0" r="0" t="0"/>
          <a:stretch/>
        </p:blipFill>
        <p:spPr>
          <a:xfrm>
            <a:off x="1911775" y="5137849"/>
            <a:ext cx="9313925" cy="985500"/>
          </a:xfrm>
          <a:prstGeom prst="rect">
            <a:avLst/>
          </a:prstGeom>
          <a:noFill/>
          <a:ln>
            <a:noFill/>
          </a:ln>
        </p:spPr>
      </p:pic>
    </p:spTree>
  </p:cSld>
  <p:clrMapOvr>
    <a:masterClrMapping/>
  </p:clrMapOvr>
</p:sld>
</file>

<file path=ppt/slides/slide2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6" name="Shape 3636"/>
        <p:cNvGrpSpPr/>
        <p:nvPr/>
      </p:nvGrpSpPr>
      <p:grpSpPr>
        <a:xfrm>
          <a:off x="0" y="0"/>
          <a:ext cx="0" cy="0"/>
          <a:chOff x="0" y="0"/>
          <a:chExt cx="0" cy="0"/>
        </a:xfrm>
      </p:grpSpPr>
      <p:sp>
        <p:nvSpPr>
          <p:cNvPr id="3637" name="Google Shape;3637;p30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Sales Tax</a:t>
            </a:r>
            <a:endParaRPr b="1" i="0" sz="4400" u="none" cap="none" strike="noStrike">
              <a:solidFill>
                <a:srgbClr val="424C59"/>
              </a:solidFill>
              <a:latin typeface="Open Sans"/>
              <a:ea typeface="Open Sans"/>
              <a:cs typeface="Open Sans"/>
              <a:sym typeface="Open Sans"/>
            </a:endParaRPr>
          </a:p>
        </p:txBody>
      </p:sp>
      <p:sp>
        <p:nvSpPr>
          <p:cNvPr id="3638" name="Google Shape;3638;p30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639" name="Google Shape;3639;p30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640" name="Google Shape;3640;p30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641" name="Google Shape;3641;p30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642" name="Google Shape;3642;p303"/>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643" name="Google Shape;3643;p303"/>
          <p:cNvSpPr txBox="1"/>
          <p:nvPr/>
        </p:nvSpPr>
        <p:spPr>
          <a:xfrm>
            <a:off x="625691" y="1767601"/>
            <a:ext cx="17268600" cy="82194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4:	Assign Tax Codes for Non Taxable Transactions: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Upto Tax on Sales / Purchases path is same----&gt; Posting	&gt;Assign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Tax Codes for Non Taxable Transactions (OBCL)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Position Button</a:t>
            </a:r>
            <a:endParaRPr b="0" i="0" sz="2400" u="none" cap="none" strike="noStrike">
              <a:solidFill>
                <a:srgbClr val="000000"/>
              </a:solidFill>
              <a:latin typeface="Open Sans"/>
              <a:ea typeface="Open Sans"/>
              <a:cs typeface="Open Sans"/>
              <a:sym typeface="Open Sans"/>
            </a:endParaRPr>
          </a:p>
          <a:p>
            <a:pPr indent="457200" lvl="0" marL="6858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a:t>
            </a:r>
            <a:endParaRPr b="0" i="0" sz="2400" u="none" cap="none" strike="noStrike">
              <a:solidFill>
                <a:srgbClr val="000000"/>
              </a:solidFill>
              <a:latin typeface="Open Sans"/>
              <a:ea typeface="Open Sans"/>
              <a:cs typeface="Open Sans"/>
              <a:sym typeface="Open Sans"/>
            </a:endParaRPr>
          </a:p>
          <a:p>
            <a:pPr indent="457200" lvl="0" marL="68580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68580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68580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68580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68580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5:	Creation of 2 GL Masters: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 VAT Receivables Under Current Assets Loans &amp; Advances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 VAT Payable Under Current Liabilities &amp; Provisions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Enter TC=FS00</a:t>
            </a:r>
            <a:endParaRPr b="0" i="0" sz="2400" u="none" cap="none" strike="noStrike">
              <a:solidFill>
                <a:srgbClr val="000000"/>
              </a:solidFill>
              <a:latin typeface="Open Sans"/>
              <a:ea typeface="Open Sans"/>
              <a:cs typeface="Open Sans"/>
              <a:sym typeface="Open Sans"/>
            </a:endParaRPr>
          </a:p>
        </p:txBody>
      </p:sp>
      <p:pic>
        <p:nvPicPr>
          <p:cNvPr id="3644" name="Google Shape;3644;p303"/>
          <p:cNvPicPr preferRelativeResize="0"/>
          <p:nvPr/>
        </p:nvPicPr>
        <p:blipFill rotWithShape="1">
          <a:blip r:embed="rId5">
            <a:alphaModFix/>
          </a:blip>
          <a:srcRect b="0" l="0" r="0" t="0"/>
          <a:stretch/>
        </p:blipFill>
        <p:spPr>
          <a:xfrm>
            <a:off x="1953150" y="4014100"/>
            <a:ext cx="4970793" cy="516000"/>
          </a:xfrm>
          <a:prstGeom prst="rect">
            <a:avLst/>
          </a:prstGeom>
          <a:noFill/>
          <a:ln>
            <a:noFill/>
          </a:ln>
        </p:spPr>
      </p:pic>
      <p:pic>
        <p:nvPicPr>
          <p:cNvPr id="3645" name="Google Shape;3645;p303"/>
          <p:cNvPicPr preferRelativeResize="0"/>
          <p:nvPr/>
        </p:nvPicPr>
        <p:blipFill rotWithShape="1">
          <a:blip r:embed="rId6">
            <a:alphaModFix/>
          </a:blip>
          <a:srcRect b="0" l="0" r="0" t="0"/>
          <a:stretch/>
        </p:blipFill>
        <p:spPr>
          <a:xfrm>
            <a:off x="1849650" y="5080737"/>
            <a:ext cx="10133225" cy="1773725"/>
          </a:xfrm>
          <a:prstGeom prst="rect">
            <a:avLst/>
          </a:prstGeom>
          <a:noFill/>
          <a:ln>
            <a:noFill/>
          </a:ln>
        </p:spPr>
      </p:pic>
    </p:spTree>
  </p:cSld>
  <p:clrMapOvr>
    <a:masterClrMapping/>
  </p:clrMapOvr>
</p:sld>
</file>

<file path=ppt/slides/slide2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0" name="Shape 3650"/>
        <p:cNvGrpSpPr/>
        <p:nvPr/>
      </p:nvGrpSpPr>
      <p:grpSpPr>
        <a:xfrm>
          <a:off x="0" y="0"/>
          <a:ext cx="0" cy="0"/>
          <a:chOff x="0" y="0"/>
          <a:chExt cx="0" cy="0"/>
        </a:xfrm>
      </p:grpSpPr>
      <p:sp>
        <p:nvSpPr>
          <p:cNvPr id="3651" name="Google Shape;3651;p30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Sales Tax</a:t>
            </a:r>
            <a:endParaRPr b="1" i="0" sz="4400" u="none" cap="none" strike="noStrike">
              <a:solidFill>
                <a:srgbClr val="424C59"/>
              </a:solidFill>
              <a:latin typeface="Open Sans"/>
              <a:ea typeface="Open Sans"/>
              <a:cs typeface="Open Sans"/>
              <a:sym typeface="Open Sans"/>
            </a:endParaRPr>
          </a:p>
        </p:txBody>
      </p:sp>
      <p:sp>
        <p:nvSpPr>
          <p:cNvPr id="3652" name="Google Shape;3652;p30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653" name="Google Shape;3653;p30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654" name="Google Shape;3654;p30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655" name="Google Shape;3655;p30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656" name="Google Shape;3656;p304"/>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657" name="Google Shape;3657;p304"/>
          <p:cNvSpPr txBox="1"/>
          <p:nvPr/>
        </p:nvSpPr>
        <p:spPr>
          <a:xfrm>
            <a:off x="625691" y="1767601"/>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1st a/c	GL A/c :	200155			Comp. Code : PSL			Select with template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457200" lvl="0" marL="4572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Short Text and GL A/c Long Text to " VAT Receivable Account" Select Control Data tab</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Tax Category:  *	( All Tax types allowed)</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select Posting Without Tax Allowed Check Box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Create/ Bank/ Interest tab</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Field Status group to G041 ( tax office clearing account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SAVE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3658" name="Google Shape;3658;p304"/>
          <p:cNvPicPr preferRelativeResize="0"/>
          <p:nvPr/>
        </p:nvPicPr>
        <p:blipFill rotWithShape="1">
          <a:blip r:embed="rId5">
            <a:alphaModFix/>
          </a:blip>
          <a:srcRect b="0" l="0" r="0" t="0"/>
          <a:stretch/>
        </p:blipFill>
        <p:spPr>
          <a:xfrm>
            <a:off x="2118725" y="2432010"/>
            <a:ext cx="3787950" cy="1136375"/>
          </a:xfrm>
          <a:prstGeom prst="rect">
            <a:avLst/>
          </a:prstGeom>
          <a:noFill/>
          <a:ln>
            <a:noFill/>
          </a:ln>
        </p:spPr>
      </p:pic>
    </p:spTree>
  </p:cSld>
  <p:clrMapOvr>
    <a:masterClrMapping/>
  </p:clrMapOvr>
</p:sld>
</file>

<file path=ppt/slides/slide2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3" name="Shape 3663"/>
        <p:cNvGrpSpPr/>
        <p:nvPr/>
      </p:nvGrpSpPr>
      <p:grpSpPr>
        <a:xfrm>
          <a:off x="0" y="0"/>
          <a:ext cx="0" cy="0"/>
          <a:chOff x="0" y="0"/>
          <a:chExt cx="0" cy="0"/>
        </a:xfrm>
      </p:grpSpPr>
      <p:sp>
        <p:nvSpPr>
          <p:cNvPr id="3664" name="Google Shape;3664;p30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Sales Tax</a:t>
            </a:r>
            <a:endParaRPr b="1" i="0" sz="4400" u="none" cap="none" strike="noStrike">
              <a:solidFill>
                <a:srgbClr val="424C59"/>
              </a:solidFill>
              <a:latin typeface="Open Sans"/>
              <a:ea typeface="Open Sans"/>
              <a:cs typeface="Open Sans"/>
              <a:sym typeface="Open Sans"/>
            </a:endParaRPr>
          </a:p>
        </p:txBody>
      </p:sp>
      <p:sp>
        <p:nvSpPr>
          <p:cNvPr id="3665" name="Google Shape;3665;p30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666" name="Google Shape;3666;p30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667" name="Google Shape;3667;p30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668" name="Google Shape;3668;p30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669" name="Google Shape;3669;p305"/>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pic>
        <p:nvPicPr>
          <p:cNvPr id="3670" name="Google Shape;3670;p305"/>
          <p:cNvPicPr preferRelativeResize="0"/>
          <p:nvPr/>
        </p:nvPicPr>
        <p:blipFill rotWithShape="1">
          <a:blip r:embed="rId5">
            <a:alphaModFix/>
          </a:blip>
          <a:srcRect b="0" l="0" r="0" t="0"/>
          <a:stretch/>
        </p:blipFill>
        <p:spPr>
          <a:xfrm>
            <a:off x="3702247" y="1666839"/>
            <a:ext cx="10883501" cy="8063383"/>
          </a:xfrm>
          <a:prstGeom prst="rect">
            <a:avLst/>
          </a:prstGeom>
          <a:noFill/>
          <a:ln>
            <a:noFill/>
          </a:ln>
        </p:spPr>
      </p:pic>
    </p:spTree>
  </p:cSld>
  <p:clrMapOvr>
    <a:masterClrMapping/>
  </p:clrMapOvr>
</p:sld>
</file>

<file path=ppt/slides/slide2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5" name="Shape 3675"/>
        <p:cNvGrpSpPr/>
        <p:nvPr/>
      </p:nvGrpSpPr>
      <p:grpSpPr>
        <a:xfrm>
          <a:off x="0" y="0"/>
          <a:ext cx="0" cy="0"/>
          <a:chOff x="0" y="0"/>
          <a:chExt cx="0" cy="0"/>
        </a:xfrm>
      </p:grpSpPr>
      <p:sp>
        <p:nvSpPr>
          <p:cNvPr id="3676" name="Google Shape;3676;p30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Sales Tax</a:t>
            </a:r>
            <a:endParaRPr b="1" i="0" sz="4400" u="none" cap="none" strike="noStrike">
              <a:solidFill>
                <a:srgbClr val="424C59"/>
              </a:solidFill>
              <a:latin typeface="Open Sans"/>
              <a:ea typeface="Open Sans"/>
              <a:cs typeface="Open Sans"/>
              <a:sym typeface="Open Sans"/>
            </a:endParaRPr>
          </a:p>
        </p:txBody>
      </p:sp>
      <p:sp>
        <p:nvSpPr>
          <p:cNvPr id="3677" name="Google Shape;3677;p30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678" name="Google Shape;3678;p30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679" name="Google Shape;3679;p30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680" name="Google Shape;3680;p30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681" name="Google Shape;3681;p306"/>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682" name="Google Shape;3682;p306"/>
          <p:cNvSpPr txBox="1"/>
          <p:nvPr/>
        </p:nvSpPr>
        <p:spPr>
          <a:xfrm>
            <a:off x="625691" y="1767601"/>
            <a:ext cx="17268600" cy="32325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Upto Tax on Sales/ Purchases path is same----&gt; Posting	&gt;Define tax</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Accounts ( OB40)</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Transactions VST( Input Tax)</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Chart of Accounts:	PSL	→	ENTER	→	SAVE Account:	200155 ( Vat Receivable)	→	SAVE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to save in your request.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3683" name="Google Shape;3683;p306"/>
          <p:cNvPicPr preferRelativeResize="0"/>
          <p:nvPr/>
        </p:nvPicPr>
        <p:blipFill rotWithShape="1">
          <a:blip r:embed="rId5">
            <a:alphaModFix/>
          </a:blip>
          <a:srcRect b="0" l="0" r="0" t="0"/>
          <a:stretch/>
        </p:blipFill>
        <p:spPr>
          <a:xfrm>
            <a:off x="1777938" y="4718624"/>
            <a:ext cx="14964124" cy="2497950"/>
          </a:xfrm>
          <a:prstGeom prst="rect">
            <a:avLst/>
          </a:prstGeom>
          <a:noFill/>
          <a:ln>
            <a:noFill/>
          </a:ln>
        </p:spPr>
      </p:pic>
    </p:spTree>
  </p:cSld>
  <p:clrMapOvr>
    <a:masterClrMapping/>
  </p:clrMapOvr>
</p:sld>
</file>

<file path=ppt/slides/slide2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8" name="Shape 3688"/>
        <p:cNvGrpSpPr/>
        <p:nvPr/>
      </p:nvGrpSpPr>
      <p:grpSpPr>
        <a:xfrm>
          <a:off x="0" y="0"/>
          <a:ext cx="0" cy="0"/>
          <a:chOff x="0" y="0"/>
          <a:chExt cx="0" cy="0"/>
        </a:xfrm>
      </p:grpSpPr>
      <p:sp>
        <p:nvSpPr>
          <p:cNvPr id="3689" name="Google Shape;3689;p30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Sales Tax</a:t>
            </a:r>
            <a:endParaRPr b="1" i="0" sz="4400" u="none" cap="none" strike="noStrike">
              <a:solidFill>
                <a:srgbClr val="424C59"/>
              </a:solidFill>
              <a:latin typeface="Open Sans"/>
              <a:ea typeface="Open Sans"/>
              <a:cs typeface="Open Sans"/>
              <a:sym typeface="Open Sans"/>
            </a:endParaRPr>
          </a:p>
        </p:txBody>
      </p:sp>
      <p:sp>
        <p:nvSpPr>
          <p:cNvPr id="3690" name="Google Shape;3690;p30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691" name="Google Shape;3691;p30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692" name="Google Shape;3692;p30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693" name="Google Shape;3693;p30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694" name="Google Shape;3694;p307"/>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695" name="Google Shape;3695;p307"/>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Live Environment: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FI Consultants Job:	1. Define Tax Procedure</a:t>
            </a:r>
            <a:endParaRPr b="0" i="0" sz="2400" u="none" cap="none" strike="noStrike">
              <a:solidFill>
                <a:srgbClr val="000000"/>
              </a:solidFill>
              <a:latin typeface="Open Sans"/>
              <a:ea typeface="Open Sans"/>
              <a:cs typeface="Open Sans"/>
              <a:sym typeface="Open Sans"/>
            </a:endParaRPr>
          </a:p>
          <a:p>
            <a:pPr indent="457200" lvl="0" marL="3657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	Define Tax Codes</a:t>
            </a:r>
            <a:endParaRPr b="0" i="0" sz="2400" u="none" cap="none" strike="noStrike">
              <a:solidFill>
                <a:srgbClr val="000000"/>
              </a:solidFill>
              <a:latin typeface="Open Sans"/>
              <a:ea typeface="Open Sans"/>
              <a:cs typeface="Open Sans"/>
              <a:sym typeface="Open Sans"/>
            </a:endParaRPr>
          </a:p>
          <a:p>
            <a:pPr indent="457200" lvl="0" marL="3657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3.	Creation of GL Accounts</a:t>
            </a:r>
            <a:endParaRPr b="0" i="0" sz="2400" u="none" cap="none" strike="noStrike">
              <a:solidFill>
                <a:srgbClr val="000000"/>
              </a:solidFill>
              <a:latin typeface="Open Sans"/>
              <a:ea typeface="Open Sans"/>
              <a:cs typeface="Open Sans"/>
              <a:sym typeface="Open Sans"/>
            </a:endParaRPr>
          </a:p>
          <a:p>
            <a:pPr indent="457200" lvl="0" marL="3657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4.	Assign GL Accounts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MM Module: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Purchase Order				Material				1</a:t>
            </a:r>
            <a:endParaRPr b="0" i="0" sz="2400" u="none" cap="none" strike="noStrike">
              <a:solidFill>
                <a:srgbClr val="000000"/>
              </a:solidFill>
              <a:latin typeface="Open Sans"/>
              <a:ea typeface="Open Sans"/>
              <a:cs typeface="Open Sans"/>
              <a:sym typeface="Open Sans"/>
            </a:endParaRPr>
          </a:p>
          <a:p>
            <a:pPr indent="457200" lvl="0" marL="4572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1234</a:t>
            </a:r>
            <a:endParaRPr b="0" i="0" sz="2400" u="none" cap="none" strike="noStrike">
              <a:solidFill>
                <a:srgbClr val="000000"/>
              </a:solidFill>
              <a:latin typeface="Open Sans"/>
              <a:ea typeface="Open Sans"/>
              <a:cs typeface="Open Sans"/>
              <a:sym typeface="Open Sans"/>
            </a:endParaRPr>
          </a:p>
          <a:p>
            <a:pPr indent="457200" lvl="0" marL="4572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Qty				1 Kg</a:t>
            </a:r>
            <a:endParaRPr b="0" i="0" sz="2400" u="none" cap="none" strike="noStrike">
              <a:solidFill>
                <a:srgbClr val="000000"/>
              </a:solidFill>
              <a:latin typeface="Open Sans"/>
              <a:ea typeface="Open Sans"/>
              <a:cs typeface="Open Sans"/>
              <a:sym typeface="Open Sans"/>
            </a:endParaRPr>
          </a:p>
          <a:p>
            <a:pPr indent="457200" lvl="0" marL="4572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Rate				100 Rs</a:t>
            </a:r>
            <a:endParaRPr b="0" i="0" sz="2400" u="none" cap="none" strike="noStrike">
              <a:solidFill>
                <a:srgbClr val="000000"/>
              </a:solidFill>
              <a:latin typeface="Open Sans"/>
              <a:ea typeface="Open Sans"/>
              <a:cs typeface="Open Sans"/>
              <a:sym typeface="Open Sans"/>
            </a:endParaRPr>
          </a:p>
          <a:p>
            <a:pPr indent="457200" lvl="0" marL="4572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Tax Code:			V1 ( Input Tax)</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0" name="Shape 3700"/>
        <p:cNvGrpSpPr/>
        <p:nvPr/>
      </p:nvGrpSpPr>
      <p:grpSpPr>
        <a:xfrm>
          <a:off x="0" y="0"/>
          <a:ext cx="0" cy="0"/>
          <a:chOff x="0" y="0"/>
          <a:chExt cx="0" cy="0"/>
        </a:xfrm>
      </p:grpSpPr>
      <p:sp>
        <p:nvSpPr>
          <p:cNvPr id="3701" name="Google Shape;3701;p30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Sales Tax</a:t>
            </a:r>
            <a:endParaRPr b="1" i="0" sz="4400" u="none" cap="none" strike="noStrike">
              <a:solidFill>
                <a:srgbClr val="424C59"/>
              </a:solidFill>
              <a:latin typeface="Open Sans"/>
              <a:ea typeface="Open Sans"/>
              <a:cs typeface="Open Sans"/>
              <a:sym typeface="Open Sans"/>
            </a:endParaRPr>
          </a:p>
        </p:txBody>
      </p:sp>
      <p:sp>
        <p:nvSpPr>
          <p:cNvPr id="3702" name="Google Shape;3702;p30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703" name="Google Shape;3703;p30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704" name="Google Shape;3704;p30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705" name="Google Shape;3705;p30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706" name="Google Shape;3706;p308"/>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707" name="Google Shape;3707;p308"/>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Procedure: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Base Amount( 1kg x 100) =	100 Inventory Account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Tax Input V1 ( 4%)	=				4 Vat Receivable account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Credit					104</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SD Module: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Sales Order			Material				1000</a:t>
            </a:r>
            <a:endParaRPr b="0" i="0" sz="2400" u="none" cap="none" strike="noStrike">
              <a:solidFill>
                <a:srgbClr val="000000"/>
              </a:solidFill>
              <a:latin typeface="Open Sans"/>
              <a:ea typeface="Open Sans"/>
              <a:cs typeface="Open Sans"/>
              <a:sym typeface="Open Sans"/>
            </a:endParaRPr>
          </a:p>
          <a:p>
            <a:pPr indent="457200" lvl="0" marL="3657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4567</a:t>
            </a:r>
            <a:endParaRPr b="0" i="0" sz="2400" u="none" cap="none" strike="noStrike">
              <a:solidFill>
                <a:srgbClr val="000000"/>
              </a:solidFill>
              <a:latin typeface="Open Sans"/>
              <a:ea typeface="Open Sans"/>
              <a:cs typeface="Open Sans"/>
              <a:sym typeface="Open Sans"/>
            </a:endParaRPr>
          </a:p>
          <a:p>
            <a:pPr indent="457200" lvl="0" marL="3657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Qty					1 Kg</a:t>
            </a:r>
            <a:endParaRPr b="0" i="0" sz="2400" u="none" cap="none" strike="noStrike">
              <a:solidFill>
                <a:srgbClr val="000000"/>
              </a:solidFill>
              <a:latin typeface="Open Sans"/>
              <a:ea typeface="Open Sans"/>
              <a:cs typeface="Open Sans"/>
              <a:sym typeface="Open Sans"/>
            </a:endParaRPr>
          </a:p>
          <a:p>
            <a:pPr indent="457200" lvl="0" marL="3657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Rate					200 RS</a:t>
            </a:r>
            <a:endParaRPr b="0" i="0" sz="2400" u="none" cap="none" strike="noStrike">
              <a:solidFill>
                <a:srgbClr val="000000"/>
              </a:solidFill>
              <a:latin typeface="Open Sans"/>
              <a:ea typeface="Open Sans"/>
              <a:cs typeface="Open Sans"/>
              <a:sym typeface="Open Sans"/>
            </a:endParaRPr>
          </a:p>
          <a:p>
            <a:pPr indent="457200" lvl="0" marL="3200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Tax Code:				A1 (Output Tax)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cxnSp>
        <p:nvCxnSpPr>
          <p:cNvPr id="3708" name="Google Shape;3708;p308"/>
          <p:cNvCxnSpPr/>
          <p:nvPr/>
        </p:nvCxnSpPr>
        <p:spPr>
          <a:xfrm flipH="1" rot="10800000">
            <a:off x="6110100" y="3382075"/>
            <a:ext cx="869400" cy="2070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2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3" name="Shape 3713"/>
        <p:cNvGrpSpPr/>
        <p:nvPr/>
      </p:nvGrpSpPr>
      <p:grpSpPr>
        <a:xfrm>
          <a:off x="0" y="0"/>
          <a:ext cx="0" cy="0"/>
          <a:chOff x="0" y="0"/>
          <a:chExt cx="0" cy="0"/>
        </a:xfrm>
      </p:grpSpPr>
      <p:sp>
        <p:nvSpPr>
          <p:cNvPr id="3714" name="Google Shape;3714;p30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Sales Tax</a:t>
            </a:r>
            <a:endParaRPr b="1" i="0" sz="4400" u="none" cap="none" strike="noStrike">
              <a:solidFill>
                <a:srgbClr val="424C59"/>
              </a:solidFill>
              <a:latin typeface="Open Sans"/>
              <a:ea typeface="Open Sans"/>
              <a:cs typeface="Open Sans"/>
              <a:sym typeface="Open Sans"/>
            </a:endParaRPr>
          </a:p>
        </p:txBody>
      </p:sp>
      <p:sp>
        <p:nvSpPr>
          <p:cNvPr id="3715" name="Google Shape;3715;p30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716" name="Google Shape;3716;p30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717" name="Google Shape;3717;p30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718" name="Google Shape;3718;p30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719" name="Google Shape;3719;p309"/>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720" name="Google Shape;3720;p309"/>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Procedure: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Base Amount( 1kg x 200) =		200 Sales Account</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Tax Input A1 (12.5%)	=			25 Vat Payable account</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Customer Debit						225</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FI Module :</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Customer A/c Dr.						225</a:t>
            </a:r>
            <a:endParaRPr b="0" i="0" sz="2400" u="none" cap="none" strike="noStrike">
              <a:solidFill>
                <a:srgbClr val="000000"/>
              </a:solidFill>
              <a:latin typeface="Open Sans"/>
              <a:ea typeface="Open Sans"/>
              <a:cs typeface="Open Sans"/>
              <a:sym typeface="Open Sans"/>
            </a:endParaRPr>
          </a:p>
          <a:p>
            <a:pPr indent="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Sales									225 once we save the entry system will pass entry like below</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Customer A/c dr						225</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Sales A/c							200</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VAT Payable						25</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These entries will pass automatically when MM Module is activated and documents </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posted in MM Module. But for our example Now, we are testing only in FI.</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Not in MM Module</a:t>
            </a:r>
            <a:endParaRPr b="0" i="0" sz="2400" u="none" cap="none" strike="noStrike">
              <a:solidFill>
                <a:srgbClr val="000000"/>
              </a:solidFill>
              <a:latin typeface="Open Sans"/>
              <a:ea typeface="Open Sans"/>
              <a:cs typeface="Open Sans"/>
              <a:sym typeface="Open Sans"/>
            </a:endParaRPr>
          </a:p>
        </p:txBody>
      </p:sp>
      <p:cxnSp>
        <p:nvCxnSpPr>
          <p:cNvPr id="3721" name="Google Shape;3721;p309"/>
          <p:cNvCxnSpPr/>
          <p:nvPr/>
        </p:nvCxnSpPr>
        <p:spPr>
          <a:xfrm flipH="1" rot="10800000">
            <a:off x="7434775" y="3418650"/>
            <a:ext cx="869400" cy="2070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2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6" name="Shape 3726"/>
        <p:cNvGrpSpPr/>
        <p:nvPr/>
      </p:nvGrpSpPr>
      <p:grpSpPr>
        <a:xfrm>
          <a:off x="0" y="0"/>
          <a:ext cx="0" cy="0"/>
          <a:chOff x="0" y="0"/>
          <a:chExt cx="0" cy="0"/>
        </a:xfrm>
      </p:grpSpPr>
      <p:sp>
        <p:nvSpPr>
          <p:cNvPr id="3727" name="Google Shape;3727;p31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Sales Tax</a:t>
            </a:r>
            <a:endParaRPr b="1" i="0" sz="4400" u="none" cap="none" strike="noStrike">
              <a:solidFill>
                <a:srgbClr val="424C59"/>
              </a:solidFill>
              <a:latin typeface="Open Sans"/>
              <a:ea typeface="Open Sans"/>
              <a:cs typeface="Open Sans"/>
              <a:sym typeface="Open Sans"/>
            </a:endParaRPr>
          </a:p>
        </p:txBody>
      </p:sp>
      <p:sp>
        <p:nvSpPr>
          <p:cNvPr id="3728" name="Google Shape;3728;p31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729" name="Google Shape;3729;p31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730" name="Google Shape;3730;p31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731" name="Google Shape;3731;p31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732" name="Google Shape;3732;p310"/>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733" name="Google Shape;3733;p310"/>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45720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END USER AREA:</a:t>
            </a:r>
            <a:endParaRPr b="1"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225	Select Calculate Tax Check Box</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Buss. Area: PSLH		Text: Sales Invoice Posting </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Post Key:	50 A/c #		300000 →	ENTER</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	Tax Code : A1 ( 12.5% output tax)</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Buss. Area: PSLH	Text :	+ </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Document -----&gt; Simulate &amp; SAVE</a:t>
            </a:r>
            <a:endParaRPr b="1" i="0" sz="2400" u="none" cap="none" strike="noStrike">
              <a:solidFill>
                <a:srgbClr val="000000"/>
              </a:solidFill>
              <a:latin typeface="Open Sans"/>
              <a:ea typeface="Open Sans"/>
              <a:cs typeface="Open Sans"/>
              <a:sym typeface="Open Sans"/>
            </a:endParaRPr>
          </a:p>
        </p:txBody>
      </p:sp>
      <p:pic>
        <p:nvPicPr>
          <p:cNvPr id="3734" name="Google Shape;3734;p310"/>
          <p:cNvPicPr preferRelativeResize="0"/>
          <p:nvPr/>
        </p:nvPicPr>
        <p:blipFill rotWithShape="1">
          <a:blip r:embed="rId5">
            <a:alphaModFix/>
          </a:blip>
          <a:srcRect b="0" l="0" r="0" t="0"/>
          <a:stretch/>
        </p:blipFill>
        <p:spPr>
          <a:xfrm>
            <a:off x="1081950" y="2414050"/>
            <a:ext cx="14662425" cy="2029900"/>
          </a:xfrm>
          <a:prstGeom prst="rect">
            <a:avLst/>
          </a:prstGeom>
          <a:noFill/>
          <a:ln>
            <a:noFill/>
          </a:ln>
        </p:spPr>
      </p:pic>
    </p:spTree>
  </p:cSld>
  <p:clrMapOvr>
    <a:masterClrMapping/>
  </p:clrMapOvr>
</p:sld>
</file>

<file path=ppt/slides/slide2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9" name="Shape 3739"/>
        <p:cNvGrpSpPr/>
        <p:nvPr/>
      </p:nvGrpSpPr>
      <p:grpSpPr>
        <a:xfrm>
          <a:off x="0" y="0"/>
          <a:ext cx="0" cy="0"/>
          <a:chOff x="0" y="0"/>
          <a:chExt cx="0" cy="0"/>
        </a:xfrm>
      </p:grpSpPr>
      <p:sp>
        <p:nvSpPr>
          <p:cNvPr id="3740" name="Google Shape;3740;p31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3741" name="Google Shape;3741;p31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742" name="Google Shape;3742;p31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743" name="Google Shape;3743;p31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744" name="Google Shape;3744;p31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745" name="Google Shape;3745;p31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746" name="Google Shape;3746;p311"/>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TDS is part of CIN ( Country India Version)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TDS stands for Tax Deducted at Source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TCS stands for Tax Collected at Source</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collect TDS for Vedor Payments to Services like Legal , Professional charges ,&amp; Job work charges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collect TCS from Customers of Slaes from Scrap &amp; Waste Sales.</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Upto SAP Version 4.7C , SAP has given 2 packages in India. SAP +CIN from Version 4.7EE on wards CIN is part of SAP</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There are 2 types of Withholding tax in SAP</a:t>
            </a:r>
            <a:endParaRPr b="0" i="0" sz="2400" u="none" cap="none" strike="noStrike">
              <a:solidFill>
                <a:srgbClr val="000000"/>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sng" cap="none" strike="noStrike">
                <a:solidFill>
                  <a:srgbClr val="000000"/>
                </a:solidFill>
                <a:latin typeface="Open Sans"/>
                <a:ea typeface="Open Sans"/>
                <a:cs typeface="Open Sans"/>
                <a:sym typeface="Open Sans"/>
              </a:rPr>
              <a:t>Classic Withholding Tax</a:t>
            </a:r>
            <a:endParaRPr b="1" i="0" sz="2400" u="sng"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SAP was released in India in 1995</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1996 after Finance Budget , For changes in Tax SAP Released</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grpSp>
        <p:nvGrpSpPr>
          <p:cNvPr id="124" name="Google Shape;124;p15"/>
          <p:cNvGrpSpPr/>
          <p:nvPr/>
        </p:nvGrpSpPr>
        <p:grpSpPr>
          <a:xfrm>
            <a:off x="16901127" y="8949505"/>
            <a:ext cx="769430" cy="754475"/>
            <a:chOff x="0" y="0"/>
            <a:chExt cx="1025906" cy="1005967"/>
          </a:xfrm>
        </p:grpSpPr>
        <p:sp>
          <p:nvSpPr>
            <p:cNvPr id="125" name="Google Shape;125;p15"/>
            <p:cNvSpPr/>
            <p:nvPr/>
          </p:nvSpPr>
          <p:spPr>
            <a:xfrm>
              <a:off x="12700" y="12700"/>
              <a:ext cx="1000506" cy="980440"/>
            </a:xfrm>
            <a:custGeom>
              <a:rect b="b" l="l" r="r" t="t"/>
              <a:pathLst>
                <a:path extrusionOk="0" h="980440" w="1000506">
                  <a:moveTo>
                    <a:pt x="0" y="490220"/>
                  </a:moveTo>
                  <a:cubicBezTo>
                    <a:pt x="0" y="219456"/>
                    <a:pt x="224028" y="0"/>
                    <a:pt x="500253" y="0"/>
                  </a:cubicBezTo>
                  <a:cubicBezTo>
                    <a:pt x="776478" y="0"/>
                    <a:pt x="1000506" y="219456"/>
                    <a:pt x="1000506" y="490220"/>
                  </a:cubicBezTo>
                  <a:cubicBezTo>
                    <a:pt x="1000506" y="760984"/>
                    <a:pt x="776478" y="980440"/>
                    <a:pt x="500253" y="980440"/>
                  </a:cubicBezTo>
                  <a:cubicBezTo>
                    <a:pt x="224028" y="980440"/>
                    <a:pt x="0" y="760984"/>
                    <a:pt x="0" y="49022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5"/>
            <p:cNvSpPr/>
            <p:nvPr/>
          </p:nvSpPr>
          <p:spPr>
            <a:xfrm>
              <a:off x="0" y="0"/>
              <a:ext cx="1025906" cy="1005967"/>
            </a:xfrm>
            <a:custGeom>
              <a:rect b="b" l="l" r="r" t="t"/>
              <a:pathLst>
                <a:path extrusionOk="0" h="1005967" w="1025906">
                  <a:moveTo>
                    <a:pt x="0" y="502920"/>
                  </a:moveTo>
                  <a:cubicBezTo>
                    <a:pt x="0" y="224917"/>
                    <a:pt x="229870" y="0"/>
                    <a:pt x="512953" y="0"/>
                  </a:cubicBezTo>
                  <a:lnTo>
                    <a:pt x="512953" y="12700"/>
                  </a:lnTo>
                  <a:lnTo>
                    <a:pt x="512953" y="0"/>
                  </a:lnTo>
                  <a:cubicBezTo>
                    <a:pt x="796036" y="0"/>
                    <a:pt x="1025906" y="224917"/>
                    <a:pt x="1025906" y="502920"/>
                  </a:cubicBezTo>
                  <a:lnTo>
                    <a:pt x="1013206" y="502920"/>
                  </a:lnTo>
                  <a:lnTo>
                    <a:pt x="1025906" y="502920"/>
                  </a:lnTo>
                  <a:cubicBezTo>
                    <a:pt x="1025906" y="780923"/>
                    <a:pt x="796036" y="1005840"/>
                    <a:pt x="512953" y="1005840"/>
                  </a:cubicBezTo>
                  <a:lnTo>
                    <a:pt x="512953" y="993140"/>
                  </a:lnTo>
                  <a:lnTo>
                    <a:pt x="512953" y="1005840"/>
                  </a:lnTo>
                  <a:cubicBezTo>
                    <a:pt x="229870" y="1005967"/>
                    <a:pt x="0" y="781050"/>
                    <a:pt x="0" y="502920"/>
                  </a:cubicBezTo>
                  <a:lnTo>
                    <a:pt x="12700" y="502920"/>
                  </a:lnTo>
                  <a:lnTo>
                    <a:pt x="25400" y="502920"/>
                  </a:lnTo>
                  <a:lnTo>
                    <a:pt x="12700" y="502920"/>
                  </a:lnTo>
                  <a:lnTo>
                    <a:pt x="0" y="502920"/>
                  </a:lnTo>
                  <a:moveTo>
                    <a:pt x="25400" y="502920"/>
                  </a:moveTo>
                  <a:cubicBezTo>
                    <a:pt x="25400" y="509905"/>
                    <a:pt x="19685" y="515620"/>
                    <a:pt x="12700" y="515620"/>
                  </a:cubicBezTo>
                  <a:cubicBezTo>
                    <a:pt x="5715" y="515620"/>
                    <a:pt x="0" y="509905"/>
                    <a:pt x="0" y="502920"/>
                  </a:cubicBezTo>
                  <a:cubicBezTo>
                    <a:pt x="0" y="495935"/>
                    <a:pt x="5715" y="490220"/>
                    <a:pt x="12700" y="490220"/>
                  </a:cubicBezTo>
                  <a:cubicBezTo>
                    <a:pt x="19685" y="490220"/>
                    <a:pt x="25400" y="495935"/>
                    <a:pt x="25400" y="502920"/>
                  </a:cubicBezTo>
                  <a:cubicBezTo>
                    <a:pt x="25400" y="766445"/>
                    <a:pt x="243459" y="980440"/>
                    <a:pt x="512953" y="980440"/>
                  </a:cubicBezTo>
                  <a:cubicBezTo>
                    <a:pt x="782447" y="980440"/>
                    <a:pt x="1000506" y="766445"/>
                    <a:pt x="1000506" y="502920"/>
                  </a:cubicBezTo>
                  <a:cubicBezTo>
                    <a:pt x="1000506" y="239395"/>
                    <a:pt x="782447" y="25400"/>
                    <a:pt x="512953" y="25400"/>
                  </a:cubicBezTo>
                  <a:lnTo>
                    <a:pt x="512953" y="12700"/>
                  </a:lnTo>
                  <a:lnTo>
                    <a:pt x="512953" y="25400"/>
                  </a:lnTo>
                  <a:cubicBezTo>
                    <a:pt x="243459" y="25400"/>
                    <a:pt x="25400" y="239395"/>
                    <a:pt x="25400" y="50292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7" name="Google Shape;127;p15"/>
          <p:cNvSpPr txBox="1"/>
          <p:nvPr/>
        </p:nvSpPr>
        <p:spPr>
          <a:xfrm>
            <a:off x="502391" y="404547"/>
            <a:ext cx="14900900" cy="1055823"/>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Clr>
                <a:srgbClr val="000000"/>
              </a:buClr>
              <a:buSzPts val="4800"/>
              <a:buFont typeface="Arial"/>
              <a:buNone/>
            </a:pPr>
            <a:r>
              <a:rPr b="1" i="0" lang="en-US" sz="4800" u="none" cap="none" strike="noStrike">
                <a:solidFill>
                  <a:srgbClr val="000000"/>
                </a:solidFill>
                <a:latin typeface="Open Sans"/>
                <a:ea typeface="Open Sans"/>
                <a:cs typeface="Open Sans"/>
                <a:sym typeface="Open Sans"/>
              </a:rPr>
              <a:t>Agenda</a:t>
            </a:r>
            <a:endParaRPr b="0" i="0" sz="1400" u="none" cap="none" strike="noStrike">
              <a:solidFill>
                <a:srgbClr val="000000"/>
              </a:solidFill>
              <a:latin typeface="Arial"/>
              <a:ea typeface="Arial"/>
              <a:cs typeface="Arial"/>
              <a:sym typeface="Arial"/>
            </a:endParaRPr>
          </a:p>
        </p:txBody>
      </p:sp>
      <p:sp>
        <p:nvSpPr>
          <p:cNvPr id="128" name="Google Shape;128;p15"/>
          <p:cNvSpPr txBox="1"/>
          <p:nvPr/>
        </p:nvSpPr>
        <p:spPr>
          <a:xfrm>
            <a:off x="323850" y="1849460"/>
            <a:ext cx="10015800" cy="369300"/>
          </a:xfrm>
          <a:prstGeom prst="rect">
            <a:avLst/>
          </a:prstGeom>
          <a:noFill/>
          <a:ln>
            <a:noFill/>
          </a:ln>
        </p:spPr>
        <p:txBody>
          <a:bodyPr anchorCtr="0" anchor="t" bIns="0" lIns="0" spcFirstLastPara="1" rIns="0" wrap="square" tIns="0">
            <a:spAutoFit/>
          </a:bodyPr>
          <a:lstStyle/>
          <a:p>
            <a:pPr indent="-381000" lvl="0" marL="457200" marR="0" rtl="0" algn="l">
              <a:lnSpc>
                <a:spcPct val="180000"/>
              </a:lnSpc>
              <a:spcBef>
                <a:spcPts val="0"/>
              </a:spcBef>
              <a:spcAft>
                <a:spcPts val="0"/>
              </a:spcAft>
              <a:buClr>
                <a:srgbClr val="000000"/>
              </a:buClr>
              <a:buSzPts val="2400"/>
              <a:buFont typeface="Open Sans"/>
              <a:buChar char="●"/>
            </a:pPr>
            <a:r>
              <a:rPr b="0" i="0" lang="en-US" sz="2400" u="none" cap="none" strike="noStrike">
                <a:solidFill>
                  <a:srgbClr val="000000"/>
                </a:solidFill>
                <a:latin typeface="Open Sans"/>
                <a:ea typeface="Open Sans"/>
                <a:cs typeface="Open Sans"/>
                <a:sym typeface="Open Sans"/>
              </a:rPr>
              <a:t>General Ledger Accounting</a:t>
            </a:r>
            <a:endParaRPr b="0" i="0" sz="2400" u="none" cap="none" strike="noStrike">
              <a:solidFill>
                <a:srgbClr val="000000"/>
              </a:solidFill>
              <a:latin typeface="Open Sans"/>
              <a:ea typeface="Open Sans"/>
              <a:cs typeface="Open Sans"/>
              <a:sym typeface="Open Sans"/>
            </a:endParaRPr>
          </a:p>
        </p:txBody>
      </p:sp>
      <p:sp>
        <p:nvSpPr>
          <p:cNvPr id="129" name="Google Shape;129;p15"/>
          <p:cNvSpPr/>
          <p:nvPr/>
        </p:nvSpPr>
        <p:spPr>
          <a:xfrm>
            <a:off x="10893284" y="-38176"/>
            <a:ext cx="7187978" cy="10325176"/>
          </a:xfrm>
          <a:custGeom>
            <a:rect b="b" l="l" r="r" t="t"/>
            <a:pathLst>
              <a:path extrusionOk="0" h="10325176" w="7187978">
                <a:moveTo>
                  <a:pt x="0" y="0"/>
                </a:moveTo>
                <a:lnTo>
                  <a:pt x="7187978" y="0"/>
                </a:lnTo>
                <a:lnTo>
                  <a:pt x="7187978" y="10325176"/>
                </a:lnTo>
                <a:lnTo>
                  <a:pt x="0" y="1032517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4">
              <a:alphaModFix/>
            </a:blip>
            <a:stretch>
              <a:fillRect b="0" l="0" r="-6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5"/>
          <p:cNvSpPr txBox="1"/>
          <p:nvPr/>
        </p:nvSpPr>
        <p:spPr>
          <a:xfrm>
            <a:off x="323850" y="9858375"/>
            <a:ext cx="8493992" cy="369332"/>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32" name="Google Shape;132;p15"/>
          <p:cNvSpPr/>
          <p:nvPr/>
        </p:nvSpPr>
        <p:spPr>
          <a:xfrm>
            <a:off x="502391" y="1458435"/>
            <a:ext cx="2507429" cy="45719"/>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5"/>
          <p:cNvSpPr txBox="1"/>
          <p:nvPr>
            <p:ph idx="12" type="sldNum"/>
          </p:nvPr>
        </p:nvSpPr>
        <p:spPr>
          <a:xfrm>
            <a:off x="16809592" y="9161103"/>
            <a:ext cx="9525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4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46" name="Google Shape;446;p4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42"/>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Define Business Areas</a:t>
            </a:r>
            <a:endParaRPr b="1" i="0" sz="4400" u="none" cap="none" strike="noStrike">
              <a:solidFill>
                <a:srgbClr val="10253F"/>
              </a:solidFill>
              <a:latin typeface="Open Sans"/>
              <a:ea typeface="Open Sans"/>
              <a:cs typeface="Open Sans"/>
              <a:sym typeface="Open Sans"/>
            </a:endParaRPr>
          </a:p>
        </p:txBody>
      </p:sp>
      <p:sp>
        <p:nvSpPr>
          <p:cNvPr id="448" name="Google Shape;448;p4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49" name="Google Shape;449;p42"/>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42"/>
          <p:cNvSpPr txBox="1"/>
          <p:nvPr/>
        </p:nvSpPr>
        <p:spPr>
          <a:xfrm>
            <a:off x="502391" y="1820900"/>
            <a:ext cx="16989196" cy="501925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Normally all companies will follow option 1 i.e, SAP SET OF ACCOUNTS as consultant will do Customization in 1 company and copy customization along with accounts to all Other Company Codes. It is Easy process.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Process:	Chart of Account Codes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Description of Chart of Accounts Weather we are following option 1 or 2. Maintainence Language</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Length of account Number---&gt; Normally SAP will allow Max of 10 Digits But we are using 6 digits only.</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SPRO----&gt;Financial Accounting----&gt;General Ledger A/c----&gt; GL Accounts	&gt; Master Data----&gt;Preparations----&gt;Edit Chart of Accounts List( TC is OB13) &gt; Select New Entries Button	&gt;</a:t>
            </a:r>
            <a:endParaRPr b="0" i="0" sz="1400" u="none" cap="none" strike="noStrike">
              <a:solidFill>
                <a:srgbClr val="000000"/>
              </a:solidFill>
              <a:latin typeface="Arial"/>
              <a:ea typeface="Arial"/>
              <a:cs typeface="Arial"/>
              <a:sym typeface="Arial"/>
            </a:endParaRPr>
          </a:p>
        </p:txBody>
      </p:sp>
      <p:pic>
        <p:nvPicPr>
          <p:cNvPr id="451" name="Google Shape;451;p42"/>
          <p:cNvPicPr preferRelativeResize="0"/>
          <p:nvPr/>
        </p:nvPicPr>
        <p:blipFill rotWithShape="1">
          <a:blip r:embed="rId5">
            <a:alphaModFix/>
          </a:blip>
          <a:srcRect b="0" l="0" r="0" t="0"/>
          <a:stretch/>
        </p:blipFill>
        <p:spPr>
          <a:xfrm>
            <a:off x="3394482" y="7045323"/>
            <a:ext cx="11205014" cy="2285973"/>
          </a:xfrm>
          <a:prstGeom prst="rect">
            <a:avLst/>
          </a:prstGeom>
          <a:noFill/>
          <a:ln>
            <a:noFill/>
          </a:ln>
        </p:spPr>
      </p:pic>
    </p:spTree>
  </p:cSld>
  <p:clrMapOvr>
    <a:masterClrMapping/>
  </p:clrMapOvr>
</p:sld>
</file>

<file path=ppt/slides/slide3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1" name="Shape 3751"/>
        <p:cNvGrpSpPr/>
        <p:nvPr/>
      </p:nvGrpSpPr>
      <p:grpSpPr>
        <a:xfrm>
          <a:off x="0" y="0"/>
          <a:ext cx="0" cy="0"/>
          <a:chOff x="0" y="0"/>
          <a:chExt cx="0" cy="0"/>
        </a:xfrm>
      </p:grpSpPr>
      <p:sp>
        <p:nvSpPr>
          <p:cNvPr id="3752" name="Google Shape;3752;p31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3753" name="Google Shape;3753;p31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754" name="Google Shape;3754;p31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755" name="Google Shape;3755;p31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756" name="Google Shape;3756;p31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757" name="Google Shape;3757;p312"/>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758" name="Google Shape;3758;p312"/>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PATCHES (Programme). Like that Upto year 2000 SAP has released patches and providing along with SAP pack. A new company which purchased SAP in the Year 2000 got SAP+CIN+ Attach of All the Patches from 1996 to 1999.</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sng" cap="none" strike="noStrike">
                <a:solidFill>
                  <a:srgbClr val="000000"/>
                </a:solidFill>
                <a:latin typeface="Open Sans"/>
                <a:ea typeface="Open Sans"/>
                <a:cs typeface="Open Sans"/>
                <a:sym typeface="Open Sans"/>
              </a:rPr>
              <a:t>Extended Withholding Tax</a:t>
            </a:r>
            <a:endParaRPr b="1" i="0" sz="2400" u="sng"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SAP modified existing programme with the changes in all Finance Budgets. Later on in Finance Budgets Surcharge, Education Cess, Higher education Cess was introduced by Govt.of India in Taxes. In the Present Budget for Financial Year 2010, Surcharge, Education Cess and Higher Ed Cess removed.</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Earlier we have Annual TDS Return on Contractors a Separate Form 26C Later it changed to Common TDS Form of 26. From Year 2009 Quarterly Return of 26Q was introduced.</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Procedure of TDS on Contractors/Interest/Rent/Professional Charges is same except for Salaries. Only Rates are Different. TDS on salaries is part of "Pay Roll Module" which we are not Covering in Training.</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3" name="Shape 3763"/>
        <p:cNvGrpSpPr/>
        <p:nvPr/>
      </p:nvGrpSpPr>
      <p:grpSpPr>
        <a:xfrm>
          <a:off x="0" y="0"/>
          <a:ext cx="0" cy="0"/>
          <a:chOff x="0" y="0"/>
          <a:chExt cx="0" cy="0"/>
        </a:xfrm>
      </p:grpSpPr>
      <p:sp>
        <p:nvSpPr>
          <p:cNvPr id="3764" name="Google Shape;3764;p31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3765" name="Google Shape;3765;p31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766" name="Google Shape;3766;p31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767" name="Google Shape;3767;p31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768" name="Google Shape;3768;p31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769" name="Google Shape;3769;p313"/>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770" name="Google Shape;3770;p313"/>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As Procedure is same, we are Testing only " TDS on Contractors" for Testing Purpose ( IT Sec 194C)</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	Status			Company/Partnership Firm			Individuals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	Rates Basic				2%									2%</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3	TDS is to be deducted at the time of Invoice Posting / Advance Payment Posting whichever is earlier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4.	If the Bill amount is less than Rs. 20,000 and the Whole Year Contract Value with the same party is less than 50,000. No TDS to be deducted.</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5.	If the Contractor does not have taxable income, we can get exemption certificate from Income Tax Department for lower rate of Deduction or NIL Rate of Deduction. In that case we have to deduct TDS at Lower Rate or NIL rate . Income Tax Dept give exemption for each year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6.	TDS Deducted should be deposited within 7 days from the month end.</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case of Year End credits, to be deposited within 2 months from the end of the year.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7.	If 7th day come on Holiday choice to make payment 1 day before or after.</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5" name="Shape 3775"/>
        <p:cNvGrpSpPr/>
        <p:nvPr/>
      </p:nvGrpSpPr>
      <p:grpSpPr>
        <a:xfrm>
          <a:off x="0" y="0"/>
          <a:ext cx="0" cy="0"/>
          <a:chOff x="0" y="0"/>
          <a:chExt cx="0" cy="0"/>
        </a:xfrm>
      </p:grpSpPr>
      <p:sp>
        <p:nvSpPr>
          <p:cNvPr id="3776" name="Google Shape;3776;p31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3777" name="Google Shape;3777;p31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778" name="Google Shape;3778;p31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779" name="Google Shape;3779;p31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780" name="Google Shape;3780;p31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781" name="Google Shape;3781;p314"/>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782" name="Google Shape;3782;p314"/>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Day	01</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Month	05( May)</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Short Holiday Name:	May Day</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Long Holiday Name:	May Day	→	ENTER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Ignore Warning Message Select Button	→	ENTER Select Back Arrow</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Holiday Calendar Radio Button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Change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Create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Calendar ID		P2 ( Text Field)</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Description :		PSL HYD Factory Holiday Calendar Select Assaign Holiday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Salect May Day Check Box</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Assign Public Holiday Button		→	SAVE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Ignore Warning Message	→	ENTER</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7" name="Shape 3787"/>
        <p:cNvGrpSpPr/>
        <p:nvPr/>
      </p:nvGrpSpPr>
      <p:grpSpPr>
        <a:xfrm>
          <a:off x="0" y="0"/>
          <a:ext cx="0" cy="0"/>
          <a:chOff x="0" y="0"/>
          <a:chExt cx="0" cy="0"/>
        </a:xfrm>
      </p:grpSpPr>
      <p:sp>
        <p:nvSpPr>
          <p:cNvPr id="3788" name="Google Shape;3788;p31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3789" name="Google Shape;3789;p31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790" name="Google Shape;3790;p31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791" name="Google Shape;3791;p31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792" name="Google Shape;3792;p31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793" name="Google Shape;3793;p315"/>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794" name="Google Shape;3794;p315"/>
          <p:cNvSpPr txBox="1"/>
          <p:nvPr/>
        </p:nvSpPr>
        <p:spPr>
          <a:xfrm>
            <a:off x="625691" y="1767601"/>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Back Arrow 2 times</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Factory Calendar Radio Button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Change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Create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Calendar ID	P3	( Text Field)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Description :	PSL Hyd Factory Calendar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Holiday Calendar ID:	P2</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Monday to Saturday Check Box		→	SAVE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Ignore Warning Message	→	ENTER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9" name="Shape 3799"/>
        <p:cNvGrpSpPr/>
        <p:nvPr/>
      </p:nvGrpSpPr>
      <p:grpSpPr>
        <a:xfrm>
          <a:off x="0" y="0"/>
          <a:ext cx="0" cy="0"/>
          <a:chOff x="0" y="0"/>
          <a:chExt cx="0" cy="0"/>
        </a:xfrm>
      </p:grpSpPr>
      <p:sp>
        <p:nvSpPr>
          <p:cNvPr id="3800" name="Google Shape;3800;p31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3801" name="Google Shape;3801;p31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802" name="Google Shape;3802;p31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803" name="Google Shape;3803;p31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804" name="Google Shape;3804;p31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805" name="Google Shape;3805;p316"/>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806" name="Google Shape;3806;p316"/>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2:  Check Withholding Tax Countries:</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SPRO---&gt;Financial Accounting---&gt;Financial A/c Global Settings---&gt;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Withholding Tax----&gt;Extended Withholding Tax----&gt;Basic Settings---&gt;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Check withholding tax countries</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Country :	IN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W/Tax Country:	IN</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Description :	India	→	SAVE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Save in AP Customization Request</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3:  Define Withholding Tax Keys		→		Same Path</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Country Key:	IN		→	ENTER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1" name="Shape 3811"/>
        <p:cNvGrpSpPr/>
        <p:nvPr/>
      </p:nvGrpSpPr>
      <p:grpSpPr>
        <a:xfrm>
          <a:off x="0" y="0"/>
          <a:ext cx="0" cy="0"/>
          <a:chOff x="0" y="0"/>
          <a:chExt cx="0" cy="0"/>
        </a:xfrm>
      </p:grpSpPr>
      <p:sp>
        <p:nvSpPr>
          <p:cNvPr id="3812" name="Google Shape;3812;p31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3813" name="Google Shape;3813;p31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814" name="Google Shape;3814;p31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815" name="Google Shape;3815;p31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816" name="Google Shape;3816;p31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817" name="Google Shape;3817;p317"/>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818" name="Google Shape;3818;p317"/>
          <p:cNvSpPr txBox="1"/>
          <p:nvPr/>
        </p:nvSpPr>
        <p:spPr>
          <a:xfrm>
            <a:off x="625691" y="1767601"/>
            <a:ext cx="17268600" cy="6003000"/>
          </a:xfrm>
          <a:prstGeom prst="rect">
            <a:avLst/>
          </a:prstGeom>
          <a:noFill/>
          <a:ln>
            <a:noFill/>
          </a:ln>
        </p:spPr>
        <p:txBody>
          <a:bodyPr anchorCtr="0" anchor="t" bIns="45700" lIns="91425" spcFirstLastPara="1" rIns="91425" wrap="square" tIns="45700">
            <a:spAutoFit/>
          </a:bodyPr>
          <a:lstStyle/>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Off. Withold		Name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Tax Key</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194C			TDS on Contractors	→	ENTER</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to save in your request.</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4:  Define Business Places ( Section Code)</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Upto Extended Withholding Tax Path is Same----&gt;Basic Settings	&gt;</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India	&gt;Define Business Places</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cxnSp>
        <p:nvCxnSpPr>
          <p:cNvPr id="3819" name="Google Shape;3819;p317"/>
          <p:cNvCxnSpPr/>
          <p:nvPr/>
        </p:nvCxnSpPr>
        <p:spPr>
          <a:xfrm>
            <a:off x="1535800" y="2843925"/>
            <a:ext cx="1117800" cy="0"/>
          </a:xfrm>
          <a:prstGeom prst="straightConnector1">
            <a:avLst/>
          </a:prstGeom>
          <a:noFill/>
          <a:ln cap="flat" cmpd="sng" w="9525">
            <a:solidFill>
              <a:schemeClr val="dk2"/>
            </a:solidFill>
            <a:prstDash val="solid"/>
            <a:round/>
            <a:headEnd len="sm" w="sm" type="none"/>
            <a:tailEnd len="sm" w="sm" type="none"/>
          </a:ln>
        </p:spPr>
      </p:cxnSp>
      <p:cxnSp>
        <p:nvCxnSpPr>
          <p:cNvPr id="3820" name="Google Shape;3820;p317"/>
          <p:cNvCxnSpPr/>
          <p:nvPr/>
        </p:nvCxnSpPr>
        <p:spPr>
          <a:xfrm>
            <a:off x="3806080" y="2823218"/>
            <a:ext cx="1117800" cy="0"/>
          </a:xfrm>
          <a:prstGeom prst="straightConnector1">
            <a:avLst/>
          </a:prstGeom>
          <a:noFill/>
          <a:ln cap="flat" cmpd="sng" w="9525">
            <a:solidFill>
              <a:schemeClr val="dk2"/>
            </a:solidFill>
            <a:prstDash val="solid"/>
            <a:round/>
            <a:headEnd len="sm" w="sm" type="none"/>
            <a:tailEnd len="sm" w="sm" type="none"/>
          </a:ln>
        </p:spPr>
      </p:cxnSp>
      <p:pic>
        <p:nvPicPr>
          <p:cNvPr id="3821" name="Google Shape;3821;p317"/>
          <p:cNvPicPr preferRelativeResize="0"/>
          <p:nvPr/>
        </p:nvPicPr>
        <p:blipFill rotWithShape="1">
          <a:blip r:embed="rId5">
            <a:alphaModFix/>
          </a:blip>
          <a:srcRect b="0" l="0" r="0" t="0"/>
          <a:stretch/>
        </p:blipFill>
        <p:spPr>
          <a:xfrm>
            <a:off x="1535800" y="6779275"/>
            <a:ext cx="10921307" cy="2734575"/>
          </a:xfrm>
          <a:prstGeom prst="rect">
            <a:avLst/>
          </a:prstGeom>
          <a:noFill/>
          <a:ln>
            <a:noFill/>
          </a:ln>
        </p:spPr>
      </p:pic>
    </p:spTree>
  </p:cSld>
  <p:clrMapOvr>
    <a:masterClrMapping/>
  </p:clrMapOvr>
</p:sld>
</file>

<file path=ppt/slides/slide3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6" name="Shape 3826"/>
        <p:cNvGrpSpPr/>
        <p:nvPr/>
      </p:nvGrpSpPr>
      <p:grpSpPr>
        <a:xfrm>
          <a:off x="0" y="0"/>
          <a:ext cx="0" cy="0"/>
          <a:chOff x="0" y="0"/>
          <a:chExt cx="0" cy="0"/>
        </a:xfrm>
      </p:grpSpPr>
      <p:sp>
        <p:nvSpPr>
          <p:cNvPr id="3827" name="Google Shape;3827;p31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3828" name="Google Shape;3828;p31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829" name="Google Shape;3829;p31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830" name="Google Shape;3830;p31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831" name="Google Shape;3831;p31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832" name="Google Shape;3832;p318"/>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833" name="Google Shape;3833;p318"/>
          <p:cNvSpPr txBox="1"/>
          <p:nvPr/>
        </p:nvSpPr>
        <p:spPr>
          <a:xfrm>
            <a:off x="625691" y="1767601"/>
            <a:ext cx="17268600" cy="4894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5: Assign Factory Calendar to Business Place( Section Code)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Same Path	→	Select New Entries</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	Section	Fact. Cal	Rule</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SAVE	→	ENTER	to save in ur request</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3834" name="Google Shape;3834;p318"/>
          <p:cNvPicPr preferRelativeResize="0"/>
          <p:nvPr/>
        </p:nvPicPr>
        <p:blipFill rotWithShape="1">
          <a:blip r:embed="rId5">
            <a:alphaModFix/>
          </a:blip>
          <a:srcRect b="0" l="0" r="0" t="0"/>
          <a:stretch/>
        </p:blipFill>
        <p:spPr>
          <a:xfrm>
            <a:off x="1470575" y="3560425"/>
            <a:ext cx="14240049" cy="1415425"/>
          </a:xfrm>
          <a:prstGeom prst="rect">
            <a:avLst/>
          </a:prstGeom>
          <a:noFill/>
          <a:ln>
            <a:noFill/>
          </a:ln>
        </p:spPr>
      </p:pic>
    </p:spTree>
  </p:cSld>
  <p:clrMapOvr>
    <a:masterClrMapping/>
  </p:clrMapOvr>
</p:sld>
</file>

<file path=ppt/slides/slide3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9" name="Shape 3839"/>
        <p:cNvGrpSpPr/>
        <p:nvPr/>
      </p:nvGrpSpPr>
      <p:grpSpPr>
        <a:xfrm>
          <a:off x="0" y="0"/>
          <a:ext cx="0" cy="0"/>
          <a:chOff x="0" y="0"/>
          <a:chExt cx="0" cy="0"/>
        </a:xfrm>
      </p:grpSpPr>
      <p:sp>
        <p:nvSpPr>
          <p:cNvPr id="3840" name="Google Shape;3840;p31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3841" name="Google Shape;3841;p31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842" name="Google Shape;3842;p31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843" name="Google Shape;3843;p31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844" name="Google Shape;3844;p31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845" name="Google Shape;3845;p319"/>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846" name="Google Shape;3846;p319"/>
          <p:cNvSpPr txBox="1"/>
          <p:nvPr/>
        </p:nvSpPr>
        <p:spPr>
          <a:xfrm>
            <a:off x="625691" y="1767601"/>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6:  Define Business Places:</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Menu--&gt;System--&gt;Services--&gt;Table Maintenance---&gt;Extended Table Maintenance ( SM30)</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Table View:	J_1BBRANCV Select Maintain Button</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Give Comp. Code:	PSL	→	ENTER Select New Entries Button</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Business Place:	PSLF</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Description:	PSL Hyd Factory	→	SAVE</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Name:	PSL Hyd Factory</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Country:	IN</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Press Enter to Save in your Request</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1" name="Shape 3851"/>
        <p:cNvGrpSpPr/>
        <p:nvPr/>
      </p:nvGrpSpPr>
      <p:grpSpPr>
        <a:xfrm>
          <a:off x="0" y="0"/>
          <a:ext cx="0" cy="0"/>
          <a:chOff x="0" y="0"/>
          <a:chExt cx="0" cy="0"/>
        </a:xfrm>
      </p:grpSpPr>
      <p:sp>
        <p:nvSpPr>
          <p:cNvPr id="3852" name="Google Shape;3852;p32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3853" name="Google Shape;3853;p32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854" name="Google Shape;3854;p32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855" name="Google Shape;3855;p32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856" name="Google Shape;3856;p32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857" name="Google Shape;3857;p320"/>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858" name="Google Shape;3858;p320"/>
          <p:cNvSpPr txBox="1"/>
          <p:nvPr/>
        </p:nvSpPr>
        <p:spPr>
          <a:xfrm>
            <a:off x="625691" y="1767601"/>
            <a:ext cx="172686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7: Assign Section Code to Business Place: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Use TC= SM30</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Table/ View :	V_SECCODE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Maintain Button</a:t>
            </a:r>
            <a:endParaRPr b="0" i="0" sz="2400" u="none" cap="none" strike="noStrike">
              <a:solidFill>
                <a:srgbClr val="000000"/>
              </a:solidFill>
              <a:latin typeface="Open Sans"/>
              <a:ea typeface="Open Sans"/>
              <a:cs typeface="Open Sans"/>
              <a:sym typeface="Open Sans"/>
            </a:endParaRPr>
          </a:p>
        </p:txBody>
      </p:sp>
      <p:pic>
        <p:nvPicPr>
          <p:cNvPr id="3859" name="Google Shape;3859;p320"/>
          <p:cNvPicPr preferRelativeResize="0"/>
          <p:nvPr/>
        </p:nvPicPr>
        <p:blipFill rotWithShape="1">
          <a:blip r:embed="rId5">
            <a:alphaModFix/>
          </a:blip>
          <a:srcRect b="0" l="0" r="0" t="0"/>
          <a:stretch/>
        </p:blipFill>
        <p:spPr>
          <a:xfrm>
            <a:off x="1663400" y="4018063"/>
            <a:ext cx="12577275" cy="2250875"/>
          </a:xfrm>
          <a:prstGeom prst="rect">
            <a:avLst/>
          </a:prstGeom>
          <a:noFill/>
          <a:ln>
            <a:noFill/>
          </a:ln>
        </p:spPr>
      </p:pic>
    </p:spTree>
  </p:cSld>
  <p:clrMapOvr>
    <a:masterClrMapping/>
  </p:clrMapOvr>
</p:sld>
</file>

<file path=ppt/slides/slide3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4" name="Shape 3864"/>
        <p:cNvGrpSpPr/>
        <p:nvPr/>
      </p:nvGrpSpPr>
      <p:grpSpPr>
        <a:xfrm>
          <a:off x="0" y="0"/>
          <a:ext cx="0" cy="0"/>
          <a:chOff x="0" y="0"/>
          <a:chExt cx="0" cy="0"/>
        </a:xfrm>
      </p:grpSpPr>
      <p:sp>
        <p:nvSpPr>
          <p:cNvPr id="3865" name="Google Shape;3865;p32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3866" name="Google Shape;3866;p32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867" name="Google Shape;3867;p32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868" name="Google Shape;3868;p32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869" name="Google Shape;3869;p32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870" name="Google Shape;3870;p32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871" name="Google Shape;3871;p321"/>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8:  Define Withholding Tax Type for Invoice Posting</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Upto Extended W/Tax Path is same---&gt;Calculations---&gt;Withhold Tax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Type	&gt;Define Withhold Tax Type for Invoice Posting</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sng" cap="none" strike="noStrike">
                <a:solidFill>
                  <a:srgbClr val="000000"/>
                </a:solidFill>
                <a:latin typeface="Open Sans"/>
                <a:ea typeface="Open Sans"/>
                <a:cs typeface="Open Sans"/>
                <a:sym typeface="Open Sans"/>
              </a:rPr>
              <a:t>Country :	</a:t>
            </a:r>
            <a:r>
              <a:rPr b="0" i="0" lang="en-US" sz="2400" u="none" cap="none" strike="noStrike">
                <a:solidFill>
                  <a:srgbClr val="000000"/>
                </a:solidFill>
                <a:latin typeface="Open Sans"/>
                <a:ea typeface="Open Sans"/>
                <a:cs typeface="Open Sans"/>
                <a:sym typeface="Open Sans"/>
              </a:rPr>
              <a:t>IN	→	ENTER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Withhold Tax Type	P1</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sng" cap="none" strike="noStrike">
                <a:solidFill>
                  <a:srgbClr val="000000"/>
                </a:solidFill>
                <a:latin typeface="Open Sans"/>
                <a:ea typeface="Open Sans"/>
                <a:cs typeface="Open Sans"/>
                <a:sym typeface="Open Sans"/>
              </a:rPr>
              <a:t>Description</a:t>
            </a:r>
            <a:r>
              <a:rPr b="0" i="0" lang="en-US" sz="2400" u="none" cap="none" strike="noStrike">
                <a:solidFill>
                  <a:srgbClr val="000000"/>
                </a:solidFill>
                <a:latin typeface="Open Sans"/>
                <a:ea typeface="Open Sans"/>
                <a:cs typeface="Open Sans"/>
                <a:sym typeface="Open Sans"/>
              </a:rPr>
              <a:t> :	</a:t>
            </a:r>
            <a:r>
              <a:rPr b="0" i="0" lang="en-US" sz="2400" u="sng" cap="none" strike="noStrike">
                <a:solidFill>
                  <a:srgbClr val="000000"/>
                </a:solidFill>
                <a:latin typeface="Open Sans"/>
                <a:ea typeface="Open Sans"/>
                <a:cs typeface="Open Sans"/>
                <a:sym typeface="Open Sans"/>
              </a:rPr>
              <a:t>Sec194C Contractors Invoice Posting  Under Base Amount</a:t>
            </a:r>
            <a:endParaRPr b="0" i="0" sz="2400" u="sng"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Gross Amount Radio Button</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Withhold Tax Commercial Rounding Radio Button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Post Withhold Tax Amount Check Box</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No Accumulation Radio Button</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Save	&gt; Press Enter to save in your Request.</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4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58" name="Google Shape;458;p4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43"/>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Define Business Areas</a:t>
            </a:r>
            <a:endParaRPr b="1" i="0" sz="4400" u="none" cap="none" strike="noStrike">
              <a:solidFill>
                <a:srgbClr val="10253F"/>
              </a:solidFill>
              <a:latin typeface="Open Sans"/>
              <a:ea typeface="Open Sans"/>
              <a:cs typeface="Open Sans"/>
              <a:sym typeface="Open Sans"/>
            </a:endParaRPr>
          </a:p>
        </p:txBody>
      </p:sp>
      <p:sp>
        <p:nvSpPr>
          <p:cNvPr id="460" name="Google Shape;460;p4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61" name="Google Shape;461;p43"/>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43"/>
          <p:cNvSpPr txBox="1"/>
          <p:nvPr/>
        </p:nvSpPr>
        <p:spPr>
          <a:xfrm>
            <a:off x="502391" y="1820900"/>
            <a:ext cx="16989196" cy="335726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Assigning Company Code to Chart of Accounts: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Same path for above ---&gt; Assign Company ( TC-OB62)----&gt; Select Position Button &gt; Company Code == PSL Press Enter Select Save Button or CTRL+S. Press Enter to Save your Request.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Account Groups: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we create Account Codes without Groups like below</a:t>
            </a:r>
            <a:endParaRPr b="0" i="0" sz="1400" u="none" cap="none" strike="noStrike">
              <a:solidFill>
                <a:srgbClr val="000000"/>
              </a:solidFill>
              <a:latin typeface="Arial"/>
              <a:ea typeface="Arial"/>
              <a:cs typeface="Arial"/>
              <a:sym typeface="Arial"/>
            </a:endParaRPr>
          </a:p>
        </p:txBody>
      </p:sp>
      <p:pic>
        <p:nvPicPr>
          <p:cNvPr id="463" name="Google Shape;463;p43"/>
          <p:cNvPicPr preferRelativeResize="0"/>
          <p:nvPr/>
        </p:nvPicPr>
        <p:blipFill rotWithShape="1">
          <a:blip r:embed="rId5">
            <a:alphaModFix/>
          </a:blip>
          <a:srcRect b="0" l="0" r="0" t="0"/>
          <a:stretch/>
        </p:blipFill>
        <p:spPr>
          <a:xfrm>
            <a:off x="4609549" y="5579882"/>
            <a:ext cx="8416401" cy="2380735"/>
          </a:xfrm>
          <a:prstGeom prst="rect">
            <a:avLst/>
          </a:prstGeom>
          <a:noFill/>
          <a:ln>
            <a:noFill/>
          </a:ln>
        </p:spPr>
      </p:pic>
    </p:spTree>
  </p:cSld>
  <p:clrMapOvr>
    <a:masterClrMapping/>
  </p:clrMapOvr>
</p:sld>
</file>

<file path=ppt/slides/slide3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6" name="Shape 3876"/>
        <p:cNvGrpSpPr/>
        <p:nvPr/>
      </p:nvGrpSpPr>
      <p:grpSpPr>
        <a:xfrm>
          <a:off x="0" y="0"/>
          <a:ext cx="0" cy="0"/>
          <a:chOff x="0" y="0"/>
          <a:chExt cx="0" cy="0"/>
        </a:xfrm>
      </p:grpSpPr>
      <p:sp>
        <p:nvSpPr>
          <p:cNvPr id="3877" name="Google Shape;3877;p32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3878" name="Google Shape;3878;p32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879" name="Google Shape;3879;p32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880" name="Google Shape;3880;p32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881" name="Google Shape;3881;p32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882" name="Google Shape;3882;p322"/>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883" name="Google Shape;3883;p322"/>
          <p:cNvSpPr txBox="1"/>
          <p:nvPr/>
        </p:nvSpPr>
        <p:spPr>
          <a:xfrm>
            <a:off x="625691" y="1767601"/>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9:  Define Withhold Tax Type for Payment Posting ( At Advance)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Same Path( Next Line to Last Price)</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Country Key:	IN	for India →	ENTER Select New Entries Button</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Withhold Tax Type :	PA</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Description :	Section 194C Contractors Advance Posting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Base Amount: Select Gross Amount Radio Button</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Withhold Tax Commercial Rounding Radio Button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Post Withhold Tax Check Box</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No Accumulation Radio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Select Central Invoice Proportionate Radio Button</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SAVE	→	ENTER	to save in your request</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8" name="Shape 3888"/>
        <p:cNvGrpSpPr/>
        <p:nvPr/>
      </p:nvGrpSpPr>
      <p:grpSpPr>
        <a:xfrm>
          <a:off x="0" y="0"/>
          <a:ext cx="0" cy="0"/>
          <a:chOff x="0" y="0"/>
          <a:chExt cx="0" cy="0"/>
        </a:xfrm>
      </p:grpSpPr>
      <p:sp>
        <p:nvSpPr>
          <p:cNvPr id="3889" name="Google Shape;3889;p32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3890" name="Google Shape;3890;p32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891" name="Google Shape;3891;p32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892" name="Google Shape;3892;p32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893" name="Google Shape;3893;p32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894" name="Google Shape;3894;p323"/>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895" name="Google Shape;3895;p323"/>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Importance of Central Invoice Proportionate Radio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on 10.07.09	Advance Payemnt Posting ( F-48) Vendor Special GL A/c Dr.	100000</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Bank A/c	98000</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TDS Payable A/c	2000 ( to be paid to Govt before 07.08.09)</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Importance of Central Invoice Proportionate Radio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on 10.07.09	Advance Payemnt Posting ( F-48) Vendor Special GL A/c Dr.	100000</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Bank A/c	98000</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TDS Payable A/c	2000 ( to be paid to Govt before 07.08.09)</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0" name="Shape 3900"/>
        <p:cNvGrpSpPr/>
        <p:nvPr/>
      </p:nvGrpSpPr>
      <p:grpSpPr>
        <a:xfrm>
          <a:off x="0" y="0"/>
          <a:ext cx="0" cy="0"/>
          <a:chOff x="0" y="0"/>
          <a:chExt cx="0" cy="0"/>
        </a:xfrm>
      </p:grpSpPr>
      <p:sp>
        <p:nvSpPr>
          <p:cNvPr id="3901" name="Google Shape;3901;p32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3902" name="Google Shape;3902;p32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903" name="Google Shape;3903;p32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904" name="Google Shape;3904;p32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905" name="Google Shape;3905;p32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906" name="Google Shape;3906;p324"/>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907" name="Google Shape;3907;p324"/>
          <p:cNvSpPr txBox="1"/>
          <p:nvPr/>
        </p:nvSpPr>
        <p:spPr>
          <a:xfrm>
            <a:off x="625691" y="1767601"/>
            <a:ext cx="17268600" cy="5448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Transfer of Advance from Special GL to Normal by Clearing Special GL Items ( F-54)</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A/c Dr.				98000</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TDS A/c						2000</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Vendor Special GL A/c					100000</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Debit to TDS Account will be done automatically when we select the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Central Invoice Proportionate Radio Button</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Effect on 07.09.09 to be paid :		10000 Cr	Total to be payable</a:t>
            </a:r>
            <a:endParaRPr b="0" i="0" sz="2400" u="none" cap="none" strike="noStrike">
              <a:solidFill>
                <a:srgbClr val="000000"/>
              </a:solidFill>
              <a:latin typeface="Open Sans"/>
              <a:ea typeface="Open Sans"/>
              <a:cs typeface="Open Sans"/>
              <a:sym typeface="Open Sans"/>
            </a:endParaRPr>
          </a:p>
          <a:p>
            <a:pPr indent="457200" lvl="0" marL="4572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2000 Dr	advance paid </a:t>
            </a:r>
            <a:endParaRPr b="0" i="0" sz="2400" u="none" cap="none" strike="noStrike">
              <a:solidFill>
                <a:srgbClr val="000000"/>
              </a:solidFill>
              <a:latin typeface="Open Sans"/>
              <a:ea typeface="Open Sans"/>
              <a:cs typeface="Open Sans"/>
              <a:sym typeface="Open Sans"/>
            </a:endParaRPr>
          </a:p>
          <a:p>
            <a:pPr indent="457200" lvl="0" marL="4572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8000 Cr	Balance to be paid</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cxnSp>
        <p:nvCxnSpPr>
          <p:cNvPr id="3908" name="Google Shape;3908;p324"/>
          <p:cNvCxnSpPr/>
          <p:nvPr/>
        </p:nvCxnSpPr>
        <p:spPr>
          <a:xfrm>
            <a:off x="5613350" y="6114250"/>
            <a:ext cx="12834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3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3" name="Shape 3913"/>
        <p:cNvGrpSpPr/>
        <p:nvPr/>
      </p:nvGrpSpPr>
      <p:grpSpPr>
        <a:xfrm>
          <a:off x="0" y="0"/>
          <a:ext cx="0" cy="0"/>
          <a:chOff x="0" y="0"/>
          <a:chExt cx="0" cy="0"/>
        </a:xfrm>
      </p:grpSpPr>
      <p:sp>
        <p:nvSpPr>
          <p:cNvPr id="3914" name="Google Shape;3914;p32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3915" name="Google Shape;3915;p32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916" name="Google Shape;3916;p32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917" name="Google Shape;3917;p32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918" name="Google Shape;3918;p32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919" name="Google Shape;3919;p325"/>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920" name="Google Shape;3920;p325"/>
          <p:cNvSpPr txBox="1"/>
          <p:nvPr/>
        </p:nvSpPr>
        <p:spPr>
          <a:xfrm>
            <a:off x="625691" y="1767601"/>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Step10: Define Withholding Tax Codes:</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Upto Extended Withholding Tax Path is same---&gt;Calculation	&gt;</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Withholding Tax	&gt;Define Withholding tax codes</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Country Key:	IN	( For India)	→	ENTER Select New Entries Button</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Withholding Tax Type:	P1</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Withholding Tax Code:	P1</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Description :	Select 194C Contractors Invoice Posting </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Official W/Tax Key:	 194C ( Standard Posting : Bank/Vendor/</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Customer Line Items Reduced)</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sng" cap="none" strike="noStrike">
                <a:solidFill>
                  <a:srgbClr val="000000"/>
                </a:solidFill>
                <a:latin typeface="Open Sans"/>
                <a:ea typeface="Open Sans"/>
                <a:cs typeface="Open Sans"/>
                <a:sym typeface="Open Sans"/>
              </a:rPr>
              <a:t>Base Amount</a:t>
            </a:r>
            <a:endParaRPr b="0" i="0" sz="2400" u="sng"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Percentage Subject to Tax:	100%	Posting Indicator: 1</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5" name="Shape 3925"/>
        <p:cNvGrpSpPr/>
        <p:nvPr/>
      </p:nvGrpSpPr>
      <p:grpSpPr>
        <a:xfrm>
          <a:off x="0" y="0"/>
          <a:ext cx="0" cy="0"/>
          <a:chOff x="0" y="0"/>
          <a:chExt cx="0" cy="0"/>
        </a:xfrm>
      </p:grpSpPr>
      <p:sp>
        <p:nvSpPr>
          <p:cNvPr id="3926" name="Google Shape;3926;p32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3927" name="Google Shape;3927;p32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928" name="Google Shape;3928;p32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929" name="Google Shape;3929;p32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930" name="Google Shape;3930;p32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931" name="Google Shape;3931;p326"/>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932" name="Google Shape;3932;p326"/>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914400" marR="0" rtl="0" algn="l">
              <a:lnSpc>
                <a:spcPct val="150000"/>
              </a:lnSpc>
              <a:spcBef>
                <a:spcPts val="0"/>
              </a:spcBef>
              <a:spcAft>
                <a:spcPts val="0"/>
              </a:spcAft>
              <a:buClr>
                <a:srgbClr val="000000"/>
              </a:buClr>
              <a:buSzPts val="2400"/>
              <a:buFont typeface="Arial"/>
              <a:buNone/>
            </a:pPr>
            <a:r>
              <a:rPr b="0" i="0" lang="en-US" sz="2400" u="sng" cap="none" strike="noStrike">
                <a:solidFill>
                  <a:srgbClr val="000000"/>
                </a:solidFill>
                <a:latin typeface="Open Sans"/>
                <a:ea typeface="Open Sans"/>
                <a:cs typeface="Open Sans"/>
                <a:sym typeface="Open Sans"/>
              </a:rPr>
              <a:t>Calculation :</a:t>
            </a:r>
            <a:endParaRPr b="0" i="0" sz="2400" u="sng"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Withholding Tax Rate:	2%	→	SAVE</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to save in your request.</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Back Arrow</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Withhold Tax Type	P1 Select Copy as Button</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Withhold Tax Type to	PA</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Withhold Tax Code to	PA</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Description :	Sec 194C Contractors Advance Posting</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&amp;  SAVE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Step11: Check Receipient Types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Upto Extendted Withholding Tax Path is same---&gt;Basic Settings---&gt;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Check Recipient Types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Country Key:	IN	( India)	→	Enter Select New Entries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Withholding Tax Type:	P1</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7" name="Shape 3937"/>
        <p:cNvGrpSpPr/>
        <p:nvPr/>
      </p:nvGrpSpPr>
      <p:grpSpPr>
        <a:xfrm>
          <a:off x="0" y="0"/>
          <a:ext cx="0" cy="0"/>
          <a:chOff x="0" y="0"/>
          <a:chExt cx="0" cy="0"/>
        </a:xfrm>
      </p:grpSpPr>
      <p:sp>
        <p:nvSpPr>
          <p:cNvPr id="3938" name="Google Shape;3938;p32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3939" name="Google Shape;3939;p32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940" name="Google Shape;3940;p32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941" name="Google Shape;3941;p32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942" name="Google Shape;3942;p32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943" name="Google Shape;3943;p327"/>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944" name="Google Shape;3944;p327"/>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Recipient Type:	CO ( Text Field)</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Text :	Company</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2nd :		Withholding Tax Type:	P2</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Recipient Type:	CO ( Text Field)</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Text :	Company</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SAVE	→	Enter	to save in your request.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Step12: Maintain Tax Due Dates: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Upto Extended Withholding Tax Path is same---&gt; Basinc settings---&gt;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India---&gt;Maintain Tax Due Dates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Country:						IN			( for India)</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Official W/tax Key :			194C</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9" name="Shape 3949"/>
        <p:cNvGrpSpPr/>
        <p:nvPr/>
      </p:nvGrpSpPr>
      <p:grpSpPr>
        <a:xfrm>
          <a:off x="0" y="0"/>
          <a:ext cx="0" cy="0"/>
          <a:chOff x="0" y="0"/>
          <a:chExt cx="0" cy="0"/>
        </a:xfrm>
      </p:grpSpPr>
      <p:sp>
        <p:nvSpPr>
          <p:cNvPr id="3950" name="Google Shape;3950;p32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3951" name="Google Shape;3951;p32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952" name="Google Shape;3952;p32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953" name="Google Shape;3953;p32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954" name="Google Shape;3954;p32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955" name="Google Shape;3955;p328"/>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956" name="Google Shape;3956;p328"/>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Recipient Type :	CO ( Company)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No. of Days Until Tax</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Due Date:		777 ( 7 Days from the Month End)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SAVE or Ctrl+S	→		Ente to save in your request.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Step13: 	Assign Withhold Tax Types to Company Codes: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Upto Extended Withholding Tax Path is same---&gt; Company Code---&gt;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Assign Withhold Tax Types to Company Codes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Company Code:	PSL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W/Tax Type:	P1</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Recipient Type:	CO</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W/Tax Agent Check Box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W/Tax Obligated from : 01.04.09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W/Tax Obligated to	: 31.03.09</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1" name="Shape 3961"/>
        <p:cNvGrpSpPr/>
        <p:nvPr/>
      </p:nvGrpSpPr>
      <p:grpSpPr>
        <a:xfrm>
          <a:off x="0" y="0"/>
          <a:ext cx="0" cy="0"/>
          <a:chOff x="0" y="0"/>
          <a:chExt cx="0" cy="0"/>
        </a:xfrm>
      </p:grpSpPr>
      <p:sp>
        <p:nvSpPr>
          <p:cNvPr id="3962" name="Google Shape;3962;p32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3963" name="Google Shape;3963;p32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964" name="Google Shape;3964;p32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965" name="Google Shape;3965;p32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966" name="Google Shape;3966;p32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967" name="Google Shape;3967;p329"/>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
        <p:nvSpPr>
          <p:cNvPr id="3968" name="Google Shape;3968;p329"/>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SAVE or Ctrl+S	→	Enter to save in your request.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back Arrow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Company Code: PSL Select Copy As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W/tax type to PA and SAVE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Step14: Activate Extended Withholding Tax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Same Path</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Position Button</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Company Code:	PSL	→	Enter</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For Comp Code PSL Select Extended W/Tax Check Box SAVE ---&gt; Ignore Warning Message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to save in your request.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3" name="Shape 3973"/>
        <p:cNvGrpSpPr/>
        <p:nvPr/>
      </p:nvGrpSpPr>
      <p:grpSpPr>
        <a:xfrm>
          <a:off x="0" y="0"/>
          <a:ext cx="0" cy="0"/>
          <a:chOff x="0" y="0"/>
          <a:chExt cx="0" cy="0"/>
        </a:xfrm>
      </p:grpSpPr>
      <p:sp>
        <p:nvSpPr>
          <p:cNvPr id="3974" name="Google Shape;3974;p330"/>
          <p:cNvSpPr/>
          <p:nvPr/>
        </p:nvSpPr>
        <p:spPr>
          <a:xfrm>
            <a:off x="1453000" y="7753550"/>
            <a:ext cx="2711400" cy="10557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975" name="Google Shape;3975;p330"/>
          <p:cNvSpPr/>
          <p:nvPr/>
        </p:nvSpPr>
        <p:spPr>
          <a:xfrm>
            <a:off x="1860600" y="5102750"/>
            <a:ext cx="2711400" cy="1055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976" name="Google Shape;3976;p330"/>
          <p:cNvSpPr txBox="1"/>
          <p:nvPr/>
        </p:nvSpPr>
        <p:spPr>
          <a:xfrm>
            <a:off x="625691" y="1767601"/>
            <a:ext cx="17268600" cy="82194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Step15: Creation of 2 GL Masters ( FS00)</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	Conversion Charges under Manufacturing Group</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	TDS on Contractors under Current Liabilities &amp; Provisions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FS00	→	Enter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1st A/c GL A/c:	400200	Comp.Code:	PSL	Select With Template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GL A/c:	400100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Comp.Code:	PSL	→	Enter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2nd A/c</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GL A/c:	100510	Comp.Code:	PSL	Select With Template</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GL A/c:	100500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Comp.Code:	PSL	→	Enter</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ST &amp; GL Long Text to " TDS on Contracting"	→	SAVE</a:t>
            </a:r>
            <a:endParaRPr b="0" i="0" sz="2400" u="none" cap="none" strike="noStrike">
              <a:solidFill>
                <a:srgbClr val="000000"/>
              </a:solidFill>
              <a:latin typeface="Open Sans"/>
              <a:ea typeface="Open Sans"/>
              <a:cs typeface="Open Sans"/>
              <a:sym typeface="Open Sans"/>
            </a:endParaRPr>
          </a:p>
        </p:txBody>
      </p:sp>
      <p:sp>
        <p:nvSpPr>
          <p:cNvPr id="3977" name="Google Shape;3977;p33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3978" name="Google Shape;3978;p33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979" name="Google Shape;3979;p33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980" name="Google Shape;3980;p33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981" name="Google Shape;3981;p33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982" name="Google Shape;3982;p330"/>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7" name="Shape 3987"/>
        <p:cNvGrpSpPr/>
        <p:nvPr/>
      </p:nvGrpSpPr>
      <p:grpSpPr>
        <a:xfrm>
          <a:off x="0" y="0"/>
          <a:ext cx="0" cy="0"/>
          <a:chOff x="0" y="0"/>
          <a:chExt cx="0" cy="0"/>
        </a:xfrm>
      </p:grpSpPr>
      <p:sp>
        <p:nvSpPr>
          <p:cNvPr id="3988" name="Google Shape;3988;p331"/>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Step16:  Assaignment of Accounts for Automatic Posting</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Upto Extended Withhold tax path is same---&gt; Postings---&gt;</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 for Withhold tax---&gt;Define account for Withhold Tax to be paid over Chart of Accounts:	PSL	→	Enter</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Step17: Maintain Company Code Settings</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SPRO---&gt;Logistics General----&lt;Tax on Goods Movements---&gt; India--&gt;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Basic Settings---&gt;Maintain Comp. Code Settings</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 Comp.Code:	PSL	→	SAVE</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to save in your request.</a:t>
            </a:r>
            <a:endParaRPr b="0" i="0" sz="2400" u="none" cap="none" strike="noStrike">
              <a:solidFill>
                <a:srgbClr val="000000"/>
              </a:solidFill>
              <a:latin typeface="Open Sans"/>
              <a:ea typeface="Open Sans"/>
              <a:cs typeface="Open Sans"/>
              <a:sym typeface="Open Sans"/>
            </a:endParaRPr>
          </a:p>
        </p:txBody>
      </p:sp>
      <p:sp>
        <p:nvSpPr>
          <p:cNvPr id="3989" name="Google Shape;3989;p33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3990" name="Google Shape;3990;p33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3991" name="Google Shape;3991;p33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3992" name="Google Shape;3992;p33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3993" name="Google Shape;3993;p33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994" name="Google Shape;3994;p33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pic>
        <p:nvPicPr>
          <p:cNvPr id="3995" name="Google Shape;3995;p331"/>
          <p:cNvPicPr preferRelativeResize="0"/>
          <p:nvPr/>
        </p:nvPicPr>
        <p:blipFill rotWithShape="1">
          <a:blip r:embed="rId5">
            <a:alphaModFix/>
          </a:blip>
          <a:srcRect b="0" l="0" r="0" t="0"/>
          <a:stretch/>
        </p:blipFill>
        <p:spPr>
          <a:xfrm>
            <a:off x="1497775" y="3624550"/>
            <a:ext cx="10327600" cy="2525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4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70" name="Google Shape;470;p4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44"/>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Define Business Areas</a:t>
            </a:r>
            <a:endParaRPr b="1" i="0" sz="4400" u="none" cap="none" strike="noStrike">
              <a:solidFill>
                <a:srgbClr val="10253F"/>
              </a:solidFill>
              <a:latin typeface="Open Sans"/>
              <a:ea typeface="Open Sans"/>
              <a:cs typeface="Open Sans"/>
              <a:sym typeface="Open Sans"/>
            </a:endParaRPr>
          </a:p>
        </p:txBody>
      </p:sp>
      <p:sp>
        <p:nvSpPr>
          <p:cNvPr id="472" name="Google Shape;472;p4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73" name="Google Shape;473;p44"/>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44"/>
          <p:cNvSpPr txBox="1"/>
          <p:nvPr/>
        </p:nvSpPr>
        <p:spPr>
          <a:xfrm>
            <a:off x="502391" y="1820900"/>
            <a:ext cx="16989196" cy="612725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we want to see the Current Assets Balances or Transactions of Current Assets, it is not possible to get directly without Group Creation. We have to verify each and every account and go on adding the respective accounts. In the above example, we have to add 100001 and 100003 which takes much time in practical.</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Or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When we prepare Balance Sheet, in the balance sheet we have items like Share Capital, Reserves &amp; Surpluses, Fixed assets, Current Assets etc., We have to verify each and every account and assign to the account to the respective item.</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get the Balances directly or assigning accounts to items easily, SAP has given Account Groups. Structure of Account Groups in SAP will be as under.</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0" name="Shape 4000"/>
        <p:cNvGrpSpPr/>
        <p:nvPr/>
      </p:nvGrpSpPr>
      <p:grpSpPr>
        <a:xfrm>
          <a:off x="0" y="0"/>
          <a:ext cx="0" cy="0"/>
          <a:chOff x="0" y="0"/>
          <a:chExt cx="0" cy="0"/>
        </a:xfrm>
      </p:grpSpPr>
      <p:sp>
        <p:nvSpPr>
          <p:cNvPr id="4001" name="Google Shape;4001;p332"/>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Step18: 	Specify Document Types for Remittance Challan: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TDS Challan for Company Contractors---CO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TDS Challan for Individual Contractors---IN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in TDS on Contractors A/c there are 5 Bills O/s. ( to pay to Govt)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At the time of making payment We seelct receipt type = CO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Bills to select 1,2,4== 7000</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Document type we use to enter SA as Debit A/c and Credit A/c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Both are general Ledger Accounts.</a:t>
            </a:r>
            <a:endParaRPr b="0" i="0" sz="2400" u="none" cap="none" strike="noStrike">
              <a:solidFill>
                <a:srgbClr val="000000"/>
              </a:solidFill>
              <a:latin typeface="Open Sans"/>
              <a:ea typeface="Open Sans"/>
              <a:cs typeface="Open Sans"/>
              <a:sym typeface="Open Sans"/>
            </a:endParaRPr>
          </a:p>
        </p:txBody>
      </p:sp>
      <p:sp>
        <p:nvSpPr>
          <p:cNvPr id="4002" name="Google Shape;4002;p33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4003" name="Google Shape;4003;p33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004" name="Google Shape;4004;p33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005" name="Google Shape;4005;p33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006" name="Google Shape;4006;p33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007" name="Google Shape;4007;p332"/>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pic>
        <p:nvPicPr>
          <p:cNvPr id="4008" name="Google Shape;4008;p332"/>
          <p:cNvPicPr preferRelativeResize="0"/>
          <p:nvPr/>
        </p:nvPicPr>
        <p:blipFill rotWithShape="1">
          <a:blip r:embed="rId5">
            <a:alphaModFix/>
          </a:blip>
          <a:srcRect b="0" l="0" r="0" t="0"/>
          <a:stretch/>
        </p:blipFill>
        <p:spPr>
          <a:xfrm>
            <a:off x="2181850" y="4138300"/>
            <a:ext cx="4797575" cy="2584600"/>
          </a:xfrm>
          <a:prstGeom prst="rect">
            <a:avLst/>
          </a:prstGeom>
          <a:noFill/>
          <a:ln>
            <a:noFill/>
          </a:ln>
        </p:spPr>
      </p:pic>
    </p:spTree>
  </p:cSld>
  <p:clrMapOvr>
    <a:masterClrMapping/>
  </p:clrMapOvr>
</p:sld>
</file>

<file path=ppt/slides/slide3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3" name="Shape 4013"/>
        <p:cNvGrpSpPr/>
        <p:nvPr/>
      </p:nvGrpSpPr>
      <p:grpSpPr>
        <a:xfrm>
          <a:off x="0" y="0"/>
          <a:ext cx="0" cy="0"/>
          <a:chOff x="0" y="0"/>
          <a:chExt cx="0" cy="0"/>
        </a:xfrm>
      </p:grpSpPr>
      <p:sp>
        <p:nvSpPr>
          <p:cNvPr id="4014" name="Google Shape;4014;p333"/>
          <p:cNvSpPr txBox="1"/>
          <p:nvPr/>
        </p:nvSpPr>
        <p:spPr>
          <a:xfrm>
            <a:off x="625691" y="1767601"/>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Entry:	TDS on Contractors A/c	7000</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Bank A/c	7000</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Upto Extended W/Tax path is same---&gt;Postings---&gt; India---&gt;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Remittance Challans---&gt;Document Types	&gt; Specify</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Document Types ( A/c Payable)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CoCode		RC Doc Type</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PSL			SA		→			SAVE</a:t>
            </a:r>
            <a:endParaRPr b="0" i="0" sz="2400" u="none" cap="none" strike="noStrike">
              <a:solidFill>
                <a:srgbClr val="000000"/>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to save in your request.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4015" name="Google Shape;4015;p33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4016" name="Google Shape;4016;p33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017" name="Google Shape;4017;p33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018" name="Google Shape;4018;p33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019" name="Google Shape;4019;p33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020" name="Google Shape;4020;p333"/>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5" name="Shape 4025"/>
        <p:cNvGrpSpPr/>
        <p:nvPr/>
      </p:nvGrpSpPr>
      <p:grpSpPr>
        <a:xfrm>
          <a:off x="0" y="0"/>
          <a:ext cx="0" cy="0"/>
          <a:chOff x="0" y="0"/>
          <a:chExt cx="0" cy="0"/>
        </a:xfrm>
      </p:grpSpPr>
      <p:sp>
        <p:nvSpPr>
          <p:cNvPr id="4026" name="Google Shape;4026;p334"/>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Step19: 	Maintain Number Ranges :	Same Path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Maintain Groups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Group Without Text Having 005 Check Box</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Menu----&gt;Interval	&gt;Maintain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 Code:		PSL	→	Enter Select Interval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Year	From No To No</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2009	1	100000 →	Enter	&amp; SAVE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Ignore Warning Message and Press Enter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Step20: 	Assign No Group to Business Place: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Use TC= SM30</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Table / View ==	J_1IEWTNUMGR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maintain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p:txBody>
      </p:sp>
      <p:sp>
        <p:nvSpPr>
          <p:cNvPr id="4027" name="Google Shape;4027;p33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4028" name="Google Shape;4028;p33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029" name="Google Shape;4029;p33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030" name="Google Shape;4030;p33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031" name="Google Shape;4031;p33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032" name="Google Shape;4032;p334"/>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7" name="Shape 4037"/>
        <p:cNvGrpSpPr/>
        <p:nvPr/>
      </p:nvGrpSpPr>
      <p:grpSpPr>
        <a:xfrm>
          <a:off x="0" y="0"/>
          <a:ext cx="0" cy="0"/>
          <a:chOff x="0" y="0"/>
          <a:chExt cx="0" cy="0"/>
        </a:xfrm>
      </p:grpSpPr>
      <p:sp>
        <p:nvSpPr>
          <p:cNvPr id="4038" name="Google Shape;4038;p335"/>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Step22  	Maintain Numbe Groups &amp; SAP Script Forms( for TDS Certificates)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Upto Extended W/Tax Path is same---&gt;Postings---&gt;India	&gt;W/Tax</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Certificates for Vendors &amp; Customers	&gt;Maintain No. Groups &amp; SAP</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Script Forms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Co.Code  Sect. Code	Off. Key	Form</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Step23 	Assaign Number Ranges to Number Groups: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Same Path</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4039" name="Google Shape;4039;p33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4040" name="Google Shape;4040;p33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041" name="Google Shape;4041;p33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042" name="Google Shape;4042;p33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043" name="Google Shape;4043;p33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044" name="Google Shape;4044;p335"/>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pic>
        <p:nvPicPr>
          <p:cNvPr id="4045" name="Google Shape;4045;p335"/>
          <p:cNvPicPr preferRelativeResize="0"/>
          <p:nvPr/>
        </p:nvPicPr>
        <p:blipFill rotWithShape="1">
          <a:blip r:embed="rId5">
            <a:alphaModFix/>
          </a:blip>
          <a:srcRect b="0" l="0" r="0" t="0"/>
          <a:stretch/>
        </p:blipFill>
        <p:spPr>
          <a:xfrm>
            <a:off x="2098025" y="5209849"/>
            <a:ext cx="11633550" cy="1069975"/>
          </a:xfrm>
          <a:prstGeom prst="rect">
            <a:avLst/>
          </a:prstGeom>
          <a:noFill/>
          <a:ln>
            <a:noFill/>
          </a:ln>
        </p:spPr>
      </p:pic>
      <p:pic>
        <p:nvPicPr>
          <p:cNvPr id="4046" name="Google Shape;4046;p335"/>
          <p:cNvPicPr preferRelativeResize="0"/>
          <p:nvPr/>
        </p:nvPicPr>
        <p:blipFill rotWithShape="1">
          <a:blip r:embed="rId6">
            <a:alphaModFix/>
          </a:blip>
          <a:srcRect b="0" l="0" r="0" t="0"/>
          <a:stretch/>
        </p:blipFill>
        <p:spPr>
          <a:xfrm>
            <a:off x="2160138" y="8418480"/>
            <a:ext cx="9579899" cy="1219550"/>
          </a:xfrm>
          <a:prstGeom prst="rect">
            <a:avLst/>
          </a:prstGeom>
          <a:noFill/>
          <a:ln>
            <a:noFill/>
          </a:ln>
        </p:spPr>
      </p:pic>
    </p:spTree>
  </p:cSld>
  <p:clrMapOvr>
    <a:masterClrMapping/>
  </p:clrMapOvr>
</p:sld>
</file>

<file path=ppt/slides/slide3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1" name="Shape 4051"/>
        <p:cNvGrpSpPr/>
        <p:nvPr/>
      </p:nvGrpSpPr>
      <p:grpSpPr>
        <a:xfrm>
          <a:off x="0" y="0"/>
          <a:ext cx="0" cy="0"/>
          <a:chOff x="0" y="0"/>
          <a:chExt cx="0" cy="0"/>
        </a:xfrm>
      </p:grpSpPr>
      <p:sp>
        <p:nvSpPr>
          <p:cNvPr id="4052" name="Google Shape;4052;p336"/>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Step24 	Maintain Number Ranges: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Same Path</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Maintain Groups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Group W/tax having '004 Check box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Menu---&gt;Internal	&gt; Maintain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 Code:	PSL	→	Enter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Internal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Year	From	To</a:t>
            </a:r>
            <a:endParaRPr b="0" i="0" sz="2400" u="none" cap="none" strike="noStrike">
              <a:solidFill>
                <a:srgbClr val="000000"/>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2009	100001	200000 →	Enter &amp; Save </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Ignore Warning Message and Press Enter</a:t>
            </a:r>
            <a:endParaRPr b="0" i="0" sz="2400" u="none" cap="none" strike="noStrike">
              <a:solidFill>
                <a:srgbClr val="000000"/>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Step25  	Assaign Tax Codes in Vendor Master: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Accounting ---&gt;Financial Accounting---&gt;Accounts Payable	&gt;Master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Records---&gt;Maintain Centrally	&gt;Change ( XK02)</a:t>
            </a:r>
            <a:endParaRPr b="0" i="0" sz="2400" u="none" cap="none" strike="noStrike">
              <a:solidFill>
                <a:srgbClr val="000000"/>
              </a:solidFill>
              <a:latin typeface="Open Sans"/>
              <a:ea typeface="Open Sans"/>
              <a:cs typeface="Open Sans"/>
              <a:sym typeface="Open Sans"/>
            </a:endParaRPr>
          </a:p>
        </p:txBody>
      </p:sp>
      <p:sp>
        <p:nvSpPr>
          <p:cNvPr id="4053" name="Google Shape;4053;p33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4054" name="Google Shape;4054;p33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055" name="Google Shape;4055;p33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056" name="Google Shape;4056;p33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057" name="Google Shape;4057;p33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058" name="Google Shape;4058;p336"/>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3" name="Shape 4063"/>
        <p:cNvGrpSpPr/>
        <p:nvPr/>
      </p:nvGrpSpPr>
      <p:grpSpPr>
        <a:xfrm>
          <a:off x="0" y="0"/>
          <a:ext cx="0" cy="0"/>
          <a:chOff x="0" y="0"/>
          <a:chExt cx="0" cy="0"/>
        </a:xfrm>
      </p:grpSpPr>
      <p:sp>
        <p:nvSpPr>
          <p:cNvPr id="4064" name="Google Shape;4064;p337"/>
          <p:cNvSpPr txBox="1"/>
          <p:nvPr/>
        </p:nvSpPr>
        <p:spPr>
          <a:xfrm>
            <a:off x="625691" y="1767601"/>
            <a:ext cx="17268600" cy="65571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Vendor No:	4400001</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 Code:	PSL</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Withhold Tax Check Box	→	Enter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W/Tax Country :	IN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 Tax Type:	P1</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W/tax Code:	P1</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Liable	Check Box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Recepient Type:	CO</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W/Tax Type	PA</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W/tax Code:	PA</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Liable	Check Box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Recepient Type:	CO</a:t>
            </a:r>
            <a:endParaRPr b="0" i="0" sz="2400" u="none" cap="none" strike="noStrike">
              <a:solidFill>
                <a:srgbClr val="000000"/>
              </a:solidFill>
              <a:latin typeface="Open Sans"/>
              <a:ea typeface="Open Sans"/>
              <a:cs typeface="Open Sans"/>
              <a:sym typeface="Open Sans"/>
            </a:endParaRPr>
          </a:p>
        </p:txBody>
      </p:sp>
      <p:sp>
        <p:nvSpPr>
          <p:cNvPr id="4065" name="Google Shape;4065;p33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4066" name="Google Shape;4066;p33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067" name="Google Shape;4067;p33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068" name="Google Shape;4068;p33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069" name="Google Shape;4069;p33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070" name="Google Shape;4070;p337"/>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5" name="Shape 4075"/>
        <p:cNvGrpSpPr/>
        <p:nvPr/>
      </p:nvGrpSpPr>
      <p:grpSpPr>
        <a:xfrm>
          <a:off x="0" y="0"/>
          <a:ext cx="0" cy="0"/>
          <a:chOff x="0" y="0"/>
          <a:chExt cx="0" cy="0"/>
        </a:xfrm>
      </p:grpSpPr>
      <p:sp>
        <p:nvSpPr>
          <p:cNvPr id="4076" name="Google Shape;4076;p338"/>
          <p:cNvSpPr txBox="1"/>
          <p:nvPr/>
        </p:nvSpPr>
        <p:spPr>
          <a:xfrm>
            <a:off x="625691" y="1767601"/>
            <a:ext cx="17268600" cy="32325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CIN Details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Ignore Warnign Message and Press Enter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W/tax Tab</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PAN of Vendor :	PSL123456C ( Text Field)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Back Arrow:		Select Save or Ctrl+S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4077" name="Google Shape;4077;p33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4078" name="Google Shape;4078;p33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079" name="Google Shape;4079;p33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080" name="Google Shape;4080;p33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081" name="Google Shape;4081;p33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082" name="Google Shape;4082;p338"/>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7" name="Shape 4087"/>
        <p:cNvGrpSpPr/>
        <p:nvPr/>
      </p:nvGrpSpPr>
      <p:grpSpPr>
        <a:xfrm>
          <a:off x="0" y="0"/>
          <a:ext cx="0" cy="0"/>
          <a:chOff x="0" y="0"/>
          <a:chExt cx="0" cy="0"/>
        </a:xfrm>
      </p:grpSpPr>
      <p:sp>
        <p:nvSpPr>
          <p:cNvPr id="4088" name="Google Shape;4088;p339"/>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END USER AREA:</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Step1:	Posting of Conversion Charges ( F-43)</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Doc.Dt:	25.08.09	Type :	KR	Comp. Code:	PSL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Post.DT: 25.08.09</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Post Key:		31			A/c#				4400001 →			Enter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100000		Buss. Area:		PSLH</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Buss.Place: PSLF		 Text: Conversion Charges Posting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Post.Key:	40				A/c#				400200 →			Enter</a:t>
            </a:r>
            <a:endParaRPr b="0" i="0" sz="2400" u="none" cap="none" strike="noStrike">
              <a:solidFill>
                <a:srgbClr val="000000"/>
              </a:solidFill>
              <a:latin typeface="Open Sans"/>
              <a:ea typeface="Open Sans"/>
              <a:cs typeface="Open Sans"/>
              <a:sym typeface="Open Sans"/>
            </a:endParaRPr>
          </a:p>
          <a:p>
            <a:pPr indent="457200" lvl="0" marL="5486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(Conversion Chg. A/c)</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Remove W/Tax Code:	PA		→		Enter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          Buss. Area:	PSLH	Text:	+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Menu----&gt; Document	&gt; Simulate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Blue Font Line item Change Text to +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SAVE</a:t>
            </a:r>
            <a:endParaRPr b="0" i="0" sz="2400" u="none" cap="none" strike="noStrike">
              <a:solidFill>
                <a:srgbClr val="000000"/>
              </a:solidFill>
              <a:latin typeface="Open Sans"/>
              <a:ea typeface="Open Sans"/>
              <a:cs typeface="Open Sans"/>
              <a:sym typeface="Open Sans"/>
            </a:endParaRPr>
          </a:p>
        </p:txBody>
      </p:sp>
      <p:sp>
        <p:nvSpPr>
          <p:cNvPr id="4089" name="Google Shape;4089;p33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4090" name="Google Shape;4090;p33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091" name="Google Shape;4091;p33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092" name="Google Shape;4092;p33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093" name="Google Shape;4093;p33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094" name="Google Shape;4094;p339"/>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9" name="Shape 4099"/>
        <p:cNvGrpSpPr/>
        <p:nvPr/>
      </p:nvGrpSpPr>
      <p:grpSpPr>
        <a:xfrm>
          <a:off x="0" y="0"/>
          <a:ext cx="0" cy="0"/>
          <a:chOff x="0" y="0"/>
          <a:chExt cx="0" cy="0"/>
        </a:xfrm>
      </p:grpSpPr>
      <p:sp>
        <p:nvSpPr>
          <p:cNvPr id="4100" name="Google Shape;4100;p340"/>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Regarding TDS following points are important:</a:t>
            </a:r>
            <a:endParaRPr b="1"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Option1 : If the Bill amount is less than 20,000 and in the whole year contracts gross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value is less than 50000, No TDS to be deducted . Remove P1 from PA</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Option2 :If the Bill includes Material Value of Rs. 30,000 and Conversion Charges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are Rs. 70,000. TDS should be deducted on 70,000 but not on 100,000.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Withholding Tax Base is 70,000 for P1. and Remove PA</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Option3 :If the Bill is only for Conversion charges of Rs. 100,000, TDS should be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deducted on 100,000. Remove PA</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2:	Create Remittance Challan: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 ----&gt;Financial Accounting---&gt;Accounts Payable	&gt;</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W/tax ----&gt;India---&gt;Extended W/tax---&gt;Remittance of W/tax	&gt;</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Create Remittance Challan (J1INCHLN) </a:t>
            </a:r>
            <a:endParaRPr b="0" i="0" sz="2400" u="none" cap="none" strike="noStrike">
              <a:solidFill>
                <a:srgbClr val="000000"/>
              </a:solidFill>
              <a:latin typeface="Open Sans"/>
              <a:ea typeface="Open Sans"/>
              <a:cs typeface="Open Sans"/>
              <a:sym typeface="Open Sans"/>
            </a:endParaRPr>
          </a:p>
        </p:txBody>
      </p:sp>
      <p:sp>
        <p:nvSpPr>
          <p:cNvPr id="4101" name="Google Shape;4101;p34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4102" name="Google Shape;4102;p34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103" name="Google Shape;4103;p34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104" name="Google Shape;4104;p34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105" name="Google Shape;4105;p34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106" name="Google Shape;4106;p340"/>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1" name="Shape 4111"/>
        <p:cNvGrpSpPr/>
        <p:nvPr/>
      </p:nvGrpSpPr>
      <p:grpSpPr>
        <a:xfrm>
          <a:off x="0" y="0"/>
          <a:ext cx="0" cy="0"/>
          <a:chOff x="0" y="0"/>
          <a:chExt cx="0" cy="0"/>
        </a:xfrm>
      </p:grpSpPr>
      <p:sp>
        <p:nvSpPr>
          <p:cNvPr id="4112" name="Google Shape;4112;p341"/>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Comp.Code:	PSL</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Fiscal Year:	2009</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Buss.Place/</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Sect Code:	PSLF</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Posting Date:	01.08.09	to 31.08.09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Section:	194C</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Recipient Type	CO</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Document Dt:	07.09.09</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Post. Date:	07.09.09</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Bank A/c:	200105 ( SBI C/A)</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Buss Area:	PSLH	→	Execute ( F8)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Text :	TDS payment for Aug'09</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Process Open Items Button </a:t>
            </a:r>
            <a:endParaRPr b="0" i="0" sz="2400" u="none" cap="none" strike="noStrike">
              <a:solidFill>
                <a:srgbClr val="000000"/>
              </a:solidFill>
              <a:latin typeface="Open Sans"/>
              <a:ea typeface="Open Sans"/>
              <a:cs typeface="Open Sans"/>
              <a:sym typeface="Open Sans"/>
            </a:endParaRPr>
          </a:p>
        </p:txBody>
      </p:sp>
      <p:sp>
        <p:nvSpPr>
          <p:cNvPr id="4113" name="Google Shape;4113;p34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4114" name="Google Shape;4114;p34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115" name="Google Shape;4115;p34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116" name="Google Shape;4116;p34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117" name="Google Shape;4117;p34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118" name="Google Shape;4118;p34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81" name="Google Shape;481;p4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45"/>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Define Business Areas</a:t>
            </a:r>
            <a:endParaRPr b="1" i="0" sz="4400" u="none" cap="none" strike="noStrike">
              <a:solidFill>
                <a:srgbClr val="10253F"/>
              </a:solidFill>
              <a:latin typeface="Open Sans"/>
              <a:ea typeface="Open Sans"/>
              <a:cs typeface="Open Sans"/>
              <a:sym typeface="Open Sans"/>
            </a:endParaRPr>
          </a:p>
        </p:txBody>
      </p:sp>
      <p:sp>
        <p:nvSpPr>
          <p:cNvPr id="483" name="Google Shape;483;p4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84" name="Google Shape;484;p45"/>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5" name="Google Shape;485;p45"/>
          <p:cNvPicPr preferRelativeResize="0"/>
          <p:nvPr/>
        </p:nvPicPr>
        <p:blipFill rotWithShape="1">
          <a:blip r:embed="rId5">
            <a:alphaModFix/>
          </a:blip>
          <a:srcRect b="0" l="0" r="0" t="0"/>
          <a:stretch/>
        </p:blipFill>
        <p:spPr>
          <a:xfrm>
            <a:off x="2907233" y="2684004"/>
            <a:ext cx="11821034" cy="2459496"/>
          </a:xfrm>
          <a:prstGeom prst="rect">
            <a:avLst/>
          </a:prstGeom>
          <a:noFill/>
          <a:ln>
            <a:noFill/>
          </a:ln>
        </p:spPr>
      </p:pic>
    </p:spTree>
  </p:cSld>
  <p:clrMapOvr>
    <a:masterClrMapping/>
  </p:clrMapOvr>
</p:sld>
</file>

<file path=ppt/slides/slide3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3" name="Shape 4123"/>
        <p:cNvGrpSpPr/>
        <p:nvPr/>
      </p:nvGrpSpPr>
      <p:grpSpPr>
        <a:xfrm>
          <a:off x="0" y="0"/>
          <a:ext cx="0" cy="0"/>
          <a:chOff x="0" y="0"/>
          <a:chExt cx="0" cy="0"/>
        </a:xfrm>
      </p:grpSpPr>
      <p:sp>
        <p:nvSpPr>
          <p:cNvPr id="4124" name="Google Shape;4124;p342"/>
          <p:cNvSpPr txBox="1"/>
          <p:nvPr/>
        </p:nvSpPr>
        <p:spPr>
          <a:xfrm>
            <a:off x="625691" y="1767601"/>
            <a:ext cx="17268600" cy="8219400"/>
          </a:xfrm>
          <a:prstGeom prst="rect">
            <a:avLst/>
          </a:prstGeom>
          <a:noFill/>
          <a:ln>
            <a:noFill/>
          </a:ln>
        </p:spPr>
        <p:txBody>
          <a:bodyPr anchorCtr="0" anchor="t" bIns="45700" lIns="91425" spcFirstLastPara="1" rIns="91425" wrap="square" tIns="45700">
            <a:spAutoFit/>
          </a:bodyPr>
          <a:lstStyle/>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all Open Items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Document Overview Button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SBI C/A Line Item</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Amount	*	→	SAVE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Clearing Document Button </a:t>
            </a:r>
            <a:endParaRPr b="0" i="0" sz="2400" u="none" cap="none" strike="noStrike">
              <a:solidFill>
                <a:srgbClr val="000000"/>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Back Arrow</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3:	Enter Bank Challan : Same Path ( J1INBANR)</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 Code:	PSL</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Fiscal Year:	2009</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Challan Clg. No:	Select 31</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Once we select Challan Clrg. No Internal Challan No and Internal Challan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Date will be updated Automatically</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Bank Challan NO:	567 ( Text Field)</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Bank Challan Dt:	07.09.09</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Bank Key				Select SBI	→			Execute ( F8)</a:t>
            </a:r>
            <a:endParaRPr b="0" i="0" sz="2400" u="none" cap="none" strike="noStrike">
              <a:solidFill>
                <a:srgbClr val="000000"/>
              </a:solidFill>
              <a:latin typeface="Open Sans"/>
              <a:ea typeface="Open Sans"/>
              <a:cs typeface="Open Sans"/>
              <a:sym typeface="Open Sans"/>
            </a:endParaRPr>
          </a:p>
        </p:txBody>
      </p:sp>
      <p:sp>
        <p:nvSpPr>
          <p:cNvPr id="4125" name="Google Shape;4125;p34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4126" name="Google Shape;4126;p34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127" name="Google Shape;4127;p34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128" name="Google Shape;4128;p34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129" name="Google Shape;4129;p34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130" name="Google Shape;4130;p342"/>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5" name="Shape 4135"/>
        <p:cNvGrpSpPr/>
        <p:nvPr/>
      </p:nvGrpSpPr>
      <p:grpSpPr>
        <a:xfrm>
          <a:off x="0" y="0"/>
          <a:ext cx="0" cy="0"/>
          <a:chOff x="0" y="0"/>
          <a:chExt cx="0" cy="0"/>
        </a:xfrm>
      </p:grpSpPr>
      <p:sp>
        <p:nvSpPr>
          <p:cNvPr id="4136" name="Google Shape;4136;p343"/>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4:	Print TDS Certificates :	Upto Extended W/tax path is same	&gt;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Certificates	&gt; Print ( J1INCERT)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To View the printout From Menu---&gt;System---&gt;Services	&gt;Output Control</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Execute ( F8)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Spool No Check Box</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Display Contents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from 2009 New Quarterly Return ( Form 26Q) introduced which is not in the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learning package for which TC=J1INQEFILE</a:t>
            </a:r>
            <a:endParaRPr b="0" i="0" sz="2400" u="none" cap="none" strike="noStrike">
              <a:solidFill>
                <a:srgbClr val="000000"/>
              </a:solidFill>
              <a:latin typeface="Open Sans"/>
              <a:ea typeface="Open Sans"/>
              <a:cs typeface="Open Sans"/>
              <a:sym typeface="Open Sans"/>
            </a:endParaRPr>
          </a:p>
        </p:txBody>
      </p:sp>
      <p:sp>
        <p:nvSpPr>
          <p:cNvPr id="4137" name="Google Shape;4137;p34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With Holding Tax ( TDS)</a:t>
            </a:r>
            <a:endParaRPr b="1" i="0" sz="4400" u="none" cap="none" strike="noStrike">
              <a:solidFill>
                <a:srgbClr val="424C59"/>
              </a:solidFill>
              <a:latin typeface="Open Sans"/>
              <a:ea typeface="Open Sans"/>
              <a:cs typeface="Open Sans"/>
              <a:sym typeface="Open Sans"/>
            </a:endParaRPr>
          </a:p>
        </p:txBody>
      </p:sp>
      <p:sp>
        <p:nvSpPr>
          <p:cNvPr id="4138" name="Google Shape;4138;p34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139" name="Google Shape;4139;p34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140" name="Google Shape;4140;p34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141" name="Google Shape;4141;p34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142" name="Google Shape;4142;p343"/>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pic>
        <p:nvPicPr>
          <p:cNvPr id="4143" name="Google Shape;4143;p343"/>
          <p:cNvPicPr preferRelativeResize="0"/>
          <p:nvPr/>
        </p:nvPicPr>
        <p:blipFill rotWithShape="1">
          <a:blip r:embed="rId5">
            <a:alphaModFix/>
          </a:blip>
          <a:srcRect b="0" l="0" r="0" t="0"/>
          <a:stretch/>
        </p:blipFill>
        <p:spPr>
          <a:xfrm>
            <a:off x="2139425" y="2920825"/>
            <a:ext cx="10386199" cy="3229325"/>
          </a:xfrm>
          <a:prstGeom prst="rect">
            <a:avLst/>
          </a:prstGeom>
          <a:noFill/>
          <a:ln>
            <a:noFill/>
          </a:ln>
        </p:spPr>
      </p:pic>
    </p:spTree>
  </p:cSld>
  <p:clrMapOvr>
    <a:masterClrMapping/>
  </p:clrMapOvr>
</p:sld>
</file>

<file path=ppt/slides/slide3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8" name="Shape 4148"/>
        <p:cNvGrpSpPr/>
        <p:nvPr/>
      </p:nvGrpSpPr>
      <p:grpSpPr>
        <a:xfrm>
          <a:off x="0" y="0"/>
          <a:ext cx="0" cy="0"/>
          <a:chOff x="0" y="0"/>
          <a:chExt cx="0" cy="0"/>
        </a:xfrm>
      </p:grpSpPr>
      <p:sp>
        <p:nvSpPr>
          <p:cNvPr id="4149" name="Google Shape;4149;p34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Cash Journal</a:t>
            </a:r>
            <a:endParaRPr b="0" i="0" sz="1400" u="none" cap="none" strike="noStrike">
              <a:solidFill>
                <a:srgbClr val="000000"/>
              </a:solidFill>
              <a:latin typeface="Arial"/>
              <a:ea typeface="Arial"/>
              <a:cs typeface="Arial"/>
              <a:sym typeface="Arial"/>
            </a:endParaRPr>
          </a:p>
        </p:txBody>
      </p:sp>
      <p:sp>
        <p:nvSpPr>
          <p:cNvPr id="4150" name="Google Shape;4150;p34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151" name="Google Shape;4151;p34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152" name="Google Shape;4152;p344"/>
          <p:cNvSpPr/>
          <p:nvPr/>
        </p:nvSpPr>
        <p:spPr>
          <a:xfrm>
            <a:off x="502391" y="1274297"/>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153" name="Google Shape;4153;p34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154" name="Google Shape;4154;p344"/>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pic>
        <p:nvPicPr>
          <p:cNvPr id="4155" name="Google Shape;4155;p344"/>
          <p:cNvPicPr preferRelativeResize="0"/>
          <p:nvPr/>
        </p:nvPicPr>
        <p:blipFill rotWithShape="1">
          <a:blip r:embed="rId5">
            <a:alphaModFix/>
          </a:blip>
          <a:srcRect b="0" l="0" r="0" t="0"/>
          <a:stretch/>
        </p:blipFill>
        <p:spPr>
          <a:xfrm>
            <a:off x="5678738" y="2051976"/>
            <a:ext cx="6930525" cy="6729651"/>
          </a:xfrm>
          <a:prstGeom prst="rect">
            <a:avLst/>
          </a:prstGeom>
          <a:noFill/>
          <a:ln>
            <a:noFill/>
          </a:ln>
        </p:spPr>
      </p:pic>
    </p:spTree>
  </p:cSld>
  <p:clrMapOvr>
    <a:masterClrMapping/>
  </p:clrMapOvr>
</p:sld>
</file>

<file path=ppt/slides/slide3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0" name="Shape 4160"/>
        <p:cNvGrpSpPr/>
        <p:nvPr/>
      </p:nvGrpSpPr>
      <p:grpSpPr>
        <a:xfrm>
          <a:off x="0" y="0"/>
          <a:ext cx="0" cy="0"/>
          <a:chOff x="0" y="0"/>
          <a:chExt cx="0" cy="0"/>
        </a:xfrm>
      </p:grpSpPr>
      <p:sp>
        <p:nvSpPr>
          <p:cNvPr id="4161" name="Google Shape;4161;p345"/>
          <p:cNvSpPr/>
          <p:nvPr/>
        </p:nvSpPr>
        <p:spPr>
          <a:xfrm>
            <a:off x="1742775" y="4499775"/>
            <a:ext cx="3912000" cy="1179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162" name="Google Shape;4162;p345"/>
          <p:cNvSpPr txBox="1"/>
          <p:nvPr/>
        </p:nvSpPr>
        <p:spPr>
          <a:xfrm>
            <a:off x="625691" y="1767601"/>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can get Daily Cash positions by Opening Balance+Receipts-Payments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Some Companies will use this for Petty Cash purpose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Cash Journal will not accept Negative Cash Balance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Step1:		Create GL Masters- Hyderabad City Office Cash Account( FS00)</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GL A/c:			200101	Comp. Code:	PSL	Select With Template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GL A/c:			200100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 Code:		PSL		→	Enter</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Change Short Text &amp; GL A/c Long Text to "Hyd City Office Cash A/c"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Create/Bank/Interest Tab</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Post Automatically only Check Box		→		SAVE</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to save in your request.</a:t>
            </a:r>
            <a:endParaRPr b="0" i="0" sz="2400" u="none" cap="none" strike="noStrike">
              <a:solidFill>
                <a:srgbClr val="000000"/>
              </a:solidFill>
              <a:latin typeface="Open Sans"/>
              <a:ea typeface="Open Sans"/>
              <a:cs typeface="Open Sans"/>
              <a:sym typeface="Open Sans"/>
            </a:endParaRPr>
          </a:p>
        </p:txBody>
      </p:sp>
      <p:sp>
        <p:nvSpPr>
          <p:cNvPr id="4163" name="Google Shape;4163;p34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Cash Journal</a:t>
            </a:r>
            <a:endParaRPr b="1" i="0" sz="4400" u="none" cap="none" strike="noStrike">
              <a:solidFill>
                <a:srgbClr val="424C59"/>
              </a:solidFill>
              <a:latin typeface="Open Sans"/>
              <a:ea typeface="Open Sans"/>
              <a:cs typeface="Open Sans"/>
              <a:sym typeface="Open Sans"/>
            </a:endParaRPr>
          </a:p>
        </p:txBody>
      </p:sp>
      <p:sp>
        <p:nvSpPr>
          <p:cNvPr id="4164" name="Google Shape;4164;p34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165" name="Google Shape;4165;p34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166" name="Google Shape;4166;p34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167" name="Google Shape;4167;p34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168" name="Google Shape;4168;p345"/>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3" name="Shape 4173"/>
        <p:cNvGrpSpPr/>
        <p:nvPr/>
      </p:nvGrpSpPr>
      <p:grpSpPr>
        <a:xfrm>
          <a:off x="0" y="0"/>
          <a:ext cx="0" cy="0"/>
          <a:chOff x="0" y="0"/>
          <a:chExt cx="0" cy="0"/>
        </a:xfrm>
      </p:grpSpPr>
      <p:sp>
        <p:nvSpPr>
          <p:cNvPr id="4174" name="Google Shape;4174;p346"/>
          <p:cNvSpPr txBox="1"/>
          <p:nvPr/>
        </p:nvSpPr>
        <p:spPr>
          <a:xfrm>
            <a:off x="625691" y="1767601"/>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Step2:		Define Number Range Intervals for Cash Journal Documents: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SPRO---&gt;Financial Accounting ---&gt;Bank Account---&gt;Business Transactions</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---&gt;Cash Journal---&gt;Define No Range Interval for ---&gt;Cash Journal Doc</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 Code:	PSL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Change Interval Button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Interval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No Range: 01</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From No : 500001				To No: 600000 →		Enter  &amp; SAVE</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Ignore Warning message		→	Enter</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4175" name="Google Shape;4175;p34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Cash Journal</a:t>
            </a:r>
            <a:endParaRPr b="1" i="0" sz="4400" u="none" cap="none" strike="noStrike">
              <a:solidFill>
                <a:srgbClr val="424C59"/>
              </a:solidFill>
              <a:latin typeface="Open Sans"/>
              <a:ea typeface="Open Sans"/>
              <a:cs typeface="Open Sans"/>
              <a:sym typeface="Open Sans"/>
            </a:endParaRPr>
          </a:p>
        </p:txBody>
      </p:sp>
      <p:sp>
        <p:nvSpPr>
          <p:cNvPr id="4176" name="Google Shape;4176;p34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177" name="Google Shape;4177;p34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178" name="Google Shape;4178;p34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179" name="Google Shape;4179;p34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180" name="Google Shape;4180;p346"/>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5" name="Shape 4185"/>
        <p:cNvGrpSpPr/>
        <p:nvPr/>
      </p:nvGrpSpPr>
      <p:grpSpPr>
        <a:xfrm>
          <a:off x="0" y="0"/>
          <a:ext cx="0" cy="0"/>
          <a:chOff x="0" y="0"/>
          <a:chExt cx="0" cy="0"/>
        </a:xfrm>
      </p:grpSpPr>
      <p:sp>
        <p:nvSpPr>
          <p:cNvPr id="4186" name="Google Shape;4186;p347"/>
          <p:cNvSpPr txBox="1"/>
          <p:nvPr/>
        </p:nvSpPr>
        <p:spPr>
          <a:xfrm>
            <a:off x="625691" y="1767601"/>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Step3:	Set up Cash Journal:	Path is same as above Select New Entries Button</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 Code:									PSL</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Cash Journal:								0001</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GL A/c												200101</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Currency										INR</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 Type for GL A/c:						SA</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 Type for Vendor Payment			KZ</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 Type from Vendor Payment		KZ</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 Type from Customer Payment		DZ</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Doc. Type to Customer Payment			DZ</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Cash Journal Name:						PSL Hyd City Office Cash Book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SAVE		→		Enter	to save in your request.</a:t>
            </a:r>
            <a:endParaRPr b="0" i="0" sz="2400" u="none" cap="none" strike="noStrike">
              <a:solidFill>
                <a:srgbClr val="000000"/>
              </a:solidFill>
              <a:latin typeface="Open Sans"/>
              <a:ea typeface="Open Sans"/>
              <a:cs typeface="Open Sans"/>
              <a:sym typeface="Open Sans"/>
            </a:endParaRPr>
          </a:p>
        </p:txBody>
      </p:sp>
      <p:sp>
        <p:nvSpPr>
          <p:cNvPr id="4187" name="Google Shape;4187;p34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Cash Journal</a:t>
            </a:r>
            <a:endParaRPr b="1" i="0" sz="4400" u="none" cap="none" strike="noStrike">
              <a:solidFill>
                <a:srgbClr val="424C59"/>
              </a:solidFill>
              <a:latin typeface="Open Sans"/>
              <a:ea typeface="Open Sans"/>
              <a:cs typeface="Open Sans"/>
              <a:sym typeface="Open Sans"/>
            </a:endParaRPr>
          </a:p>
        </p:txBody>
      </p:sp>
      <p:sp>
        <p:nvSpPr>
          <p:cNvPr id="4188" name="Google Shape;4188;p34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189" name="Google Shape;4189;p34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190" name="Google Shape;4190;p34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191" name="Google Shape;4191;p34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192" name="Google Shape;4192;p347"/>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7" name="Shape 4197"/>
        <p:cNvGrpSpPr/>
        <p:nvPr/>
      </p:nvGrpSpPr>
      <p:grpSpPr>
        <a:xfrm>
          <a:off x="0" y="0"/>
          <a:ext cx="0" cy="0"/>
          <a:chOff x="0" y="0"/>
          <a:chExt cx="0" cy="0"/>
        </a:xfrm>
      </p:grpSpPr>
      <p:sp>
        <p:nvSpPr>
          <p:cNvPr id="4198" name="Google Shape;4198;p348"/>
          <p:cNvSpPr txBox="1"/>
          <p:nvPr/>
        </p:nvSpPr>
        <p:spPr>
          <a:xfrm>
            <a:off x="625691" y="1767601"/>
            <a:ext cx="17268600" cy="82194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4:	Create Change Delete Business Transaction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same Path	&gt; Select New Entries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 Code:				Bus. Tran Type				GL A/c	Cash Journal</a:t>
            </a:r>
            <a:endParaRPr b="0" i="0" sz="2400" u="none" cap="none" strike="noStrike">
              <a:solidFill>
                <a:srgbClr val="000000"/>
              </a:solidFill>
              <a:latin typeface="Open Sans"/>
              <a:ea typeface="Open Sans"/>
              <a:cs typeface="Open Sans"/>
              <a:sym typeface="Open Sans"/>
            </a:endParaRPr>
          </a:p>
          <a:p>
            <a:pPr indent="457200" lvl="0" marL="82296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Transactions</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	PSL						R( Revenues)					300000 Revenues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Account Modifiable Check Box</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ii)	PSL						E ( Expenses)				400100 Expenses</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Account Modifiable Check Box		→		SAVE</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Enter		to save in your request.</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Note:	If I select Account Modifiable, We need not give all Revenue Accounts ( or)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All Expenses Account</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I don’t Select Account Modifiable Check Box, We need to give for Revenue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and Expenses Account Numbers</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4199" name="Google Shape;4199;p34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Cash Journal</a:t>
            </a:r>
            <a:endParaRPr b="1" i="0" sz="4400" u="none" cap="none" strike="noStrike">
              <a:solidFill>
                <a:srgbClr val="424C59"/>
              </a:solidFill>
              <a:latin typeface="Open Sans"/>
              <a:ea typeface="Open Sans"/>
              <a:cs typeface="Open Sans"/>
              <a:sym typeface="Open Sans"/>
            </a:endParaRPr>
          </a:p>
        </p:txBody>
      </p:sp>
      <p:sp>
        <p:nvSpPr>
          <p:cNvPr id="4200" name="Google Shape;4200;p34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201" name="Google Shape;4201;p34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202" name="Google Shape;4202;p34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203" name="Google Shape;4203;p34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204" name="Google Shape;4204;p348"/>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cxnSp>
        <p:nvCxnSpPr>
          <p:cNvPr id="4205" name="Google Shape;4205;p348"/>
          <p:cNvCxnSpPr/>
          <p:nvPr/>
        </p:nvCxnSpPr>
        <p:spPr>
          <a:xfrm>
            <a:off x="2115350" y="3878850"/>
            <a:ext cx="1945500" cy="0"/>
          </a:xfrm>
          <a:prstGeom prst="straightConnector1">
            <a:avLst/>
          </a:prstGeom>
          <a:noFill/>
          <a:ln cap="flat" cmpd="sng" w="9525">
            <a:solidFill>
              <a:schemeClr val="dk1"/>
            </a:solidFill>
            <a:prstDash val="solid"/>
            <a:round/>
            <a:headEnd len="sm" w="sm" type="none"/>
            <a:tailEnd len="sm" w="sm" type="none"/>
          </a:ln>
        </p:spPr>
      </p:cxnSp>
      <p:cxnSp>
        <p:nvCxnSpPr>
          <p:cNvPr id="4206" name="Google Shape;4206;p348"/>
          <p:cNvCxnSpPr/>
          <p:nvPr/>
        </p:nvCxnSpPr>
        <p:spPr>
          <a:xfrm>
            <a:off x="5020600" y="3878850"/>
            <a:ext cx="1945500" cy="0"/>
          </a:xfrm>
          <a:prstGeom prst="straightConnector1">
            <a:avLst/>
          </a:prstGeom>
          <a:noFill/>
          <a:ln cap="flat" cmpd="sng" w="9525">
            <a:solidFill>
              <a:schemeClr val="dk1"/>
            </a:solidFill>
            <a:prstDash val="solid"/>
            <a:round/>
            <a:headEnd len="sm" w="sm" type="none"/>
            <a:tailEnd len="sm" w="sm" type="none"/>
          </a:ln>
        </p:spPr>
      </p:cxnSp>
      <p:cxnSp>
        <p:nvCxnSpPr>
          <p:cNvPr id="4207" name="Google Shape;4207;p348"/>
          <p:cNvCxnSpPr/>
          <p:nvPr/>
        </p:nvCxnSpPr>
        <p:spPr>
          <a:xfrm>
            <a:off x="9002150" y="3878850"/>
            <a:ext cx="2220300" cy="82800"/>
          </a:xfrm>
          <a:prstGeom prst="straightConnector1">
            <a:avLst/>
          </a:prstGeom>
          <a:noFill/>
          <a:ln cap="flat" cmpd="sng" w="9525">
            <a:solidFill>
              <a:schemeClr val="dk1"/>
            </a:solidFill>
            <a:prstDash val="solid"/>
            <a:round/>
            <a:headEnd len="sm" w="sm" type="none"/>
            <a:tailEnd len="sm" w="sm" type="none"/>
          </a:ln>
        </p:spPr>
      </p:cxnSp>
      <p:pic>
        <p:nvPicPr>
          <p:cNvPr id="4208" name="Google Shape;4208;p348"/>
          <p:cNvPicPr preferRelativeResize="0"/>
          <p:nvPr/>
        </p:nvPicPr>
        <p:blipFill rotWithShape="1">
          <a:blip r:embed="rId5">
            <a:alphaModFix/>
          </a:blip>
          <a:srcRect b="0" l="0" r="0" t="0"/>
          <a:stretch/>
        </p:blipFill>
        <p:spPr>
          <a:xfrm>
            <a:off x="6759124" y="8305150"/>
            <a:ext cx="3077802" cy="1681850"/>
          </a:xfrm>
          <a:prstGeom prst="rect">
            <a:avLst/>
          </a:prstGeom>
          <a:noFill/>
          <a:ln>
            <a:noFill/>
          </a:ln>
        </p:spPr>
      </p:pic>
    </p:spTree>
  </p:cSld>
  <p:clrMapOvr>
    <a:masterClrMapping/>
  </p:clrMapOvr>
</p:sld>
</file>

<file path=ppt/slides/slide3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3" name="Shape 4213"/>
        <p:cNvGrpSpPr/>
        <p:nvPr/>
      </p:nvGrpSpPr>
      <p:grpSpPr>
        <a:xfrm>
          <a:off x="0" y="0"/>
          <a:ext cx="0" cy="0"/>
          <a:chOff x="0" y="0"/>
          <a:chExt cx="0" cy="0"/>
        </a:xfrm>
      </p:grpSpPr>
      <p:sp>
        <p:nvSpPr>
          <p:cNvPr id="4214" name="Google Shape;4214;p349"/>
          <p:cNvSpPr txBox="1"/>
          <p:nvPr/>
        </p:nvSpPr>
        <p:spPr>
          <a:xfrm>
            <a:off x="625691" y="1767601"/>
            <a:ext cx="172686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Step 5:	Set up Print Parameters for Cash Journal: Same Path</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CoCode	Cash Jrn		Report		Correspondence </a:t>
            </a:r>
            <a:endParaRPr b="0" i="0" sz="2400" u="none" cap="none" strike="noStrike">
              <a:solidFill>
                <a:srgbClr val="000000"/>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Print Prg		Variant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PSL	RFCASHOO		DEMOEN		SAP18 ( Cash Document)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Press Enter and Save</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
        <p:nvSpPr>
          <p:cNvPr id="4215" name="Google Shape;4215;p34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Cash Journal</a:t>
            </a:r>
            <a:endParaRPr b="1" i="0" sz="4400" u="none" cap="none" strike="noStrike">
              <a:solidFill>
                <a:srgbClr val="424C59"/>
              </a:solidFill>
              <a:latin typeface="Open Sans"/>
              <a:ea typeface="Open Sans"/>
              <a:cs typeface="Open Sans"/>
              <a:sym typeface="Open Sans"/>
            </a:endParaRPr>
          </a:p>
        </p:txBody>
      </p:sp>
      <p:sp>
        <p:nvSpPr>
          <p:cNvPr id="4216" name="Google Shape;4216;p34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217" name="Google Shape;4217;p34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218" name="Google Shape;4218;p34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219" name="Google Shape;4219;p34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220" name="Google Shape;4220;p349"/>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5" name="Shape 4225"/>
        <p:cNvGrpSpPr/>
        <p:nvPr/>
      </p:nvGrpSpPr>
      <p:grpSpPr>
        <a:xfrm>
          <a:off x="0" y="0"/>
          <a:ext cx="0" cy="0"/>
          <a:chOff x="0" y="0"/>
          <a:chExt cx="0" cy="0"/>
        </a:xfrm>
      </p:grpSpPr>
      <p:sp>
        <p:nvSpPr>
          <p:cNvPr id="4226" name="Google Shape;4226;p350"/>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END USER AREA:</a:t>
            </a:r>
            <a:endParaRPr b="1"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Posting to Cash Journal(FBCJ)</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Accounting--&gt;Financial Accounting ---&gt;General Ledger---&gt; Posting --&gt;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Cash Journal Posting (FBCJ)</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From Menu---&gt;Extras---&gt;Change Cash Journal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Comp. Code:		PSL</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Cash Journal:	0001		→		ENTER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Today Button</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Cash Receipts Tab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Business Transactions: Select</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Business		Amount		G/L A/c		Text	Buss. </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Transaction											Area</a:t>
            </a:r>
            <a:endParaRPr b="0" i="0" sz="2400" u="none" cap="none" strike="noStrike">
              <a:solidFill>
                <a:srgbClr val="000000"/>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Revenues	5000	3		00000			Cash	PSLH </a:t>
            </a:r>
            <a:endParaRPr b="0" i="0" sz="2400" u="none" cap="none" strike="noStrike">
              <a:solidFill>
                <a:srgbClr val="000000"/>
              </a:solidFill>
              <a:latin typeface="Open Sans"/>
              <a:ea typeface="Open Sans"/>
              <a:cs typeface="Open Sans"/>
              <a:sym typeface="Open Sans"/>
            </a:endParaRPr>
          </a:p>
          <a:p>
            <a:pPr indent="457200" lvl="0" marL="640080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Sales</a:t>
            </a:r>
            <a:endParaRPr b="0" i="0" sz="2400" u="none" cap="none" strike="noStrike">
              <a:solidFill>
                <a:srgbClr val="000000"/>
              </a:solidFill>
              <a:latin typeface="Open Sans"/>
              <a:ea typeface="Open Sans"/>
              <a:cs typeface="Open Sans"/>
              <a:sym typeface="Open Sans"/>
            </a:endParaRPr>
          </a:p>
        </p:txBody>
      </p:sp>
      <p:sp>
        <p:nvSpPr>
          <p:cNvPr id="4227" name="Google Shape;4227;p35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Cash Journal</a:t>
            </a:r>
            <a:endParaRPr b="1" i="0" sz="4400" u="none" cap="none" strike="noStrike">
              <a:solidFill>
                <a:srgbClr val="424C59"/>
              </a:solidFill>
              <a:latin typeface="Open Sans"/>
              <a:ea typeface="Open Sans"/>
              <a:cs typeface="Open Sans"/>
              <a:sym typeface="Open Sans"/>
            </a:endParaRPr>
          </a:p>
        </p:txBody>
      </p:sp>
      <p:sp>
        <p:nvSpPr>
          <p:cNvPr id="4228" name="Google Shape;4228;p35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229" name="Google Shape;4229;p35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230" name="Google Shape;4230;p35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231" name="Google Shape;4231;p35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232" name="Google Shape;4232;p350"/>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cxnSp>
        <p:nvCxnSpPr>
          <p:cNvPr id="4233" name="Google Shape;4233;p350"/>
          <p:cNvCxnSpPr/>
          <p:nvPr/>
        </p:nvCxnSpPr>
        <p:spPr>
          <a:xfrm>
            <a:off x="2115350" y="8246155"/>
            <a:ext cx="6954600" cy="8280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3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8" name="Shape 4238"/>
        <p:cNvGrpSpPr/>
        <p:nvPr/>
      </p:nvGrpSpPr>
      <p:grpSpPr>
        <a:xfrm>
          <a:off x="0" y="0"/>
          <a:ext cx="0" cy="0"/>
          <a:chOff x="0" y="0"/>
          <a:chExt cx="0" cy="0"/>
        </a:xfrm>
      </p:grpSpPr>
      <p:sp>
        <p:nvSpPr>
          <p:cNvPr id="4239" name="Google Shape;4239;p351"/>
          <p:cNvSpPr txBox="1"/>
          <p:nvPr/>
        </p:nvSpPr>
        <p:spPr>
          <a:xfrm>
            <a:off x="625691" y="1767601"/>
            <a:ext cx="17268600" cy="26781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chemeClr val="dk1"/>
              </a:buClr>
              <a:buSzPts val="1100"/>
              <a:buFont typeface="Arial"/>
              <a:buNone/>
            </a:pPr>
            <a:r>
              <a:rPr b="0" i="0" lang="en-US" sz="2400" u="none" cap="none" strike="noStrike">
                <a:solidFill>
                  <a:schemeClr val="dk1"/>
                </a:solidFill>
                <a:latin typeface="Open Sans"/>
                <a:ea typeface="Open Sans"/>
                <a:cs typeface="Open Sans"/>
                <a:sym typeface="Open Sans"/>
              </a:rPr>
              <a:t>Select Post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chemeClr val="dk1"/>
              </a:buClr>
              <a:buSzPts val="1100"/>
              <a:buFont typeface="Arial"/>
              <a:buNone/>
            </a:pPr>
            <a:r>
              <a:rPr b="0" i="0" lang="en-US" sz="2400" u="none" cap="none" strike="noStrike">
                <a:solidFill>
                  <a:schemeClr val="dk1"/>
                </a:solidFill>
                <a:latin typeface="Open Sans"/>
                <a:ea typeface="Open Sans"/>
                <a:cs typeface="Open Sans"/>
                <a:sym typeface="Open Sans"/>
              </a:rPr>
              <a:t>Select Print Cash Journal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chemeClr val="dk1"/>
              </a:buClr>
              <a:buSzPts val="1100"/>
              <a:buFont typeface="Arial"/>
              <a:buNone/>
            </a:pPr>
            <a:r>
              <a:rPr b="0" i="0" lang="en-US" sz="2400" u="none" cap="none" strike="noStrike">
                <a:solidFill>
                  <a:schemeClr val="dk1"/>
                </a:solidFill>
                <a:latin typeface="Open Sans"/>
                <a:ea typeface="Open Sans"/>
                <a:cs typeface="Open Sans"/>
                <a:sym typeface="Open Sans"/>
              </a:rPr>
              <a:t>Ignore Warning Message and Press Enter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chemeClr val="dk1"/>
              </a:buClr>
              <a:buSzPts val="11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Open Sans"/>
              <a:ea typeface="Open Sans"/>
              <a:cs typeface="Open Sans"/>
              <a:sym typeface="Open Sans"/>
            </a:endParaRPr>
          </a:p>
        </p:txBody>
      </p:sp>
      <p:sp>
        <p:nvSpPr>
          <p:cNvPr id="4240" name="Google Shape;4240;p35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Cash Journal</a:t>
            </a:r>
            <a:endParaRPr b="1" i="0" sz="4400" u="none" cap="none" strike="noStrike">
              <a:solidFill>
                <a:srgbClr val="424C59"/>
              </a:solidFill>
              <a:latin typeface="Open Sans"/>
              <a:ea typeface="Open Sans"/>
              <a:cs typeface="Open Sans"/>
              <a:sym typeface="Open Sans"/>
            </a:endParaRPr>
          </a:p>
        </p:txBody>
      </p:sp>
      <p:sp>
        <p:nvSpPr>
          <p:cNvPr id="4241" name="Google Shape;4241;p35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242" name="Google Shape;4242;p35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243" name="Google Shape;4243;p35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244" name="Google Shape;4244;p35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245" name="Google Shape;4245;p35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4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92" name="Google Shape;492;p4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46"/>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Define Business Areas</a:t>
            </a:r>
            <a:endParaRPr b="1" i="0" sz="4400" u="none" cap="none" strike="noStrike">
              <a:solidFill>
                <a:srgbClr val="10253F"/>
              </a:solidFill>
              <a:latin typeface="Open Sans"/>
              <a:ea typeface="Open Sans"/>
              <a:cs typeface="Open Sans"/>
              <a:sym typeface="Open Sans"/>
            </a:endParaRPr>
          </a:p>
        </p:txBody>
      </p:sp>
      <p:sp>
        <p:nvSpPr>
          <p:cNvPr id="494" name="Google Shape;494;p4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95" name="Google Shape;495;p46"/>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46"/>
          <p:cNvSpPr txBox="1"/>
          <p:nvPr/>
        </p:nvSpPr>
        <p:spPr>
          <a:xfrm>
            <a:off x="502391" y="1820900"/>
            <a:ext cx="16989196" cy="3357266"/>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When we create Cash Account it can be with any number within Range of 200000 to 200099. When we create SBI C/A , it can be within 200000 to 200099. When we prepare Balance Sheet for Current assets, we give range 200000 to 200099.</a:t>
            </a:r>
            <a:endParaRPr b="0" i="0" sz="1400" u="none" cap="none" strike="noStrike">
              <a:solidFill>
                <a:srgbClr val="000000"/>
              </a:solidFill>
              <a:latin typeface="Arial"/>
              <a:ea typeface="Arial"/>
              <a:cs typeface="Arial"/>
              <a:sym typeface="Arial"/>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In Live Environment, we take the Client's Balance Sheet and Create Account Groups. After Implementation also Client wants to see the Balance Sheet the way he used to get</a:t>
            </a:r>
            <a:endParaRPr b="0" i="0" sz="1400" u="none" cap="none" strike="noStrike">
              <a:solidFill>
                <a:srgbClr val="000000"/>
              </a:solidFill>
              <a:latin typeface="Arial"/>
              <a:ea typeface="Arial"/>
              <a:cs typeface="Arial"/>
              <a:sym typeface="Arial"/>
            </a:endParaRPr>
          </a:p>
        </p:txBody>
      </p:sp>
      <p:pic>
        <p:nvPicPr>
          <p:cNvPr id="497" name="Google Shape;497;p46"/>
          <p:cNvPicPr preferRelativeResize="0"/>
          <p:nvPr/>
        </p:nvPicPr>
        <p:blipFill rotWithShape="1">
          <a:blip r:embed="rId5">
            <a:alphaModFix/>
          </a:blip>
          <a:srcRect b="0" l="0" r="0" t="0"/>
          <a:stretch/>
        </p:blipFill>
        <p:spPr>
          <a:xfrm>
            <a:off x="3099499" y="5844868"/>
            <a:ext cx="11436501" cy="3303878"/>
          </a:xfrm>
          <a:prstGeom prst="rect">
            <a:avLst/>
          </a:prstGeom>
          <a:noFill/>
          <a:ln>
            <a:noFill/>
          </a:ln>
        </p:spPr>
      </p:pic>
    </p:spTree>
  </p:cSld>
  <p:clrMapOvr>
    <a:masterClrMapping/>
  </p:clrMapOvr>
</p:sld>
</file>

<file path=ppt/slides/slide3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0" name="Shape 4250"/>
        <p:cNvGrpSpPr/>
        <p:nvPr/>
      </p:nvGrpSpPr>
      <p:grpSpPr>
        <a:xfrm>
          <a:off x="0" y="0"/>
          <a:ext cx="0" cy="0"/>
          <a:chOff x="0" y="0"/>
          <a:chExt cx="0" cy="0"/>
        </a:xfrm>
      </p:grpSpPr>
      <p:sp>
        <p:nvSpPr>
          <p:cNvPr id="4251" name="Google Shape;4251;p35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252" name="Google Shape;4252;p35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253" name="Google Shape;4253;p35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254" name="Google Shape;4254;p352"/>
          <p:cNvSpPr/>
          <p:nvPr/>
        </p:nvSpPr>
        <p:spPr>
          <a:xfrm>
            <a:off x="502391" y="1274297"/>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255" name="Google Shape;4255;p35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256" name="Google Shape;4256;p352"/>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pic>
        <p:nvPicPr>
          <p:cNvPr id="4257" name="Google Shape;4257;p352"/>
          <p:cNvPicPr preferRelativeResize="0"/>
          <p:nvPr/>
        </p:nvPicPr>
        <p:blipFill rotWithShape="1">
          <a:blip r:embed="rId5">
            <a:alphaModFix/>
          </a:blip>
          <a:srcRect b="0" l="0" r="0" t="0"/>
          <a:stretch/>
        </p:blipFill>
        <p:spPr>
          <a:xfrm>
            <a:off x="5461413" y="2051976"/>
            <a:ext cx="7365175" cy="6395650"/>
          </a:xfrm>
          <a:prstGeom prst="rect">
            <a:avLst/>
          </a:prstGeom>
          <a:noFill/>
          <a:ln>
            <a:noFill/>
          </a:ln>
        </p:spPr>
      </p:pic>
    </p:spTree>
  </p:cSld>
  <p:clrMapOvr>
    <a:masterClrMapping/>
  </p:clrMapOvr>
</p:sld>
</file>

<file path=ppt/slides/slide3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2" name="Shape 4262"/>
        <p:cNvGrpSpPr/>
        <p:nvPr/>
      </p:nvGrpSpPr>
      <p:grpSpPr>
        <a:xfrm>
          <a:off x="0" y="0"/>
          <a:ext cx="0" cy="0"/>
          <a:chOff x="0" y="0"/>
          <a:chExt cx="0" cy="0"/>
        </a:xfrm>
      </p:grpSpPr>
      <p:sp>
        <p:nvSpPr>
          <p:cNvPr id="4263" name="Google Shape;4263;p353"/>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Check Deposit can be of two types</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	Manual Check Deposit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 Electronic Check Deposit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Bank Statement can be of two types</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	Manual Statement b) Electronic Statement</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We are testing now with Manual Check Deposit/Manual Bank Statement</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We have to create 4 GL accounts for each Bank Current Account</a:t>
            </a:r>
            <a:endParaRPr b="0" i="0" sz="2400" u="none" cap="none" strike="noStrike">
              <a:solidFill>
                <a:schemeClr val="dk1"/>
              </a:solidFill>
              <a:latin typeface="Open Sans"/>
              <a:ea typeface="Open Sans"/>
              <a:cs typeface="Open Sans"/>
              <a:sym typeface="Open Sans"/>
            </a:endParaRPr>
          </a:p>
          <a:p>
            <a:pPr indent="457200" lvl="0" marL="5943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 No Should </a:t>
            </a:r>
            <a:endParaRPr b="0" i="0" sz="2400" u="none" cap="none" strike="noStrike">
              <a:solidFill>
                <a:schemeClr val="dk1"/>
              </a:solidFill>
              <a:latin typeface="Open Sans"/>
              <a:ea typeface="Open Sans"/>
              <a:cs typeface="Open Sans"/>
              <a:sym typeface="Open Sans"/>
            </a:endParaRPr>
          </a:p>
          <a:p>
            <a:pPr indent="457200" lvl="0" marL="64008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End With</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1	Main Bank Account									0</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2	Check Issue Account as Open Item				1</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3	Check Deposit Account as Open Item			2</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4	Clearing Account as Open Item					3</a:t>
            </a:r>
            <a:endParaRPr b="0" i="0" sz="2400" u="none" cap="none" strike="noStrike">
              <a:solidFill>
                <a:schemeClr val="dk1"/>
              </a:solidFill>
              <a:latin typeface="Open Sans"/>
              <a:ea typeface="Open Sans"/>
              <a:cs typeface="Open Sans"/>
              <a:sym typeface="Open Sans"/>
            </a:endParaRPr>
          </a:p>
        </p:txBody>
      </p:sp>
      <p:sp>
        <p:nvSpPr>
          <p:cNvPr id="4264" name="Google Shape;4264;p35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265" name="Google Shape;4265;p35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266" name="Google Shape;4266;p35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267" name="Google Shape;4267;p35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268" name="Google Shape;4268;p35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269" name="Google Shape;4269;p353"/>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4" name="Shape 4274"/>
        <p:cNvGrpSpPr/>
        <p:nvPr/>
      </p:nvGrpSpPr>
      <p:grpSpPr>
        <a:xfrm>
          <a:off x="0" y="0"/>
          <a:ext cx="0" cy="0"/>
          <a:chOff x="0" y="0"/>
          <a:chExt cx="0" cy="0"/>
        </a:xfrm>
      </p:grpSpPr>
      <p:sp>
        <p:nvSpPr>
          <p:cNvPr id="4275" name="Google Shape;4275;p354"/>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Bank Charges Account to be Created</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If we have 100 Bank Current accounts, we have to assaign account 100 times Instead we can assaign account only one time for all 100 Bank Accounts like below.</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1	Main Bank Account	+++++ ++++0	( 9 times Plus Symbol)</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2	Check Issue Account	+++++ ++++1</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3	Check Receipt Account	+++++ ++++2</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4	Clearing Account	+++++ ++++3</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Always Main Bank account Balance and Bank Statement Balance will be same.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sng" cap="none" strike="noStrike">
                <a:solidFill>
                  <a:schemeClr val="dk1"/>
                </a:solidFill>
                <a:latin typeface="Open Sans"/>
                <a:ea typeface="Open Sans"/>
                <a:cs typeface="Open Sans"/>
                <a:sym typeface="Open Sans"/>
              </a:rPr>
              <a:t>Sales Scenario:</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1.	Sales Invoice Posting ( F-22)</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Customer A/c Dr.		200000</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to Sales A/c				200000</a:t>
            </a:r>
            <a:endParaRPr b="0" i="0" sz="2400" u="none" cap="none" strike="noStrike">
              <a:solidFill>
                <a:schemeClr val="dk1"/>
              </a:solidFill>
              <a:latin typeface="Open Sans"/>
              <a:ea typeface="Open Sans"/>
              <a:cs typeface="Open Sans"/>
              <a:sym typeface="Open Sans"/>
            </a:endParaRPr>
          </a:p>
        </p:txBody>
      </p:sp>
      <p:sp>
        <p:nvSpPr>
          <p:cNvPr id="4276" name="Google Shape;4276;p35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277" name="Google Shape;4277;p35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278" name="Google Shape;4278;p35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279" name="Google Shape;4279;p35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280" name="Google Shape;4280;p35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281" name="Google Shape;4281;p354"/>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6" name="Shape 4286"/>
        <p:cNvGrpSpPr/>
        <p:nvPr/>
      </p:nvGrpSpPr>
      <p:grpSpPr>
        <a:xfrm>
          <a:off x="0" y="0"/>
          <a:ext cx="0" cy="0"/>
          <a:chOff x="0" y="0"/>
          <a:chExt cx="0" cy="0"/>
        </a:xfrm>
      </p:grpSpPr>
      <p:sp>
        <p:nvSpPr>
          <p:cNvPr id="4287" name="Google Shape;4287;p355"/>
          <p:cNvSpPr txBox="1"/>
          <p:nvPr/>
        </p:nvSpPr>
        <p:spPr>
          <a:xfrm>
            <a:off x="625691" y="1767601"/>
            <a:ext cx="17268600" cy="5448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2.	Check Deposit</a:t>
            </a:r>
            <a:endParaRPr b="0" i="0" sz="2400" u="none" cap="none" strike="noStrike">
              <a:solidFill>
                <a:schemeClr val="dk1"/>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	Bank Key						E) Customer Number</a:t>
            </a:r>
            <a:endParaRPr b="0" i="0" sz="2400" u="none" cap="none" strike="noStrike">
              <a:solidFill>
                <a:schemeClr val="dk1"/>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	Bank A/c No					F) Ref. Bill No</a:t>
            </a:r>
            <a:endParaRPr b="0" i="0" sz="2400" u="none" cap="none" strike="noStrike">
              <a:solidFill>
                <a:schemeClr val="dk1"/>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	Transactions					G) Amount</a:t>
            </a:r>
            <a:endParaRPr b="0" i="0" sz="2400" u="none" cap="none" strike="noStrike">
              <a:solidFill>
                <a:schemeClr val="dk1"/>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	Group</a:t>
            </a:r>
            <a:endParaRPr b="0" i="0" sz="2400" u="none" cap="none" strike="noStrike">
              <a:solidFill>
                <a:schemeClr val="dk1"/>
              </a:solidFill>
              <a:latin typeface="Open Sans"/>
              <a:ea typeface="Open Sans"/>
              <a:cs typeface="Open Sans"/>
              <a:sym typeface="Open Sans"/>
            </a:endParaRPr>
          </a:p>
          <a:p>
            <a:pPr indent="457200" lvl="0" marL="3657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SAVE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IDBI Check Deposit A/c Dr			200000</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to Customer A/c with Clrg					200000</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288" name="Google Shape;4288;p35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289" name="Google Shape;4289;p35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290" name="Google Shape;4290;p35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291" name="Google Shape;4291;p35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292" name="Google Shape;4292;p35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293" name="Google Shape;4293;p355"/>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8" name="Shape 4298"/>
        <p:cNvGrpSpPr/>
        <p:nvPr/>
      </p:nvGrpSpPr>
      <p:grpSpPr>
        <a:xfrm>
          <a:off x="0" y="0"/>
          <a:ext cx="0" cy="0"/>
          <a:chOff x="0" y="0"/>
          <a:chExt cx="0" cy="0"/>
        </a:xfrm>
      </p:grpSpPr>
      <p:sp>
        <p:nvSpPr>
          <p:cNvPr id="4299" name="Google Shape;4299;p356"/>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3.	Enter Manual Bank Statement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	If the checks deposited does not appear in Bank Statement, they should be</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in IDBI Check Deposit Account as Open Items. In BRS these items will be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called as Checks Deposited but not cleared</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ii)	If check deposited appear in Bank Statement , then enter a) Bank Key</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	Bank A/c No c) Transaction,  d)Ref. Doc No f) Amount and SAVE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Once we saved, Entry will generate like below</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IDBI Bank A/c Dr				200000</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to IDBI Chq. Dep with Clrg A/c		200000</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4.	Purchase Invoice Posting ( F-43)</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Inventory RM A/c Dr			50000</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To Party A/c						50000</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300" name="Google Shape;4300;p35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301" name="Google Shape;4301;p35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302" name="Google Shape;4302;p35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303" name="Google Shape;4303;p35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304" name="Google Shape;4304;p35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305" name="Google Shape;4305;p356"/>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0" name="Shape 4310"/>
        <p:cNvGrpSpPr/>
        <p:nvPr/>
      </p:nvGrpSpPr>
      <p:grpSpPr>
        <a:xfrm>
          <a:off x="0" y="0"/>
          <a:ext cx="0" cy="0"/>
          <a:chOff x="0" y="0"/>
          <a:chExt cx="0" cy="0"/>
        </a:xfrm>
      </p:grpSpPr>
      <p:sp>
        <p:nvSpPr>
          <p:cNvPr id="4311" name="Google Shape;4311;p357"/>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5 Outgoing Payment with Clearing  ( F-53)</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Party A/c Dr							50000</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To IDBI Check Issued A/c		50000</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6.	Creation of Manual Check (FCH5)</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Assaing Check No to Payment Document Number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7.	Enter Manual Bank Statement</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	If the Check Issued Debit does not appear in the Bank Statement , it will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appear in IDBI Check Issued Account as Open Items. In BRS it will come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under Check Issued but not Cleared</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	If the Check issued Debite appears in Bank Statemetn then Enter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1) Bank Key 2) Bank A/c No  3) Transaction  4) Bank Ref No ( Check No)</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5) Amount and SAVE</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IDBI Check Issue Dr	50000</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to IDBI Bank A/c	50000</a:t>
            </a:r>
            <a:endParaRPr b="0" i="0" sz="2400" u="none" cap="none" strike="noStrike">
              <a:solidFill>
                <a:schemeClr val="dk1"/>
              </a:solidFill>
              <a:latin typeface="Open Sans"/>
              <a:ea typeface="Open Sans"/>
              <a:cs typeface="Open Sans"/>
              <a:sym typeface="Open Sans"/>
            </a:endParaRPr>
          </a:p>
        </p:txBody>
      </p:sp>
      <p:sp>
        <p:nvSpPr>
          <p:cNvPr id="4312" name="Google Shape;4312;p35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313" name="Google Shape;4313;p35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314" name="Google Shape;4314;p35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315" name="Google Shape;4315;p35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316" name="Google Shape;4316;p35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317" name="Google Shape;4317;p357"/>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2" name="Shape 4322"/>
        <p:cNvGrpSpPr/>
        <p:nvPr/>
      </p:nvGrpSpPr>
      <p:grpSpPr>
        <a:xfrm>
          <a:off x="0" y="0"/>
          <a:ext cx="0" cy="0"/>
          <a:chOff x="0" y="0"/>
          <a:chExt cx="0" cy="0"/>
        </a:xfrm>
      </p:grpSpPr>
      <p:sp>
        <p:nvSpPr>
          <p:cNvPr id="4323" name="Google Shape;4323;p358"/>
          <p:cNvSpPr/>
          <p:nvPr/>
        </p:nvSpPr>
        <p:spPr>
          <a:xfrm>
            <a:off x="1908375" y="6611000"/>
            <a:ext cx="2752800" cy="10557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324" name="Google Shape;4324;p358"/>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8.	Bank Charges Direct Debit to Bank Account:</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Enter from Manual Bank Statement  a) Bank Key  b) Bank A/c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	Transaction d) Amount and Save</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Bank Charges A/c Dr	1000</a:t>
            </a:r>
            <a:endParaRPr b="0" i="0" sz="2400" u="none" cap="none" strike="noStrike">
              <a:solidFill>
                <a:schemeClr val="dk1"/>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to IDBI Bank A/c	1000</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dk1"/>
                </a:solidFill>
                <a:latin typeface="Open Sans"/>
                <a:ea typeface="Open Sans"/>
                <a:cs typeface="Open Sans"/>
                <a:sym typeface="Open Sans"/>
              </a:rPr>
              <a:t>CUSTOMIZATION FOR BRS:</a:t>
            </a:r>
            <a:endParaRPr b="1"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1:	Creation of 4 GL Masters( FS00)</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1st a/c	GL A/c:	200130	Comp. Code: PSL	Select With Template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GL A/c:	200105</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Comp. Code: PSL	→	ENTER</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Change ST &amp; LT to IDBI Main Bank A/c	→	SAVE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325" name="Google Shape;4325;p35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326" name="Google Shape;4326;p35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327" name="Google Shape;4327;p35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328" name="Google Shape;4328;p35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329" name="Google Shape;4329;p35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330" name="Google Shape;4330;p358"/>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5" name="Shape 4335"/>
        <p:cNvGrpSpPr/>
        <p:nvPr/>
      </p:nvGrpSpPr>
      <p:grpSpPr>
        <a:xfrm>
          <a:off x="0" y="0"/>
          <a:ext cx="0" cy="0"/>
          <a:chOff x="0" y="0"/>
          <a:chExt cx="0" cy="0"/>
        </a:xfrm>
      </p:grpSpPr>
      <p:sp>
        <p:nvSpPr>
          <p:cNvPr id="4336" name="Google Shape;4336;p359"/>
          <p:cNvSpPr txBox="1"/>
          <p:nvPr/>
        </p:nvSpPr>
        <p:spPr>
          <a:xfrm>
            <a:off x="625691" y="1767601"/>
            <a:ext cx="17268600" cy="5448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Change ST &amp; LT to IDBI Check Issue A/c </a:t>
            </a:r>
            <a:endParaRPr b="0" i="0" sz="2400" u="none" cap="none" strike="noStrike">
              <a:solidFill>
                <a:schemeClr val="dk1"/>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Selct Control Data Tab</a:t>
            </a:r>
            <a:endParaRPr b="0" i="0" sz="2400" u="none" cap="none" strike="noStrike">
              <a:solidFill>
                <a:schemeClr val="dk1"/>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Open Items Management Check Box	→		SAVE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337" name="Google Shape;4337;p35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338" name="Google Shape;4338;p35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339" name="Google Shape;4339;p35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340" name="Google Shape;4340;p35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341" name="Google Shape;4341;p35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342" name="Google Shape;4342;p359"/>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pic>
        <p:nvPicPr>
          <p:cNvPr id="4343" name="Google Shape;4343;p359"/>
          <p:cNvPicPr preferRelativeResize="0"/>
          <p:nvPr/>
        </p:nvPicPr>
        <p:blipFill rotWithShape="1">
          <a:blip r:embed="rId5">
            <a:alphaModFix/>
          </a:blip>
          <a:srcRect b="0" l="0" r="0" t="0"/>
          <a:stretch/>
        </p:blipFill>
        <p:spPr>
          <a:xfrm>
            <a:off x="502400" y="2167199"/>
            <a:ext cx="12781870" cy="1261800"/>
          </a:xfrm>
          <a:prstGeom prst="rect">
            <a:avLst/>
          </a:prstGeom>
          <a:noFill/>
          <a:ln>
            <a:noFill/>
          </a:ln>
        </p:spPr>
      </p:pic>
      <p:pic>
        <p:nvPicPr>
          <p:cNvPr id="4344" name="Google Shape;4344;p359"/>
          <p:cNvPicPr preferRelativeResize="0"/>
          <p:nvPr/>
        </p:nvPicPr>
        <p:blipFill rotWithShape="1">
          <a:blip r:embed="rId6">
            <a:alphaModFix/>
          </a:blip>
          <a:srcRect b="0" l="0" r="0" t="0"/>
          <a:stretch/>
        </p:blipFill>
        <p:spPr>
          <a:xfrm>
            <a:off x="773650" y="5071425"/>
            <a:ext cx="10635174" cy="4552075"/>
          </a:xfrm>
          <a:prstGeom prst="rect">
            <a:avLst/>
          </a:prstGeom>
          <a:noFill/>
          <a:ln>
            <a:noFill/>
          </a:ln>
        </p:spPr>
      </p:pic>
    </p:spTree>
  </p:cSld>
  <p:clrMapOvr>
    <a:masterClrMapping/>
  </p:clrMapOvr>
</p:sld>
</file>

<file path=ppt/slides/slide3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9" name="Shape 4349"/>
        <p:cNvGrpSpPr/>
        <p:nvPr/>
      </p:nvGrpSpPr>
      <p:grpSpPr>
        <a:xfrm>
          <a:off x="0" y="0"/>
          <a:ext cx="0" cy="0"/>
          <a:chOff x="0" y="0"/>
          <a:chExt cx="0" cy="0"/>
        </a:xfrm>
      </p:grpSpPr>
      <p:sp>
        <p:nvSpPr>
          <p:cNvPr id="4350" name="Google Shape;4350;p360"/>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New Entries Button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House Bank :			IDBI</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Bank Country:			IN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Bank Key:				PSLIDBI1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Save</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Bank Name:				IDBI Bank Name</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Street:					Basheerbagh</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City:						Hyderabad</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Branch:					Main Branch	→	ENTER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ENTER	to save in your request.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Bank Account Folder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New Entries Button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 ID:					IDBI1</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Description:				IDBI Current A/c # 1</a:t>
            </a:r>
            <a:endParaRPr b="0" i="0" sz="2400" u="none" cap="none" strike="noStrike">
              <a:solidFill>
                <a:schemeClr val="dk1"/>
              </a:solidFill>
              <a:latin typeface="Open Sans"/>
              <a:ea typeface="Open Sans"/>
              <a:cs typeface="Open Sans"/>
              <a:sym typeface="Open Sans"/>
            </a:endParaRPr>
          </a:p>
        </p:txBody>
      </p:sp>
      <p:sp>
        <p:nvSpPr>
          <p:cNvPr id="4351" name="Google Shape;4351;p36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352" name="Google Shape;4352;p36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353" name="Google Shape;4353;p36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354" name="Google Shape;4354;p36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355" name="Google Shape;4355;p36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356" name="Google Shape;4356;p360"/>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1" name="Shape 4361"/>
        <p:cNvGrpSpPr/>
        <p:nvPr/>
      </p:nvGrpSpPr>
      <p:grpSpPr>
        <a:xfrm>
          <a:off x="0" y="0"/>
          <a:ext cx="0" cy="0"/>
          <a:chOff x="0" y="0"/>
          <a:chExt cx="0" cy="0"/>
        </a:xfrm>
      </p:grpSpPr>
      <p:sp>
        <p:nvSpPr>
          <p:cNvPr id="4362" name="Google Shape;4362;p361"/>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Bank A/c #:			IDBI12345 ( Text Field)</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Currency:				INR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GL A/c :				200130 ( IDBI Main Bank A/c)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SAVE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3:	Creation of Check Lots ( FCHI)</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Paying Comp. Code:	 	PSL		House Bank:					IDBI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 ID							IDBI1</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Change Button					Select Create Button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Lot Number:							1</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Check No from :				600001 Check No to :						600100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Non Sequention Check Box</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Short Information : IDBI Bank</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Purchase Dt: 27.08.09			→		ENTER &amp; Save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363" name="Google Shape;4363;p36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364" name="Google Shape;4364;p36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365" name="Google Shape;4365;p36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366" name="Google Shape;4366;p36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367" name="Google Shape;4367;p36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368" name="Google Shape;4368;p36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4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04" name="Google Shape;504;p4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47"/>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Define Business Areas</a:t>
            </a:r>
            <a:endParaRPr b="1" i="0" sz="4400" u="none" cap="none" strike="noStrike">
              <a:solidFill>
                <a:srgbClr val="10253F"/>
              </a:solidFill>
              <a:latin typeface="Open Sans"/>
              <a:ea typeface="Open Sans"/>
              <a:cs typeface="Open Sans"/>
              <a:sym typeface="Open Sans"/>
            </a:endParaRPr>
          </a:p>
        </p:txBody>
      </p:sp>
      <p:sp>
        <p:nvSpPr>
          <p:cNvPr id="506" name="Google Shape;506;p4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07" name="Google Shape;507;p47"/>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47"/>
          <p:cNvSpPr txBox="1"/>
          <p:nvPr/>
        </p:nvSpPr>
        <p:spPr>
          <a:xfrm>
            <a:off x="502391" y="1820900"/>
            <a:ext cx="16989196" cy="391126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At the time of Posting Document for Expenses by user, he can search all the Expneses accounts by pressing *4 and select the required account from the list of Expenses Accounts. If he typed *4 , only Expenses Accounts List will display , not other groups.</a:t>
            </a:r>
            <a:endParaRPr b="0" i="0" sz="1400" u="none" cap="none" strike="noStrike">
              <a:solidFill>
                <a:srgbClr val="000000"/>
              </a:solidFill>
              <a:latin typeface="Arial"/>
              <a:ea typeface="Arial"/>
              <a:cs typeface="Arial"/>
              <a:sym typeface="Arial"/>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SPRO-----&gt;Financial Accounting----&gt;GL Accounting----&gt;GL Accounts &gt;Master Data----&gt;Preparations	&gt;Define A/c Group( Select IMG Activity Button) (TC=OBD4)----&gt;Select New Entries Button &gt;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3" name="Shape 4373"/>
        <p:cNvGrpSpPr/>
        <p:nvPr/>
      </p:nvGrpSpPr>
      <p:grpSpPr>
        <a:xfrm>
          <a:off x="0" y="0"/>
          <a:ext cx="0" cy="0"/>
          <a:chOff x="0" y="0"/>
          <a:chExt cx="0" cy="0"/>
        </a:xfrm>
      </p:grpSpPr>
      <p:sp>
        <p:nvSpPr>
          <p:cNvPr id="4374" name="Google Shape;4374;p362"/>
          <p:cNvSpPr txBox="1"/>
          <p:nvPr/>
        </p:nvSpPr>
        <p:spPr>
          <a:xfrm>
            <a:off x="625691" y="1767601"/>
            <a:ext cx="17268600" cy="2678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4:	Define Posting Keys and Posting Rules for Check Deposit:</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SPRO---&gt;Financial Accounting---&gt;Bank Accounting---&gt;Business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Transactions---&gt;Check Deposit---&gt;Define Positng Keysand Posting Rules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for Check Deposits</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375" name="Google Shape;4375;p36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376" name="Google Shape;4376;p36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377" name="Google Shape;4377;p36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378" name="Google Shape;4378;p36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379" name="Google Shape;4379;p36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380" name="Google Shape;4380;p362"/>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pic>
        <p:nvPicPr>
          <p:cNvPr id="4381" name="Google Shape;4381;p362"/>
          <p:cNvPicPr preferRelativeResize="0"/>
          <p:nvPr/>
        </p:nvPicPr>
        <p:blipFill rotWithShape="1">
          <a:blip r:embed="rId5">
            <a:alphaModFix/>
          </a:blip>
          <a:srcRect b="0" l="0" r="0" t="0"/>
          <a:stretch/>
        </p:blipFill>
        <p:spPr>
          <a:xfrm>
            <a:off x="2045475" y="4143581"/>
            <a:ext cx="9969361" cy="5370275"/>
          </a:xfrm>
          <a:prstGeom prst="rect">
            <a:avLst/>
          </a:prstGeom>
          <a:noFill/>
          <a:ln>
            <a:noFill/>
          </a:ln>
        </p:spPr>
      </p:pic>
    </p:spTree>
  </p:cSld>
  <p:clrMapOvr>
    <a:masterClrMapping/>
  </p:clrMapOvr>
</p:sld>
</file>

<file path=ppt/slides/slide3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6" name="Shape 4386"/>
        <p:cNvGrpSpPr/>
        <p:nvPr/>
      </p:nvGrpSpPr>
      <p:grpSpPr>
        <a:xfrm>
          <a:off x="0" y="0"/>
          <a:ext cx="0" cy="0"/>
          <a:chOff x="0" y="0"/>
          <a:chExt cx="0" cy="0"/>
        </a:xfrm>
      </p:grpSpPr>
      <p:sp>
        <p:nvSpPr>
          <p:cNvPr id="4387" name="Google Shape;4387;p363"/>
          <p:cNvSpPr txBox="1"/>
          <p:nvPr/>
        </p:nvSpPr>
        <p:spPr>
          <a:xfrm>
            <a:off x="625691" y="1767601"/>
            <a:ext cx="17268600" cy="4340700"/>
          </a:xfrm>
          <a:prstGeom prst="rect">
            <a:avLst/>
          </a:prstGeom>
          <a:noFill/>
          <a:ln>
            <a:noFill/>
          </a:ln>
        </p:spPr>
        <p:txBody>
          <a:bodyPr anchorCtr="0" anchor="t" bIns="45700" lIns="91425" spcFirstLastPara="1" rIns="91425" wrap="square" tIns="45700">
            <a:spAutoFit/>
          </a:bodyPr>
          <a:lstStyle/>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Create Keys for Posting Rules Folder Posting</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Rule(TF)				Text</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PSL1					Check Deposit---&gt; Clear Customer</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PSL2					Check Deposit---&gt; Credited in Bank</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PSL3					Check Issue	&gt; Debited in Bank</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PSL4					Bank Charges Direct Debits			→			SAVE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388" name="Google Shape;4388;p36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389" name="Google Shape;4389;p36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390" name="Google Shape;4390;p36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391" name="Google Shape;4391;p36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392" name="Google Shape;4392;p36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393" name="Google Shape;4393;p363"/>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cxnSp>
        <p:nvCxnSpPr>
          <p:cNvPr id="4394" name="Google Shape;4394;p363"/>
          <p:cNvCxnSpPr/>
          <p:nvPr/>
        </p:nvCxnSpPr>
        <p:spPr>
          <a:xfrm>
            <a:off x="2446525" y="2864625"/>
            <a:ext cx="1117800" cy="0"/>
          </a:xfrm>
          <a:prstGeom prst="straightConnector1">
            <a:avLst/>
          </a:prstGeom>
          <a:noFill/>
          <a:ln cap="flat" cmpd="sng" w="9525">
            <a:solidFill>
              <a:schemeClr val="dk1"/>
            </a:solidFill>
            <a:prstDash val="solid"/>
            <a:round/>
            <a:headEnd len="sm" w="sm" type="none"/>
            <a:tailEnd len="sm" w="sm" type="none"/>
          </a:ln>
        </p:spPr>
      </p:cxnSp>
      <p:cxnSp>
        <p:nvCxnSpPr>
          <p:cNvPr id="4395" name="Google Shape;4395;p363"/>
          <p:cNvCxnSpPr/>
          <p:nvPr/>
        </p:nvCxnSpPr>
        <p:spPr>
          <a:xfrm>
            <a:off x="5186190" y="2864625"/>
            <a:ext cx="1117800"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3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0" name="Shape 4400"/>
        <p:cNvGrpSpPr/>
        <p:nvPr/>
      </p:nvGrpSpPr>
      <p:grpSpPr>
        <a:xfrm>
          <a:off x="0" y="0"/>
          <a:ext cx="0" cy="0"/>
          <a:chOff x="0" y="0"/>
          <a:chExt cx="0" cy="0"/>
        </a:xfrm>
      </p:grpSpPr>
      <p:sp>
        <p:nvSpPr>
          <p:cNvPr id="4401" name="Google Shape;4401;p364"/>
          <p:cNvSpPr txBox="1"/>
          <p:nvPr/>
        </p:nvSpPr>
        <p:spPr>
          <a:xfrm>
            <a:off x="625691" y="1767601"/>
            <a:ext cx="17268600" cy="10158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Define Posting Rules Folder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New Entries Button</a:t>
            </a:r>
            <a:endParaRPr b="0" i="0" sz="2400" u="none" cap="none" strike="noStrike">
              <a:solidFill>
                <a:schemeClr val="dk1"/>
              </a:solidFill>
              <a:latin typeface="Open Sans"/>
              <a:ea typeface="Open Sans"/>
              <a:cs typeface="Open Sans"/>
              <a:sym typeface="Open Sans"/>
            </a:endParaRPr>
          </a:p>
        </p:txBody>
      </p:sp>
      <p:sp>
        <p:nvSpPr>
          <p:cNvPr id="4402" name="Google Shape;4402;p36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403" name="Google Shape;4403;p36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404" name="Google Shape;4404;p36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405" name="Google Shape;4405;p36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406" name="Google Shape;4406;p36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407" name="Google Shape;4407;p364"/>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pic>
        <p:nvPicPr>
          <p:cNvPr id="4408" name="Google Shape;4408;p364"/>
          <p:cNvPicPr preferRelativeResize="0"/>
          <p:nvPr/>
        </p:nvPicPr>
        <p:blipFill rotWithShape="1">
          <a:blip r:embed="rId5">
            <a:alphaModFix/>
          </a:blip>
          <a:srcRect b="0" l="0" r="0" t="0"/>
          <a:stretch/>
        </p:blipFill>
        <p:spPr>
          <a:xfrm>
            <a:off x="2077325" y="2935800"/>
            <a:ext cx="9477624" cy="6212949"/>
          </a:xfrm>
          <a:prstGeom prst="rect">
            <a:avLst/>
          </a:prstGeom>
          <a:noFill/>
          <a:ln>
            <a:noFill/>
          </a:ln>
        </p:spPr>
      </p:pic>
    </p:spTree>
  </p:cSld>
  <p:clrMapOvr>
    <a:masterClrMapping/>
  </p:clrMapOvr>
</p:sld>
</file>

<file path=ppt/slides/slide3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3" name="Shape 4413"/>
        <p:cNvGrpSpPr/>
        <p:nvPr/>
      </p:nvGrpSpPr>
      <p:grpSpPr>
        <a:xfrm>
          <a:off x="0" y="0"/>
          <a:ext cx="0" cy="0"/>
          <a:chOff x="0" y="0"/>
          <a:chExt cx="0" cy="0"/>
        </a:xfrm>
      </p:grpSpPr>
      <p:sp>
        <p:nvSpPr>
          <p:cNvPr id="4414" name="Google Shape;4414;p365"/>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New Entries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Post. Rule : PSL4				Post Area				1 ( Bank a/c)</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Doo. Post Key:		40			Cr. Posting Key :		50</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DrA/c Symbol	PSLD			Cr. A/c Symbol"		PSLA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Doc. Type:		 SA</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Post Typ::			1 ( Posting		→		SAVE</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5:	Create and Assaign Business Transactions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Upto Business Transactions Path is same----&gt;Check Depsosit	&gt;Create &amp;</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Assaign Business Transactions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New Entries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Transactions			+/-			Post Rule				Text</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PSL1			+					PSL1					Cheque Deposit Clear Customer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PSL1			-					PSL1					Chq. Dep Clear Cust Reversal </a:t>
            </a:r>
            <a:endParaRPr b="0" i="0" sz="2400" u="none" cap="none" strike="noStrike">
              <a:solidFill>
                <a:schemeClr val="dk1"/>
              </a:solidFill>
              <a:latin typeface="Open Sans"/>
              <a:ea typeface="Open Sans"/>
              <a:cs typeface="Open Sans"/>
              <a:sym typeface="Open Sans"/>
            </a:endParaRPr>
          </a:p>
        </p:txBody>
      </p:sp>
      <p:sp>
        <p:nvSpPr>
          <p:cNvPr id="4415" name="Google Shape;4415;p36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416" name="Google Shape;4416;p36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417" name="Google Shape;4417;p36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418" name="Google Shape;4418;p36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419" name="Google Shape;4419;p36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420" name="Google Shape;4420;p365"/>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5" name="Shape 4425"/>
        <p:cNvGrpSpPr/>
        <p:nvPr/>
      </p:nvGrpSpPr>
      <p:grpSpPr>
        <a:xfrm>
          <a:off x="0" y="0"/>
          <a:ext cx="0" cy="0"/>
          <a:chOff x="0" y="0"/>
          <a:chExt cx="0" cy="0"/>
        </a:xfrm>
      </p:grpSpPr>
      <p:sp>
        <p:nvSpPr>
          <p:cNvPr id="4426" name="Google Shape;4426;p366"/>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SAVE or Ctrl+S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Cancel Button &amp; Select "YES" Button. Select Save Again </a:t>
            </a:r>
            <a:endParaRPr b="0" i="0" sz="2400" u="none" cap="none" strike="noStrike">
              <a:solidFill>
                <a:schemeClr val="dk1"/>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your request and save in your request.</a:t>
            </a:r>
            <a:endParaRPr b="0" i="0" sz="2400" u="none" cap="none" strike="noStrike">
              <a:solidFill>
                <a:schemeClr val="dk1"/>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6:	Define Variants for Check Deposit:	Same Path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Create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Variant:	PSL1	(Text Field)</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Name:	Cheq Deposit Variant for PSL		→			ENTER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From Possible Fields Column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Ref. Doc No ( Sel)			→			ENTER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second Column offset change to 20</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From Possible Fields Column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Customer No ( Sel)		→		ENTER From Possible Fields Column</a:t>
            </a:r>
            <a:endParaRPr b="0" i="0" sz="2400" u="none" cap="none" strike="noStrike">
              <a:solidFill>
                <a:schemeClr val="dk1"/>
              </a:solidFill>
              <a:latin typeface="Open Sans"/>
              <a:ea typeface="Open Sans"/>
              <a:cs typeface="Open Sans"/>
              <a:sym typeface="Open Sans"/>
            </a:endParaRPr>
          </a:p>
        </p:txBody>
      </p:sp>
      <p:sp>
        <p:nvSpPr>
          <p:cNvPr id="4427" name="Google Shape;4427;p36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428" name="Google Shape;4428;p36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429" name="Google Shape;4429;p36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430" name="Google Shape;4430;p36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431" name="Google Shape;4431;p36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432" name="Google Shape;4432;p366"/>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spTree>
  </p:cSld>
  <p:clrMapOvr>
    <a:masterClrMapping/>
  </p:clrMapOvr>
</p:sld>
</file>

<file path=ppt/slides/slide3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7" name="Shape 4437"/>
        <p:cNvGrpSpPr/>
        <p:nvPr/>
      </p:nvGrpSpPr>
      <p:grpSpPr>
        <a:xfrm>
          <a:off x="0" y="0"/>
          <a:ext cx="0" cy="0"/>
          <a:chOff x="0" y="0"/>
          <a:chExt cx="0" cy="0"/>
        </a:xfrm>
      </p:grpSpPr>
      <p:sp>
        <p:nvSpPr>
          <p:cNvPr id="4438" name="Google Shape;4438;p367"/>
          <p:cNvSpPr txBox="1"/>
          <p:nvPr/>
        </p:nvSpPr>
        <p:spPr>
          <a:xfrm>
            <a:off x="625691" y="1767601"/>
            <a:ext cx="17268600" cy="54489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Business Area	→	ENTER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ENTER	to save in your request.</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Keep the Cursor on PSL1 and Select Activate Button</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7:	Create and Assaign Business Transactions for Manual Bank Statement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Upto Business Transactions Path is same---&gt;Payment Transactions	&gt;</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Manual Bank Statement	&gt;Credit and Assaign Business Transactions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New Entries Button</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439" name="Google Shape;4439;p36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440" name="Google Shape;4440;p36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441" name="Google Shape;4441;p36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442" name="Google Shape;4442;p36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443" name="Google Shape;4443;p36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444" name="Google Shape;4444;p367"/>
          <p:cNvPicPr preferRelativeResize="0"/>
          <p:nvPr/>
        </p:nvPicPr>
        <p:blipFill rotWithShape="1">
          <a:blip r:embed="rId5">
            <a:alphaModFix/>
          </a:blip>
          <a:srcRect b="0" l="0" r="0" t="0"/>
          <a:stretch/>
        </p:blipFill>
        <p:spPr>
          <a:xfrm>
            <a:off x="773350" y="6463300"/>
            <a:ext cx="11739949" cy="3050550"/>
          </a:xfrm>
          <a:prstGeom prst="rect">
            <a:avLst/>
          </a:prstGeom>
          <a:noFill/>
          <a:ln>
            <a:noFill/>
          </a:ln>
        </p:spPr>
      </p:pic>
    </p:spTree>
  </p:cSld>
  <p:clrMapOvr>
    <a:masterClrMapping/>
  </p:clrMapOvr>
</p:sld>
</file>

<file path=ppt/slides/slide3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9" name="Shape 4449"/>
        <p:cNvGrpSpPr/>
        <p:nvPr/>
      </p:nvGrpSpPr>
      <p:grpSpPr>
        <a:xfrm>
          <a:off x="0" y="0"/>
          <a:ext cx="0" cy="0"/>
          <a:chOff x="0" y="0"/>
          <a:chExt cx="0" cy="0"/>
        </a:xfrm>
      </p:grpSpPr>
      <p:sp>
        <p:nvSpPr>
          <p:cNvPr id="4450" name="Google Shape;4450;p368"/>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SAVE and Enter to Save in your request.</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ZERO Level mean 011- outgoing check. Check no different from Payment Doc. No</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3.	Creating of Manual Check ( FCH5)</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Assign Check No to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Payment Document No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Payment Doc # 200001</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Check # 500001</a:t>
            </a:r>
            <a:endParaRPr b="0" i="0" sz="2400" u="none" cap="none" strike="noStrike">
              <a:solidFill>
                <a:schemeClr val="dk1"/>
              </a:solidFill>
              <a:latin typeface="Open Sans"/>
              <a:ea typeface="Open Sans"/>
              <a:cs typeface="Open Sans"/>
              <a:sym typeface="Open Sans"/>
            </a:endParaRPr>
          </a:p>
        </p:txBody>
      </p:sp>
      <p:sp>
        <p:nvSpPr>
          <p:cNvPr id="4451" name="Google Shape;4451;p36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452" name="Google Shape;4452;p36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453" name="Google Shape;4453;p36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454" name="Google Shape;4454;p36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455" name="Google Shape;4455;p36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456" name="Google Shape;4456;p368"/>
          <p:cNvPicPr preferRelativeResize="0"/>
          <p:nvPr/>
        </p:nvPicPr>
        <p:blipFill rotWithShape="1">
          <a:blip r:embed="rId5">
            <a:alphaModFix/>
          </a:blip>
          <a:srcRect b="0" l="0" r="0" t="0"/>
          <a:stretch/>
        </p:blipFill>
        <p:spPr>
          <a:xfrm>
            <a:off x="773325" y="3174675"/>
            <a:ext cx="11857511" cy="3159875"/>
          </a:xfrm>
          <a:prstGeom prst="rect">
            <a:avLst/>
          </a:prstGeom>
          <a:noFill/>
          <a:ln>
            <a:noFill/>
          </a:ln>
        </p:spPr>
      </p:pic>
    </p:spTree>
  </p:cSld>
  <p:clrMapOvr>
    <a:masterClrMapping/>
  </p:clrMapOvr>
</p:sld>
</file>

<file path=ppt/slides/slide3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1" name="Shape 4461"/>
        <p:cNvGrpSpPr/>
        <p:nvPr/>
      </p:nvGrpSpPr>
      <p:grpSpPr>
        <a:xfrm>
          <a:off x="0" y="0"/>
          <a:ext cx="0" cy="0"/>
          <a:chOff x="0" y="0"/>
          <a:chExt cx="0" cy="0"/>
        </a:xfrm>
      </p:grpSpPr>
      <p:sp>
        <p:nvSpPr>
          <p:cNvPr id="4462" name="Google Shape;4462;p369"/>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If we assaign "0" ( ZERO) level System will take payment Doc# and Check # as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different . Otherwise systeme assume payment Document # as Check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dk1"/>
                </a:solidFill>
                <a:latin typeface="Open Sans"/>
                <a:ea typeface="Open Sans"/>
                <a:cs typeface="Open Sans"/>
                <a:sym typeface="Open Sans"/>
              </a:rPr>
              <a:t>Define Variants for Manual Bank Statement:</a:t>
            </a:r>
            <a:endParaRPr b="1"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Same Path	&gt; Selecgt Create Button </a:t>
            </a:r>
            <a:endParaRPr b="0" i="0" sz="2400" u="none" cap="none" strike="noStrike">
              <a:solidFill>
                <a:schemeClr val="dk1"/>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Variant    		  PSL			(Text Field)</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Name			Manual Bank Statement Variant for PSL		→		ENTER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From Possible Fields Column Double click on Ref Doc# ( Selection )	→	ENTER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4th Column Offset Change to 36</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Bank Reference			→			ENTER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Bussiness Area			→			ENTER		→	SAVE</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ENTER	to SAVE In Your work bench request.</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Keep the Cursor PSL2 and select Activate Button</a:t>
            </a:r>
            <a:endParaRPr b="0" i="0" sz="2400" u="none" cap="none" strike="noStrike">
              <a:solidFill>
                <a:schemeClr val="dk1"/>
              </a:solidFill>
              <a:latin typeface="Open Sans"/>
              <a:ea typeface="Open Sans"/>
              <a:cs typeface="Open Sans"/>
              <a:sym typeface="Open Sans"/>
            </a:endParaRPr>
          </a:p>
        </p:txBody>
      </p:sp>
      <p:sp>
        <p:nvSpPr>
          <p:cNvPr id="4463" name="Google Shape;4463;p36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464" name="Google Shape;4464;p36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465" name="Google Shape;4465;p36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466" name="Google Shape;4466;p36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467" name="Google Shape;4467;p36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2" name="Shape 4472"/>
        <p:cNvGrpSpPr/>
        <p:nvPr/>
      </p:nvGrpSpPr>
      <p:grpSpPr>
        <a:xfrm>
          <a:off x="0" y="0"/>
          <a:ext cx="0" cy="0"/>
          <a:chOff x="0" y="0"/>
          <a:chExt cx="0" cy="0"/>
        </a:xfrm>
      </p:grpSpPr>
      <p:sp>
        <p:nvSpPr>
          <p:cNvPr id="4473" name="Google Shape;4473;p370"/>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To Make Text Field Optional for Field Status Group G-001 and G-005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TC= OBC4		→			ENTER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Field Status Variant			PSL</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Field Status Group Folder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G-001</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General Date</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Make Text Optional Field			→			SAVE</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ENTER	to SAVE In Your request.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G-005</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General Date</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Make Text Optional Field			→			SAVE</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ENTER	to SAVE In Your request.</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474" name="Google Shape;4474;p37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475" name="Google Shape;4475;p37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476" name="Google Shape;4476;p37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477" name="Google Shape;4477;p37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478" name="Google Shape;4478;p37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3" name="Shape 4483"/>
        <p:cNvGrpSpPr/>
        <p:nvPr/>
      </p:nvGrpSpPr>
      <p:grpSpPr>
        <a:xfrm>
          <a:off x="0" y="0"/>
          <a:ext cx="0" cy="0"/>
          <a:chOff x="0" y="0"/>
          <a:chExt cx="0" cy="0"/>
        </a:xfrm>
      </p:grpSpPr>
      <p:sp>
        <p:nvSpPr>
          <p:cNvPr id="4484" name="Google Shape;4484;p371"/>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dk1"/>
                </a:solidFill>
                <a:latin typeface="Open Sans"/>
                <a:ea typeface="Open Sans"/>
                <a:cs typeface="Open Sans"/>
                <a:sym typeface="Open Sans"/>
              </a:rPr>
              <a:t>END USER AREA:</a:t>
            </a:r>
            <a:endParaRPr b="1"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sng" cap="none" strike="noStrike">
                <a:solidFill>
                  <a:schemeClr val="dk1"/>
                </a:solidFill>
                <a:latin typeface="Open Sans"/>
                <a:ea typeface="Open Sans"/>
                <a:cs typeface="Open Sans"/>
                <a:sym typeface="Open Sans"/>
              </a:rPr>
              <a:t>Sales Scenario:</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1		Sales Invoice Posting (F-22)</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Doc.Dt:	28.08.09 Type:	DR	 Comp. Code: PSL		Ref: Bill No 1234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Post Key: 01	A/c # 3000001	→	ENTER	Amount : 200000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Buss.Area: PSLH	 Text: Sales Invoice Posting</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Post Key: 50	A/c # 300000	→	ENTER	Amount : *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Buss.Area: PSLH	 Text: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Menu----&gt; Document ----&gt; Simulate	&amp;	SAVE</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2		Manual Check Deposit ( FF68)</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Accounting ----&gt;Financial Accounting ----&gt;Banks---&gt;Incomings	&gt;Check</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Deposit	&gt;Manual Entry</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From Menu---&gt; Settings	&gt; Specifications</a:t>
            </a:r>
            <a:endParaRPr b="0" i="0" sz="2400" u="none" cap="none" strike="noStrike">
              <a:solidFill>
                <a:schemeClr val="dk1"/>
              </a:solidFill>
              <a:latin typeface="Open Sans"/>
              <a:ea typeface="Open Sans"/>
              <a:cs typeface="Open Sans"/>
              <a:sym typeface="Open Sans"/>
            </a:endParaRPr>
          </a:p>
        </p:txBody>
      </p:sp>
      <p:sp>
        <p:nvSpPr>
          <p:cNvPr id="4485" name="Google Shape;4485;p37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486" name="Google Shape;4486;p37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487" name="Google Shape;4487;p37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488" name="Google Shape;4488;p37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489" name="Google Shape;4489;p37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4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15" name="Google Shape;515;p4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48"/>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Define Business Areas</a:t>
            </a:r>
            <a:endParaRPr b="1" i="0" sz="4400" u="none" cap="none" strike="noStrike">
              <a:solidFill>
                <a:srgbClr val="10253F"/>
              </a:solidFill>
              <a:latin typeface="Open Sans"/>
              <a:ea typeface="Open Sans"/>
              <a:cs typeface="Open Sans"/>
              <a:sym typeface="Open Sans"/>
            </a:endParaRPr>
          </a:p>
        </p:txBody>
      </p:sp>
      <p:sp>
        <p:nvSpPr>
          <p:cNvPr id="517" name="Google Shape;517;p4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18" name="Google Shape;518;p48"/>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19" name="Google Shape;519;p48"/>
          <p:cNvPicPr preferRelativeResize="0"/>
          <p:nvPr/>
        </p:nvPicPr>
        <p:blipFill rotWithShape="1">
          <a:blip r:embed="rId5">
            <a:alphaModFix/>
          </a:blip>
          <a:srcRect b="0" l="0" r="0" t="0"/>
          <a:stretch/>
        </p:blipFill>
        <p:spPr>
          <a:xfrm>
            <a:off x="1786853" y="2465903"/>
            <a:ext cx="14714294" cy="5862524"/>
          </a:xfrm>
          <a:prstGeom prst="rect">
            <a:avLst/>
          </a:prstGeom>
          <a:noFill/>
          <a:ln>
            <a:noFill/>
          </a:ln>
        </p:spPr>
      </p:pic>
    </p:spTree>
  </p:cSld>
  <p:clrMapOvr>
    <a:masterClrMapping/>
  </p:clrMapOvr>
</p:sld>
</file>

<file path=ppt/slides/slide3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4" name="Shape 4494"/>
        <p:cNvGrpSpPr/>
        <p:nvPr/>
      </p:nvGrpSpPr>
      <p:grpSpPr>
        <a:xfrm>
          <a:off x="0" y="0"/>
          <a:ext cx="0" cy="0"/>
          <a:chOff x="0" y="0"/>
          <a:chExt cx="0" cy="0"/>
        </a:xfrm>
      </p:grpSpPr>
      <p:sp>
        <p:nvSpPr>
          <p:cNvPr id="4495" name="Google Shape;4495;p372"/>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Short Variant :	 	PSL1		→		ENTER Bank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Key:					PSLIDBI1</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Bank A/c:				IDBI12345</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Currency:				INR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Group:				1</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Transaction :			PSL1		( Check Deposit Clear Customer ) Posting Date:	28.08.09</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Value Date:			28.08.09</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Currency:				INR	→	ENTER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Amount :				200000</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Ref. Doc #			1234</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Customer :			3000001</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Buss. Area:			PSLH	→	SAVE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SAVE Once again</a:t>
            </a:r>
            <a:endParaRPr b="0" i="0" sz="2400" u="none" cap="none" strike="noStrike">
              <a:solidFill>
                <a:schemeClr val="dk1"/>
              </a:solidFill>
              <a:latin typeface="Open Sans"/>
              <a:ea typeface="Open Sans"/>
              <a:cs typeface="Open Sans"/>
              <a:sym typeface="Open Sans"/>
            </a:endParaRPr>
          </a:p>
        </p:txBody>
      </p:sp>
      <p:sp>
        <p:nvSpPr>
          <p:cNvPr id="4496" name="Google Shape;4496;p37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497" name="Google Shape;4497;p37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498" name="Google Shape;4498;p37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499" name="Google Shape;4499;p37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500" name="Google Shape;4500;p37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5" name="Shape 4505"/>
        <p:cNvGrpSpPr/>
        <p:nvPr/>
      </p:nvGrpSpPr>
      <p:grpSpPr>
        <a:xfrm>
          <a:off x="0" y="0"/>
          <a:ext cx="0" cy="0"/>
          <a:chOff x="0" y="0"/>
          <a:chExt cx="0" cy="0"/>
        </a:xfrm>
      </p:grpSpPr>
      <p:sp>
        <p:nvSpPr>
          <p:cNvPr id="4506" name="Google Shape;4506;p373"/>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Session Name :	IDBI/IDBI1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Process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Display Errors only Radio Button Select Process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Ignore Warning Message Select Exit Batch Input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3		Go and See Customer Account Trnasactions ( FBL5N)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Customer A/c:	3000001</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Comp. Code:	PSL</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Cleared Items Radio Button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Clearing Date :	28.08.09</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Normal Items Check Box		→		Execute ( F8)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Type DZ</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Callup Document Overview Button to see the Entry Posted</a:t>
            </a:r>
            <a:endParaRPr b="0" i="0" sz="2400" u="none" cap="none" strike="noStrike">
              <a:solidFill>
                <a:schemeClr val="dk1"/>
              </a:solidFill>
              <a:latin typeface="Open Sans"/>
              <a:ea typeface="Open Sans"/>
              <a:cs typeface="Open Sans"/>
              <a:sym typeface="Open Sans"/>
            </a:endParaRPr>
          </a:p>
        </p:txBody>
      </p:sp>
      <p:sp>
        <p:nvSpPr>
          <p:cNvPr id="4507" name="Google Shape;4507;p37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508" name="Google Shape;4508;p37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509" name="Google Shape;4509;p37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510" name="Google Shape;4510;p37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511" name="Google Shape;4511;p37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6" name="Shape 4516"/>
        <p:cNvGrpSpPr/>
        <p:nvPr/>
      </p:nvGrpSpPr>
      <p:grpSpPr>
        <a:xfrm>
          <a:off x="0" y="0"/>
          <a:ext cx="0" cy="0"/>
          <a:chOff x="0" y="0"/>
          <a:chExt cx="0" cy="0"/>
        </a:xfrm>
      </p:grpSpPr>
      <p:sp>
        <p:nvSpPr>
          <p:cNvPr id="4517" name="Google Shape;4517;p374"/>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4		Go and See IDBI Check Deposit Account ( FBL3N)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GL A/c :	200132	( IDBI Check Deposit Account )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Comp. Code:	 PSL</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Open Items Radio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Normal Items Check Box	→	Execute ( F8)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We can see IDBI Check Deposit Report</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5		Enter Manual Bank Statement ( FF67)</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Accounting ---&gt;Financial Accounting ----&gt;Banks----&gt;Incomings---&gt;Bank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Statement	&gt;Manual Entry( FF67)</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From Menu----&gt;Settings	&gt;Specifications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Short Variant:		PSL2	→	ENTER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Bank Key:			PSLIDBI1</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Bank A/c:				IDBI12345</a:t>
            </a:r>
            <a:endParaRPr b="0" i="0" sz="2400" u="none" cap="none" strike="noStrike">
              <a:solidFill>
                <a:schemeClr val="dk1"/>
              </a:solidFill>
              <a:latin typeface="Open Sans"/>
              <a:ea typeface="Open Sans"/>
              <a:cs typeface="Open Sans"/>
              <a:sym typeface="Open Sans"/>
            </a:endParaRPr>
          </a:p>
        </p:txBody>
      </p:sp>
      <p:sp>
        <p:nvSpPr>
          <p:cNvPr id="4518" name="Google Shape;4518;p37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519" name="Google Shape;4519;p37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520" name="Google Shape;4520;p37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521" name="Google Shape;4521;p37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522" name="Google Shape;4522;p37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7" name="Shape 4527"/>
        <p:cNvGrpSpPr/>
        <p:nvPr/>
      </p:nvGrpSpPr>
      <p:grpSpPr>
        <a:xfrm>
          <a:off x="0" y="0"/>
          <a:ext cx="0" cy="0"/>
          <a:chOff x="0" y="0"/>
          <a:chExt cx="0" cy="0"/>
        </a:xfrm>
      </p:grpSpPr>
      <p:sp>
        <p:nvSpPr>
          <p:cNvPr id="4528" name="Google Shape;4528;p375"/>
          <p:cNvSpPr txBox="1"/>
          <p:nvPr/>
        </p:nvSpPr>
        <p:spPr>
          <a:xfrm>
            <a:off x="625691" y="1767601"/>
            <a:ext cx="17268600" cy="60030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Currency:				INR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Settlement No:		1</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Statement DT:		28.08.09</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Opening Balance:	0</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Closing Balance:	200000</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Posting Date:	28.08.09	→	ENTER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Ignore Warning Message	→	ENTER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SAVE	→	SAVE once Again</a:t>
            </a:r>
            <a:endParaRPr b="0" i="0" sz="2400" u="none" cap="none" strike="noStrike">
              <a:solidFill>
                <a:schemeClr val="dk1"/>
              </a:solidFill>
              <a:latin typeface="Open Sans"/>
              <a:ea typeface="Open Sans"/>
              <a:cs typeface="Open Sans"/>
              <a:sym typeface="Open Sans"/>
            </a:endParaRPr>
          </a:p>
        </p:txBody>
      </p:sp>
      <p:sp>
        <p:nvSpPr>
          <p:cNvPr id="4529" name="Google Shape;4529;p37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530" name="Google Shape;4530;p37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531" name="Google Shape;4531;p37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532" name="Google Shape;4532;p37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533" name="Google Shape;4533;p37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534" name="Google Shape;4534;p375"/>
          <p:cNvPicPr preferRelativeResize="0"/>
          <p:nvPr/>
        </p:nvPicPr>
        <p:blipFill rotWithShape="1">
          <a:blip r:embed="rId5">
            <a:alphaModFix/>
          </a:blip>
          <a:srcRect b="0" l="0" r="0" t="0"/>
          <a:stretch/>
        </p:blipFill>
        <p:spPr>
          <a:xfrm>
            <a:off x="1951275" y="5687625"/>
            <a:ext cx="9806000" cy="1225750"/>
          </a:xfrm>
          <a:prstGeom prst="rect">
            <a:avLst/>
          </a:prstGeom>
          <a:noFill/>
          <a:ln>
            <a:noFill/>
          </a:ln>
        </p:spPr>
      </p:pic>
    </p:spTree>
  </p:cSld>
  <p:clrMapOvr>
    <a:masterClrMapping/>
  </p:clrMapOvr>
</p:sld>
</file>

<file path=ppt/slides/slide3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9" name="Shape 4539"/>
        <p:cNvGrpSpPr/>
        <p:nvPr/>
      </p:nvGrpSpPr>
      <p:grpSpPr>
        <a:xfrm>
          <a:off x="0" y="0"/>
          <a:ext cx="0" cy="0"/>
          <a:chOff x="0" y="0"/>
          <a:chExt cx="0" cy="0"/>
        </a:xfrm>
      </p:grpSpPr>
      <p:sp>
        <p:nvSpPr>
          <p:cNvPr id="4540" name="Google Shape;4540;p376"/>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sng" cap="none" strike="noStrike">
                <a:solidFill>
                  <a:schemeClr val="dk1"/>
                </a:solidFill>
                <a:latin typeface="Open Sans"/>
                <a:ea typeface="Open Sans"/>
                <a:cs typeface="Open Sans"/>
                <a:sym typeface="Open Sans"/>
              </a:rPr>
              <a:t>Purchase Scenario:</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1.	Purchase Invoice Posting (F-43)</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Doc.Dt:			29.08.09 		Type:		KR			Comp. Code: PSL</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Post Key:						31 A/c # 4400001		→	ENTER		Amount : 50000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Buss.Area: PSLH		Text: Purchase Invoice Posting</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Post Key: 40		A/c # 200120						→	ENTER		Remove TDS Codes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Amount : *		Buss.Area: PSLH		 Text: +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Menu----&gt; Document ----&gt; Simulate		&amp;	SAVE</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2.	Outgoing Payment with Clearing ( F-53)</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Doc.Dt:	29.08.09 Type:	KZ	Comp. Code: PSL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Clearing Text:	Outgoing Payment</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sng" cap="none" strike="noStrike">
                <a:solidFill>
                  <a:schemeClr val="dk1"/>
                </a:solidFill>
                <a:latin typeface="Open Sans"/>
                <a:ea typeface="Open Sans"/>
                <a:cs typeface="Open Sans"/>
                <a:sym typeface="Open Sans"/>
              </a:rPr>
              <a:t>Bank Data:</a:t>
            </a:r>
            <a:endParaRPr b="0" i="0" sz="2400" u="sng"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Account : 200131	Buss.Area: PSLH	Amount : 50000 </a:t>
            </a:r>
            <a:endParaRPr b="0" i="0" sz="2400" u="none" cap="none" strike="noStrike">
              <a:solidFill>
                <a:schemeClr val="dk1"/>
              </a:solidFill>
              <a:latin typeface="Open Sans"/>
              <a:ea typeface="Open Sans"/>
              <a:cs typeface="Open Sans"/>
              <a:sym typeface="Open Sans"/>
            </a:endParaRPr>
          </a:p>
        </p:txBody>
      </p:sp>
      <p:sp>
        <p:nvSpPr>
          <p:cNvPr id="4541" name="Google Shape;4541;p37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542" name="Google Shape;4542;p37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543" name="Google Shape;4543;p37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544" name="Google Shape;4544;p37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545" name="Google Shape;4545;p37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0" name="Shape 4550"/>
        <p:cNvGrpSpPr/>
        <p:nvPr/>
      </p:nvGrpSpPr>
      <p:grpSpPr>
        <a:xfrm>
          <a:off x="0" y="0"/>
          <a:ext cx="0" cy="0"/>
          <a:chOff x="0" y="0"/>
          <a:chExt cx="0" cy="0"/>
        </a:xfrm>
      </p:grpSpPr>
      <p:sp>
        <p:nvSpPr>
          <p:cNvPr id="4551" name="Google Shape;4551;p377"/>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Text : Outgoing Payament</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sng" cap="none" strike="noStrike">
                <a:solidFill>
                  <a:schemeClr val="dk1"/>
                </a:solidFill>
                <a:latin typeface="Open Sans"/>
                <a:ea typeface="Open Sans"/>
                <a:cs typeface="Open Sans"/>
                <a:sym typeface="Open Sans"/>
              </a:rPr>
              <a:t>Open Item Selection:</a:t>
            </a:r>
            <a:endParaRPr b="0" i="0" sz="2400" u="sng"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Account :4400001</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Process Open Items Button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Payable Amount 50000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MENU-----&gt; Document	&gt;SAVE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3.	Creation of Manual Checks ( FCH5)</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Give Check No :			</a:t>
            </a:r>
            <a:r>
              <a:rPr b="0" i="0" lang="en-US" sz="2400" u="sng" cap="none" strike="noStrike">
                <a:solidFill>
                  <a:schemeClr val="dk1"/>
                </a:solidFill>
                <a:latin typeface="Open Sans"/>
                <a:ea typeface="Open Sans"/>
                <a:cs typeface="Open Sans"/>
                <a:sym typeface="Open Sans"/>
              </a:rPr>
              <a:t>600005</a:t>
            </a:r>
            <a:r>
              <a:rPr b="0" i="0" lang="en-US" sz="2400" u="none" cap="none" strike="noStrike">
                <a:solidFill>
                  <a:schemeClr val="dk1"/>
                </a:solidFill>
                <a:latin typeface="Open Sans"/>
                <a:ea typeface="Open Sans"/>
                <a:cs typeface="Open Sans"/>
                <a:sym typeface="Open Sans"/>
              </a:rPr>
              <a:t>			→	SAVE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4.	Enter Manual  Bank Statement ( FF67)</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Overview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Keep the Cursor on Company Code PSL- IDBI Bank </a:t>
            </a:r>
            <a:endParaRPr b="0" i="0" sz="2400" u="none" cap="none" strike="noStrike">
              <a:solidFill>
                <a:schemeClr val="dk1"/>
              </a:solidFill>
              <a:latin typeface="Open Sans"/>
              <a:ea typeface="Open Sans"/>
              <a:cs typeface="Open Sans"/>
              <a:sym typeface="Open Sans"/>
            </a:endParaRPr>
          </a:p>
        </p:txBody>
      </p:sp>
      <p:sp>
        <p:nvSpPr>
          <p:cNvPr id="4552" name="Google Shape;4552;p37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553" name="Google Shape;4553;p37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554" name="Google Shape;4554;p37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555" name="Google Shape;4555;p37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556" name="Google Shape;4556;p37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1" name="Shape 4561"/>
        <p:cNvGrpSpPr/>
        <p:nvPr/>
      </p:nvGrpSpPr>
      <p:grpSpPr>
        <a:xfrm>
          <a:off x="0" y="0"/>
          <a:ext cx="0" cy="0"/>
          <a:chOff x="0" y="0"/>
          <a:chExt cx="0" cy="0"/>
        </a:xfrm>
      </p:grpSpPr>
      <p:sp>
        <p:nvSpPr>
          <p:cNvPr id="4562" name="Google Shape;4562;p378"/>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Limited Selecgt New Statement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Give Closing Balance :	149000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From MENU----&gt;System---&gt;Services---&gt; Batch Input	&gt;Sessions</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Session Name:	IDBI/IDBI1 </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Process Button</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Display Errors only Radio Button</a:t>
            </a:r>
            <a:endParaRPr b="0" i="0" sz="2400" u="none" cap="none" strike="noStrike">
              <a:solidFill>
                <a:schemeClr val="dk1"/>
              </a:solidFill>
              <a:latin typeface="Open Sans"/>
              <a:ea typeface="Open Sans"/>
              <a:cs typeface="Open Sans"/>
              <a:sym typeface="Open Sans"/>
            </a:endParaRPr>
          </a:p>
        </p:txBody>
      </p:sp>
      <p:sp>
        <p:nvSpPr>
          <p:cNvPr id="4563" name="Google Shape;4563;p37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564" name="Google Shape;4564;p37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565" name="Google Shape;4565;p37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566" name="Google Shape;4566;p37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567" name="Google Shape;4567;p37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568" name="Google Shape;4568;p378"/>
          <p:cNvPicPr preferRelativeResize="0"/>
          <p:nvPr/>
        </p:nvPicPr>
        <p:blipFill rotWithShape="1">
          <a:blip r:embed="rId5">
            <a:alphaModFix/>
          </a:blip>
          <a:srcRect b="0" l="0" r="0" t="0"/>
          <a:stretch/>
        </p:blipFill>
        <p:spPr>
          <a:xfrm>
            <a:off x="11164150" y="1767599"/>
            <a:ext cx="4250875" cy="2167775"/>
          </a:xfrm>
          <a:prstGeom prst="rect">
            <a:avLst/>
          </a:prstGeom>
          <a:noFill/>
          <a:ln>
            <a:noFill/>
          </a:ln>
        </p:spPr>
      </p:pic>
      <p:pic>
        <p:nvPicPr>
          <p:cNvPr id="4569" name="Google Shape;4569;p378"/>
          <p:cNvPicPr preferRelativeResize="0"/>
          <p:nvPr/>
        </p:nvPicPr>
        <p:blipFill rotWithShape="1">
          <a:blip r:embed="rId6">
            <a:alphaModFix/>
          </a:blip>
          <a:srcRect b="0" l="0" r="0" t="0"/>
          <a:stretch/>
        </p:blipFill>
        <p:spPr>
          <a:xfrm>
            <a:off x="835450" y="4121649"/>
            <a:ext cx="14054076" cy="2365150"/>
          </a:xfrm>
          <a:prstGeom prst="rect">
            <a:avLst/>
          </a:prstGeom>
          <a:noFill/>
          <a:ln>
            <a:noFill/>
          </a:ln>
        </p:spPr>
      </p:pic>
    </p:spTree>
  </p:cSld>
  <p:clrMapOvr>
    <a:masterClrMapping/>
  </p:clrMapOvr>
</p:sld>
</file>

<file path=ppt/slides/slide3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4" name="Shape 4574"/>
        <p:cNvGrpSpPr/>
        <p:nvPr/>
      </p:nvGrpSpPr>
      <p:grpSpPr>
        <a:xfrm>
          <a:off x="0" y="0"/>
          <a:ext cx="0" cy="0"/>
          <a:chOff x="0" y="0"/>
          <a:chExt cx="0" cy="0"/>
        </a:xfrm>
      </p:grpSpPr>
      <p:sp>
        <p:nvSpPr>
          <p:cNvPr id="4575" name="Google Shape;4575;p379"/>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Selecgt Process Button	→	ENTER</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ENTER	Once Again</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Ignore the message and select Exit Batch Input Button</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5.	Go and See Check Issue Account ( FBL3N)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GL A/c:	200131</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Comp. Code:	PSL</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Cleared Items Radio Button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Execute( F8)</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6.	Go and See Main Bank Account ( FS10N)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GL A/c:	200130</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Comp. Code:	PSL</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Fiscal Year:	2009	→	Execute(F8) </a:t>
            </a:r>
            <a:endParaRPr b="0" i="0" sz="2400" u="none" cap="none" strike="noStrike">
              <a:solidFill>
                <a:schemeClr val="dk1"/>
              </a:solidFill>
              <a:latin typeface="Open Sans"/>
              <a:ea typeface="Open Sans"/>
              <a:cs typeface="Open Sans"/>
              <a:sym typeface="Open Sans"/>
            </a:endParaRPr>
          </a:p>
        </p:txBody>
      </p:sp>
      <p:sp>
        <p:nvSpPr>
          <p:cNvPr id="4576" name="Google Shape;4576;p37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577" name="Google Shape;4577;p37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578" name="Google Shape;4578;p37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579" name="Google Shape;4579;p37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580" name="Google Shape;4580;p37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5" name="Shape 4585"/>
        <p:cNvGrpSpPr/>
        <p:nvPr/>
      </p:nvGrpSpPr>
      <p:grpSpPr>
        <a:xfrm>
          <a:off x="0" y="0"/>
          <a:ext cx="0" cy="0"/>
          <a:chOff x="0" y="0"/>
          <a:chExt cx="0" cy="0"/>
        </a:xfrm>
      </p:grpSpPr>
      <p:sp>
        <p:nvSpPr>
          <p:cNvPr id="4586" name="Google Shape;4586;p380"/>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Cumilative Balance 51000</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1000 Cr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Column Document Overview Button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We can see Bank Charges Entry</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How to View the Bank Statement in SAP (FF67)</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Overview Button</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PSL-IDBI Bank Ltd</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Double Click on Statement No 2</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We can see the Bank Statement in SAP</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587" name="Google Shape;4587;p38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Bank Reconciliation</a:t>
            </a:r>
            <a:endParaRPr b="1" i="0" sz="4400" u="none" cap="none" strike="noStrike">
              <a:solidFill>
                <a:srgbClr val="424C59"/>
              </a:solidFill>
              <a:latin typeface="Open Sans"/>
              <a:ea typeface="Open Sans"/>
              <a:cs typeface="Open Sans"/>
              <a:sym typeface="Open Sans"/>
            </a:endParaRPr>
          </a:p>
        </p:txBody>
      </p:sp>
      <p:sp>
        <p:nvSpPr>
          <p:cNvPr id="4588" name="Google Shape;4588;p38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589" name="Google Shape;4589;p38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590" name="Google Shape;4590;p38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591" name="Google Shape;4591;p38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6" name="Shape 4596"/>
        <p:cNvGrpSpPr/>
        <p:nvPr/>
      </p:nvGrpSpPr>
      <p:grpSpPr>
        <a:xfrm>
          <a:off x="0" y="0"/>
          <a:ext cx="0" cy="0"/>
          <a:chOff x="0" y="0"/>
          <a:chExt cx="0" cy="0"/>
        </a:xfrm>
      </p:grpSpPr>
      <p:sp>
        <p:nvSpPr>
          <p:cNvPr id="4597" name="Google Shape;4597;p38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598" name="Google Shape;4598;p38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599" name="Google Shape;4599;p38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600" name="Google Shape;4600;p381"/>
          <p:cNvSpPr/>
          <p:nvPr/>
        </p:nvSpPr>
        <p:spPr>
          <a:xfrm>
            <a:off x="502391" y="1274297"/>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601" name="Google Shape;4601;p38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602" name="Google Shape;4602;p381"/>
          <p:cNvSpPr txBox="1"/>
          <p:nvPr/>
        </p:nvSpPr>
        <p:spPr>
          <a:xfrm>
            <a:off x="15591258" y="5785039"/>
            <a:ext cx="9525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2800" u="none" cap="none" strike="noStrike">
                <a:solidFill>
                  <a:schemeClr val="lt1"/>
                </a:solidFill>
                <a:latin typeface="Lato"/>
                <a:ea typeface="Lato"/>
                <a:cs typeface="Lato"/>
                <a:sym typeface="Lato"/>
              </a:rPr>
              <a:t>‹#›</a:t>
            </a:fld>
            <a:endParaRPr b="1" i="0" sz="2800" u="none" cap="none" strike="noStrike">
              <a:solidFill>
                <a:schemeClr val="lt1"/>
              </a:solidFill>
              <a:latin typeface="Lato"/>
              <a:ea typeface="Lato"/>
              <a:cs typeface="Lato"/>
              <a:sym typeface="Lato"/>
            </a:endParaRPr>
          </a:p>
        </p:txBody>
      </p:sp>
      <p:pic>
        <p:nvPicPr>
          <p:cNvPr id="4603" name="Google Shape;4603;p381"/>
          <p:cNvPicPr preferRelativeResize="0"/>
          <p:nvPr/>
        </p:nvPicPr>
        <p:blipFill rotWithShape="1">
          <a:blip r:embed="rId5">
            <a:alphaModFix/>
          </a:blip>
          <a:srcRect b="0" l="0" r="0" t="0"/>
          <a:stretch/>
        </p:blipFill>
        <p:spPr>
          <a:xfrm>
            <a:off x="5678738" y="2051976"/>
            <a:ext cx="6930525" cy="672965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4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26" name="Google Shape;526;p4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49"/>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Define Business Areas</a:t>
            </a:r>
            <a:endParaRPr b="1" i="0" sz="4400" u="none" cap="none" strike="noStrike">
              <a:solidFill>
                <a:srgbClr val="10253F"/>
              </a:solidFill>
              <a:latin typeface="Open Sans"/>
              <a:ea typeface="Open Sans"/>
              <a:cs typeface="Open Sans"/>
              <a:sym typeface="Open Sans"/>
            </a:endParaRPr>
          </a:p>
        </p:txBody>
      </p:sp>
      <p:sp>
        <p:nvSpPr>
          <p:cNvPr id="528" name="Google Shape;528;p4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29" name="Google Shape;529;p49"/>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49"/>
          <p:cNvSpPr txBox="1"/>
          <p:nvPr/>
        </p:nvSpPr>
        <p:spPr>
          <a:xfrm>
            <a:off x="502391" y="1820900"/>
            <a:ext cx="16989196" cy="391126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At the time of Posting Document for Expenses by user, he can search all the Expneses accounts by pressing *4 and select the required account from the list of Expenses Accounts. If he typed *4 , only Expenses Accounts List will display , not other groups.</a:t>
            </a:r>
            <a:endParaRPr b="0" i="0" sz="1400" u="none" cap="none" strike="noStrike">
              <a:solidFill>
                <a:srgbClr val="000000"/>
              </a:solidFill>
              <a:latin typeface="Arial"/>
              <a:ea typeface="Arial"/>
              <a:cs typeface="Arial"/>
              <a:sym typeface="Arial"/>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SPRO-----&gt;Financial Accounting----&gt;GL Accounting----&gt;GL Accounts &gt;Master Data----&gt;Preparations	&gt;Define A/c Group( Select IMG Activity Button) (TC=OBD4)----&gt;Select New Entries Button &gt;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8" name="Shape 4608"/>
        <p:cNvGrpSpPr/>
        <p:nvPr/>
      </p:nvGrpSpPr>
      <p:grpSpPr>
        <a:xfrm>
          <a:off x="0" y="0"/>
          <a:ext cx="0" cy="0"/>
          <a:chOff x="0" y="0"/>
          <a:chExt cx="0" cy="0"/>
        </a:xfrm>
      </p:grpSpPr>
      <p:sp>
        <p:nvSpPr>
          <p:cNvPr id="4609" name="Google Shape;4609;p382"/>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This is also a Sub Ledger ( Subsidery Ledger)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Chart of Depreciaion: Asset Customization steps will be made for Chart of Depreciation and Chart of Depreciation will be assaigned to Company Code /Comp. Codes.</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In SAP we don’t have option of creating the Chart of Depreciation for our own company But SAP has given the option to copy the Existing Chart of Accounts of Germany or Indian. We have to copy either Germany Chart of Depreciation or Indian Chart of Depreciation and make changes according to our company Porocedure.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sng" cap="none" strike="noStrike">
                <a:solidFill>
                  <a:schemeClr val="dk1"/>
                </a:solidFill>
                <a:latin typeface="Open Sans"/>
                <a:ea typeface="Open Sans"/>
                <a:cs typeface="Open Sans"/>
                <a:sym typeface="Open Sans"/>
              </a:rPr>
              <a:t>Depreciation Areas:</a:t>
            </a:r>
            <a:r>
              <a:rPr b="0" i="0" lang="en-US" sz="2400" u="none" cap="none" strike="noStrike">
                <a:solidFill>
                  <a:schemeClr val="dk1"/>
                </a:solidFill>
                <a:latin typeface="Open Sans"/>
                <a:ea typeface="Open Sans"/>
                <a:cs typeface="Open Sans"/>
                <a:sym typeface="Open Sans"/>
              </a:rPr>
              <a:t>	We have many areas of Depreciation like</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1.	Book Depreciation</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2.	Depreciation as per Income Tax Rules</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3.	Costing Depreciation as mentioned in Schedule 14 of Companies Act</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4.	Group Depreciation</a:t>
            </a:r>
            <a:endParaRPr b="0" i="0" sz="2400" u="none" cap="none" strike="noStrike">
              <a:solidFill>
                <a:schemeClr val="dk1"/>
              </a:solidFill>
              <a:latin typeface="Open Sans"/>
              <a:ea typeface="Open Sans"/>
              <a:cs typeface="Open Sans"/>
              <a:sym typeface="Open Sans"/>
            </a:endParaRPr>
          </a:p>
        </p:txBody>
      </p:sp>
      <p:sp>
        <p:nvSpPr>
          <p:cNvPr id="4610" name="Google Shape;4610;p38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611" name="Google Shape;4611;p38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612" name="Google Shape;4612;p38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613" name="Google Shape;4613;p38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614" name="Google Shape;4614;p38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9" name="Shape 4619"/>
        <p:cNvGrpSpPr/>
        <p:nvPr/>
      </p:nvGrpSpPr>
      <p:grpSpPr>
        <a:xfrm>
          <a:off x="0" y="0"/>
          <a:ext cx="0" cy="0"/>
          <a:chOff x="0" y="0"/>
          <a:chExt cx="0" cy="0"/>
        </a:xfrm>
      </p:grpSpPr>
      <p:sp>
        <p:nvSpPr>
          <p:cNvPr id="4620" name="Google Shape;4620;p383"/>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Postings to Books of Accounts will be done only Book Depreciation, others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are for information purpose only.</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sng" cap="none" strike="noStrike">
                <a:solidFill>
                  <a:schemeClr val="dk1"/>
                </a:solidFill>
                <a:latin typeface="Open Sans"/>
                <a:ea typeface="Open Sans"/>
                <a:cs typeface="Open Sans"/>
                <a:sym typeface="Open Sans"/>
              </a:rPr>
              <a:t>Depreciation Methods:</a:t>
            </a:r>
            <a:endParaRPr b="0" i="0" sz="2400" u="sng"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There are So many Depreciation methods recognised by SAP. But in India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we use either 1. Straight Line Method ( SLM) 2. Written Down Value ( WDV)</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sng" cap="none" strike="noStrike">
                <a:solidFill>
                  <a:schemeClr val="dk1"/>
                </a:solidFill>
                <a:latin typeface="Open Sans"/>
                <a:ea typeface="Open Sans"/>
                <a:cs typeface="Open Sans"/>
                <a:sym typeface="Open Sans"/>
              </a:rPr>
              <a:t>Depreciation Keys:			</a:t>
            </a:r>
            <a:r>
              <a:rPr b="0" i="0" lang="en-US" sz="2400" u="none" cap="none" strike="noStrike">
                <a:solidFill>
                  <a:schemeClr val="dk1"/>
                </a:solidFill>
                <a:latin typeface="Open Sans"/>
                <a:ea typeface="Open Sans"/>
                <a:cs typeface="Open Sans"/>
                <a:sym typeface="Open Sans"/>
              </a:rPr>
              <a:t>Depreciation Keys are nothing but Rate+ Method say</a:t>
            </a:r>
            <a:endParaRPr b="0" i="0" sz="2400" u="none" cap="none" strike="noStrike">
              <a:solidFill>
                <a:schemeClr val="dk1"/>
              </a:solidFill>
              <a:latin typeface="Open Sans"/>
              <a:ea typeface="Open Sans"/>
              <a:cs typeface="Open Sans"/>
              <a:sym typeface="Open Sans"/>
            </a:endParaRPr>
          </a:p>
          <a:p>
            <a:pPr indent="0" lvl="0" marL="3657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5% SLM or 5%WDV</a:t>
            </a:r>
            <a:endParaRPr b="0" i="0" sz="2400" u="none" cap="none" strike="noStrike">
              <a:solidFill>
                <a:schemeClr val="dk1"/>
              </a:solidFill>
              <a:latin typeface="Open Sans"/>
              <a:ea typeface="Open Sans"/>
              <a:cs typeface="Open Sans"/>
              <a:sym typeface="Open Sans"/>
            </a:endParaRPr>
          </a:p>
          <a:p>
            <a:pPr indent="0" lvl="0" marL="36576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sng" cap="none" strike="noStrike">
                <a:solidFill>
                  <a:schemeClr val="dk1"/>
                </a:solidFill>
                <a:latin typeface="Open Sans"/>
                <a:ea typeface="Open Sans"/>
                <a:cs typeface="Open Sans"/>
                <a:sym typeface="Open Sans"/>
              </a:rPr>
              <a:t>Posting Keys:	</a:t>
            </a:r>
            <a:r>
              <a:rPr b="0" i="0" lang="en-US" sz="2400" u="none" cap="none" strike="noStrike">
                <a:solidFill>
                  <a:schemeClr val="dk1"/>
                </a:solidFill>
                <a:latin typeface="Open Sans"/>
                <a:ea typeface="Open Sans"/>
                <a:cs typeface="Open Sans"/>
                <a:sym typeface="Open Sans"/>
              </a:rPr>
              <a:t>We use the Following Posting Keys in Asset Accounting</a:t>
            </a:r>
            <a:endParaRPr b="0" i="0" sz="2400" u="none" cap="none" strike="noStrike">
              <a:solidFill>
                <a:schemeClr val="dk1"/>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Posting Key: 70				for Asset Debit</a:t>
            </a:r>
            <a:endParaRPr b="0" i="0" sz="2400" u="none" cap="none" strike="noStrike">
              <a:solidFill>
                <a:schemeClr val="dk1"/>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Posting Key: 75				for Asset Credit</a:t>
            </a:r>
            <a:endParaRPr b="0" i="0" sz="2400" u="none" cap="none" strike="noStrike">
              <a:solidFill>
                <a:schemeClr val="dk1"/>
              </a:solidFill>
              <a:latin typeface="Open Sans"/>
              <a:ea typeface="Open Sans"/>
              <a:cs typeface="Open Sans"/>
              <a:sym typeface="Open Sans"/>
            </a:endParaRPr>
          </a:p>
        </p:txBody>
      </p:sp>
      <p:sp>
        <p:nvSpPr>
          <p:cNvPr id="4621" name="Google Shape;4621;p38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622" name="Google Shape;4622;p38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623" name="Google Shape;4623;p38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624" name="Google Shape;4624;p38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625" name="Google Shape;4625;p38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0" name="Shape 4630"/>
        <p:cNvGrpSpPr/>
        <p:nvPr/>
      </p:nvGrpSpPr>
      <p:grpSpPr>
        <a:xfrm>
          <a:off x="0" y="0"/>
          <a:ext cx="0" cy="0"/>
          <a:chOff x="0" y="0"/>
          <a:chExt cx="0" cy="0"/>
        </a:xfrm>
      </p:grpSpPr>
      <p:sp>
        <p:nvSpPr>
          <p:cNvPr id="4631" name="Google Shape;4631;p384"/>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sng" cap="none" strike="noStrike">
                <a:solidFill>
                  <a:schemeClr val="dk1"/>
                </a:solidFill>
                <a:latin typeface="Open Sans"/>
                <a:ea typeface="Open Sans"/>
                <a:cs typeface="Open Sans"/>
                <a:sym typeface="Open Sans"/>
              </a:rPr>
              <a:t>Transaction Types:</a:t>
            </a:r>
            <a:endParaRPr b="0" i="0" sz="2400" u="sng" cap="none" strike="noStrike">
              <a:solidFill>
                <a:schemeClr val="dk1"/>
              </a:solidFill>
              <a:latin typeface="Open Sans"/>
              <a:ea typeface="Open Sans"/>
              <a:cs typeface="Open Sans"/>
              <a:sym typeface="Open Sans"/>
            </a:endParaRPr>
          </a:p>
          <a:p>
            <a:pPr indent="457200" lvl="0" marL="2743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100 →	External Asset Acquisition</a:t>
            </a:r>
            <a:endParaRPr b="0" i="0" sz="2400" u="none" cap="none" strike="noStrike">
              <a:solidFill>
                <a:schemeClr val="dk1"/>
              </a:solidFill>
              <a:latin typeface="Open Sans"/>
              <a:ea typeface="Open Sans"/>
              <a:cs typeface="Open Sans"/>
              <a:sym typeface="Open Sans"/>
            </a:endParaRPr>
          </a:p>
          <a:p>
            <a:pPr indent="0" lvl="0" marL="3200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110 →	In House Production</a:t>
            </a:r>
            <a:endParaRPr b="0" i="0" sz="2400" u="none" cap="none" strike="noStrike">
              <a:solidFill>
                <a:schemeClr val="dk1"/>
              </a:solidFill>
              <a:latin typeface="Open Sans"/>
              <a:ea typeface="Open Sans"/>
              <a:cs typeface="Open Sans"/>
              <a:sym typeface="Open Sans"/>
            </a:endParaRPr>
          </a:p>
          <a:p>
            <a:pPr indent="457200" lvl="0" marL="2743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210 →	Retirement with Revenue( Consideration)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Assets can be acquired from Outside Purchases/ InHouse Production/</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Inter Unit Transfers/ Inter Company Transfers. So, when we are posting the</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Debit Entry, by mentioning the Transaction Type we can come to know what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type to transaction it is.</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sng" cap="none" strike="noStrike">
                <a:solidFill>
                  <a:schemeClr val="dk1"/>
                </a:solidFill>
                <a:latin typeface="Open Sans"/>
                <a:ea typeface="Open Sans"/>
                <a:cs typeface="Open Sans"/>
                <a:sym typeface="Open Sans"/>
              </a:rPr>
              <a:t>Asset Accounting is based on 4 Rules:</a:t>
            </a:r>
            <a:endParaRPr b="0" i="0" sz="2400" u="sng"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		Sub Asset Master is to be created with reference to the Main Asset Master</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		Main Asset Master is to be created with Asset Class</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		Account Determination is specified in Asset Class</a:t>
            </a:r>
            <a:endParaRPr b="0" i="0" sz="2400" u="none" cap="none" strike="noStrike">
              <a:solidFill>
                <a:schemeClr val="dk1"/>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		For Account Determination we Assaign G L Account based on Nature of Transaction</a:t>
            </a:r>
            <a:endParaRPr b="0" i="0" sz="2400" u="none" cap="none" strike="noStrike">
              <a:solidFill>
                <a:schemeClr val="dk1"/>
              </a:solidFill>
              <a:latin typeface="Open Sans"/>
              <a:ea typeface="Open Sans"/>
              <a:cs typeface="Open Sans"/>
              <a:sym typeface="Open Sans"/>
            </a:endParaRPr>
          </a:p>
        </p:txBody>
      </p:sp>
      <p:sp>
        <p:nvSpPr>
          <p:cNvPr id="4632" name="Google Shape;4632;p38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633" name="Google Shape;4633;p38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634" name="Google Shape;4634;p38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635" name="Google Shape;4635;p38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636" name="Google Shape;4636;p38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1" name="Shape 4641"/>
        <p:cNvGrpSpPr/>
        <p:nvPr/>
      </p:nvGrpSpPr>
      <p:grpSpPr>
        <a:xfrm>
          <a:off x="0" y="0"/>
          <a:ext cx="0" cy="0"/>
          <a:chOff x="0" y="0"/>
          <a:chExt cx="0" cy="0"/>
        </a:xfrm>
      </p:grpSpPr>
      <p:sp>
        <p:nvSpPr>
          <p:cNvPr id="4642" name="Google Shape;4642;p385"/>
          <p:cNvSpPr txBox="1"/>
          <p:nvPr/>
        </p:nvSpPr>
        <p:spPr>
          <a:xfrm>
            <a:off x="625691" y="1767601"/>
            <a:ext cx="17268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We will create the Accounts and Determine Accounts like below for Asset Accounting Testing Purpose</a:t>
            </a:r>
            <a:endParaRPr b="0" i="0" sz="2400" u="none" cap="none" strike="noStrike">
              <a:solidFill>
                <a:schemeClr val="dk1"/>
              </a:solidFill>
              <a:latin typeface="Open Sans"/>
              <a:ea typeface="Open Sans"/>
              <a:cs typeface="Open Sans"/>
              <a:sym typeface="Open Sans"/>
            </a:endParaRPr>
          </a:p>
        </p:txBody>
      </p:sp>
      <p:sp>
        <p:nvSpPr>
          <p:cNvPr id="4643" name="Google Shape;4643;p38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644" name="Google Shape;4644;p38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645" name="Google Shape;4645;p38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646" name="Google Shape;4646;p38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647" name="Google Shape;4647;p38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648" name="Google Shape;4648;p385"/>
          <p:cNvPicPr preferRelativeResize="0"/>
          <p:nvPr/>
        </p:nvPicPr>
        <p:blipFill rotWithShape="1">
          <a:blip r:embed="rId5">
            <a:alphaModFix/>
          </a:blip>
          <a:srcRect b="0" l="0" r="0" t="0"/>
          <a:stretch/>
        </p:blipFill>
        <p:spPr>
          <a:xfrm>
            <a:off x="794050" y="2594075"/>
            <a:ext cx="10385989" cy="6919776"/>
          </a:xfrm>
          <a:prstGeom prst="rect">
            <a:avLst/>
          </a:prstGeom>
          <a:noFill/>
          <a:ln>
            <a:noFill/>
          </a:ln>
        </p:spPr>
      </p:pic>
    </p:spTree>
  </p:cSld>
  <p:clrMapOvr>
    <a:masterClrMapping/>
  </p:clrMapOvr>
</p:sld>
</file>

<file path=ppt/slides/slide3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3" name="Shape 4653"/>
        <p:cNvGrpSpPr/>
        <p:nvPr/>
      </p:nvGrpSpPr>
      <p:grpSpPr>
        <a:xfrm>
          <a:off x="0" y="0"/>
          <a:ext cx="0" cy="0"/>
          <a:chOff x="0" y="0"/>
          <a:chExt cx="0" cy="0"/>
        </a:xfrm>
      </p:grpSpPr>
      <p:sp>
        <p:nvSpPr>
          <p:cNvPr id="4654" name="Google Shape;4654;p386"/>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Additions to the Main Asset will be created as Sub Asset Master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Account Determination :- The Items will determine the GL Accounts to be Posted Automatically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Main Asset Will have always Subnumber ZERO</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Depreciation will be calculated at the Sub Asset Master Level, from the date of Capitalization of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Sub Assets.</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sng" cap="none" strike="noStrike">
                <a:solidFill>
                  <a:schemeClr val="dk1"/>
                </a:solidFill>
                <a:latin typeface="Open Sans"/>
                <a:ea typeface="Open Sans"/>
                <a:cs typeface="Open Sans"/>
                <a:sym typeface="Open Sans"/>
              </a:rPr>
              <a:t>CUSTOMIZATION :</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Step1.		Copy Reference Chart of Depreciation/ Depreciation Areas: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PATH:		SPRO----&gt; Financial Accounting ----&gt;Asset Accounting	&gt;Organizational</a:t>
            </a:r>
            <a:endParaRPr b="0" i="0" sz="2400" u="none" cap="none" strike="noStrike">
              <a:solidFill>
                <a:schemeClr val="dk1"/>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Structures	&gt;Copy Reference Chart of Depreciation / Depreciation Areas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Copy Reference Chart of Depreciation	(TC= EC08)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Menu----&gt; Organizational Object	&gt;Copy Organizational Object</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655" name="Google Shape;4655;p38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656" name="Google Shape;4656;p38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657" name="Google Shape;4657;p38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658" name="Google Shape;4658;p38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659" name="Google Shape;4659;p38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4" name="Shape 4664"/>
        <p:cNvGrpSpPr/>
        <p:nvPr/>
      </p:nvGrpSpPr>
      <p:grpSpPr>
        <a:xfrm>
          <a:off x="0" y="0"/>
          <a:ext cx="0" cy="0"/>
          <a:chOff x="0" y="0"/>
          <a:chExt cx="0" cy="0"/>
        </a:xfrm>
      </p:grpSpPr>
      <p:sp>
        <p:nvSpPr>
          <p:cNvPr id="4665" name="Google Shape;4665;p387"/>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From Chart of Dep:	ODE	( Max Valuation : Germany)</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Back Arrow</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Specify Description of Chart of Depreciation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Position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Chart of Depreciation			</a:t>
            </a:r>
            <a:r>
              <a:rPr b="0" i="0" lang="en-US" sz="2400" u="sng" cap="none" strike="noStrike">
                <a:solidFill>
                  <a:schemeClr val="dk1"/>
                </a:solidFill>
                <a:latin typeface="Open Sans"/>
                <a:ea typeface="Open Sans"/>
                <a:cs typeface="Open Sans"/>
                <a:sym typeface="Open Sans"/>
              </a:rPr>
              <a:t>PSL	</a:t>
            </a:r>
            <a:r>
              <a:rPr b="0" i="0" lang="en-US" sz="2400" u="none" cap="none" strike="noStrike">
                <a:solidFill>
                  <a:schemeClr val="dk1"/>
                </a:solidFill>
                <a:latin typeface="Open Sans"/>
                <a:ea typeface="Open Sans"/>
                <a:cs typeface="Open Sans"/>
                <a:sym typeface="Open Sans"/>
              </a:rPr>
              <a:t>		→	ENTER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Change Description to :		</a:t>
            </a:r>
            <a:r>
              <a:rPr b="0" i="0" lang="en-US" sz="2400" u="sng" cap="none" strike="noStrike">
                <a:solidFill>
                  <a:schemeClr val="dk1"/>
                </a:solidFill>
                <a:latin typeface="Open Sans"/>
                <a:ea typeface="Open Sans"/>
                <a:cs typeface="Open Sans"/>
                <a:sym typeface="Open Sans"/>
              </a:rPr>
              <a:t>Chart of Description for PSL</a:t>
            </a:r>
            <a:endParaRPr b="0" i="0" sz="2400" u="sng"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SAVE or CTRL + S		→			ENTE to save in your request. Select Back Arrow</a:t>
            </a:r>
            <a:endParaRPr b="0" i="0" sz="2400" u="none" cap="none" strike="noStrike">
              <a:solidFill>
                <a:schemeClr val="dk1"/>
              </a:solidFill>
              <a:latin typeface="Open Sans"/>
              <a:ea typeface="Open Sans"/>
              <a:cs typeface="Open Sans"/>
              <a:sym typeface="Open Sans"/>
            </a:endParaRPr>
          </a:p>
        </p:txBody>
      </p:sp>
      <p:sp>
        <p:nvSpPr>
          <p:cNvPr id="4666" name="Google Shape;4666;p38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667" name="Google Shape;4667;p38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668" name="Google Shape;4668;p38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669" name="Google Shape;4669;p38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670" name="Google Shape;4670;p38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671" name="Google Shape;4671;p387"/>
          <p:cNvPicPr preferRelativeResize="0"/>
          <p:nvPr/>
        </p:nvPicPr>
        <p:blipFill rotWithShape="1">
          <a:blip r:embed="rId5">
            <a:alphaModFix/>
          </a:blip>
          <a:srcRect b="0" l="0" r="0" t="0"/>
          <a:stretch/>
        </p:blipFill>
        <p:spPr>
          <a:xfrm>
            <a:off x="1991775" y="2563224"/>
            <a:ext cx="12298075" cy="2950775"/>
          </a:xfrm>
          <a:prstGeom prst="rect">
            <a:avLst/>
          </a:prstGeom>
          <a:noFill/>
          <a:ln>
            <a:noFill/>
          </a:ln>
        </p:spPr>
      </p:pic>
    </p:spTree>
  </p:cSld>
  <p:clrMapOvr>
    <a:masterClrMapping/>
  </p:clrMapOvr>
</p:sld>
</file>

<file path=ppt/slides/slide3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6" name="Shape 4676"/>
        <p:cNvGrpSpPr/>
        <p:nvPr/>
      </p:nvGrpSpPr>
      <p:grpSpPr>
        <a:xfrm>
          <a:off x="0" y="0"/>
          <a:ext cx="0" cy="0"/>
          <a:chOff x="0" y="0"/>
          <a:chExt cx="0" cy="0"/>
        </a:xfrm>
      </p:grpSpPr>
      <p:sp>
        <p:nvSpPr>
          <p:cNvPr id="4677" name="Google Shape;4677;p388"/>
          <p:cNvSpPr txBox="1"/>
          <p:nvPr/>
        </p:nvSpPr>
        <p:spPr>
          <a:xfrm>
            <a:off x="625691" y="1767601"/>
            <a:ext cx="17268600" cy="76653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Copy / Delet Depreciation Areas</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Give Chart of Depreciation	PSL		→		ENTER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Depreciation Areas 3,10,15,20,31,32,41 &amp; 51</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From MENU----&gt;EDIT	&gt;DELET</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Ignore Warning Messgae		→			ENTER</a:t>
            </a:r>
            <a:endParaRPr b="0" i="0" sz="2400" u="none" cap="none" strike="noStrike">
              <a:solidFill>
                <a:schemeClr val="dk1"/>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ENTER	to save in your request.</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2.	Asaign Chart of Depreciaton to Company Codes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Same Path	(TC=OAOB )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Position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Company Code:	PSL	→	ENTER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for Company Code PSL Assaign Chart of Dep PSL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SAVE or CTRL+S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ENTER	to save in your request.</a:t>
            </a:r>
            <a:endParaRPr b="0" i="0" sz="2400" u="none" cap="none" strike="noStrike">
              <a:solidFill>
                <a:schemeClr val="dk1"/>
              </a:solidFill>
              <a:latin typeface="Open Sans"/>
              <a:ea typeface="Open Sans"/>
              <a:cs typeface="Open Sans"/>
              <a:sym typeface="Open Sans"/>
            </a:endParaRPr>
          </a:p>
        </p:txBody>
      </p:sp>
      <p:sp>
        <p:nvSpPr>
          <p:cNvPr id="4678" name="Google Shape;4678;p38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679" name="Google Shape;4679;p38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680" name="Google Shape;4680;p38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681" name="Google Shape;4681;p38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682" name="Google Shape;4682;p38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683" name="Google Shape;4683;p388"/>
          <p:cNvPicPr preferRelativeResize="0"/>
          <p:nvPr/>
        </p:nvPicPr>
        <p:blipFill rotWithShape="1">
          <a:blip r:embed="rId5">
            <a:alphaModFix/>
          </a:blip>
          <a:srcRect b="0" l="0" r="0" t="0"/>
          <a:stretch/>
        </p:blipFill>
        <p:spPr>
          <a:xfrm>
            <a:off x="7727925" y="3429000"/>
            <a:ext cx="1665943" cy="516000"/>
          </a:xfrm>
          <a:prstGeom prst="rect">
            <a:avLst/>
          </a:prstGeom>
          <a:noFill/>
          <a:ln>
            <a:noFill/>
          </a:ln>
        </p:spPr>
      </p:pic>
    </p:spTree>
  </p:cSld>
  <p:clrMapOvr>
    <a:masterClrMapping/>
  </p:clrMapOvr>
</p:sld>
</file>

<file path=ppt/slides/slide3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8" name="Shape 4688"/>
        <p:cNvGrpSpPr/>
        <p:nvPr/>
      </p:nvGrpSpPr>
      <p:grpSpPr>
        <a:xfrm>
          <a:off x="0" y="0"/>
          <a:ext cx="0" cy="0"/>
          <a:chOff x="0" y="0"/>
          <a:chExt cx="0" cy="0"/>
        </a:xfrm>
      </p:grpSpPr>
      <p:sp>
        <p:nvSpPr>
          <p:cNvPr id="4689" name="Google Shape;4689;p389"/>
          <p:cNvSpPr txBox="1"/>
          <p:nvPr/>
        </p:nvSpPr>
        <p:spPr>
          <a:xfrm>
            <a:off x="625691" y="17676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3.	Specify Account Determination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Upto Organizational Structure Path is Same -----&gt; Asset Class	&gt;Specify Account</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Determination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New Entries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SAVE	→	ENTER	to save in your request.</a:t>
            </a:r>
            <a:endParaRPr b="0" i="0" sz="2400" u="none" cap="none" strike="noStrike">
              <a:solidFill>
                <a:schemeClr val="dk1"/>
              </a:solidFill>
              <a:latin typeface="Open Sans"/>
              <a:ea typeface="Open Sans"/>
              <a:cs typeface="Open Sans"/>
              <a:sym typeface="Open Sans"/>
            </a:endParaRPr>
          </a:p>
        </p:txBody>
      </p:sp>
      <p:sp>
        <p:nvSpPr>
          <p:cNvPr id="4690" name="Google Shape;4690;p38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691" name="Google Shape;4691;p38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692" name="Google Shape;4692;p38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693" name="Google Shape;4693;p38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694" name="Google Shape;4694;p38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695" name="Google Shape;4695;p389"/>
          <p:cNvPicPr preferRelativeResize="0"/>
          <p:nvPr/>
        </p:nvPicPr>
        <p:blipFill rotWithShape="1">
          <a:blip r:embed="rId5">
            <a:alphaModFix/>
          </a:blip>
          <a:srcRect b="0" l="0" r="0" t="0"/>
          <a:stretch/>
        </p:blipFill>
        <p:spPr>
          <a:xfrm>
            <a:off x="2077325" y="3997875"/>
            <a:ext cx="11762325" cy="3710125"/>
          </a:xfrm>
          <a:prstGeom prst="rect">
            <a:avLst/>
          </a:prstGeom>
          <a:noFill/>
          <a:ln>
            <a:noFill/>
          </a:ln>
        </p:spPr>
      </p:pic>
    </p:spTree>
  </p:cSld>
  <p:clrMapOvr>
    <a:masterClrMapping/>
  </p:clrMapOvr>
</p:sld>
</file>

<file path=ppt/slides/slide3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0" name="Shape 4700"/>
        <p:cNvGrpSpPr/>
        <p:nvPr/>
      </p:nvGrpSpPr>
      <p:grpSpPr>
        <a:xfrm>
          <a:off x="0" y="0"/>
          <a:ext cx="0" cy="0"/>
          <a:chOff x="0" y="0"/>
          <a:chExt cx="0" cy="0"/>
        </a:xfrm>
      </p:grpSpPr>
      <p:sp>
        <p:nvSpPr>
          <p:cNvPr id="4701" name="Google Shape;4701;p390"/>
          <p:cNvSpPr txBox="1"/>
          <p:nvPr/>
        </p:nvSpPr>
        <p:spPr>
          <a:xfrm>
            <a:off x="625691" y="1767601"/>
            <a:ext cx="172686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4.	Create Screen Layout rules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Same Path</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Layout 1000, 1100,2000,2100,2500,3000</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Copy as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Change Screen												Change the Name to</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sng" cap="none" strike="noStrike">
                <a:solidFill>
                  <a:schemeClr val="dk1"/>
                </a:solidFill>
                <a:latin typeface="Open Sans"/>
                <a:ea typeface="Open Sans"/>
                <a:cs typeface="Open Sans"/>
                <a:sym typeface="Open Sans"/>
              </a:rPr>
              <a:t>Layout</a:t>
            </a:r>
            <a:endParaRPr b="0" i="0" sz="2400" u="sng" cap="none" strike="noStrike">
              <a:solidFill>
                <a:schemeClr val="dk1"/>
              </a:solidFill>
              <a:latin typeface="Open Sans"/>
              <a:ea typeface="Open Sans"/>
              <a:cs typeface="Open Sans"/>
              <a:sym typeface="Open Sans"/>
            </a:endParaRPr>
          </a:p>
        </p:txBody>
      </p:sp>
      <p:sp>
        <p:nvSpPr>
          <p:cNvPr id="4702" name="Google Shape;4702;p39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703" name="Google Shape;4703;p39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704" name="Google Shape;4704;p39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705" name="Google Shape;4705;p39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706" name="Google Shape;4706;p39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707" name="Google Shape;4707;p390"/>
          <p:cNvPicPr preferRelativeResize="0"/>
          <p:nvPr/>
        </p:nvPicPr>
        <p:blipFill rotWithShape="1">
          <a:blip r:embed="rId5">
            <a:alphaModFix/>
          </a:blip>
          <a:srcRect b="0" l="0" r="0" t="0"/>
          <a:stretch/>
        </p:blipFill>
        <p:spPr>
          <a:xfrm>
            <a:off x="2077325" y="5747999"/>
            <a:ext cx="11670401" cy="2958000"/>
          </a:xfrm>
          <a:prstGeom prst="rect">
            <a:avLst/>
          </a:prstGeom>
          <a:noFill/>
          <a:ln>
            <a:noFill/>
          </a:ln>
        </p:spPr>
      </p:pic>
    </p:spTree>
  </p:cSld>
  <p:clrMapOvr>
    <a:masterClrMapping/>
  </p:clrMapOvr>
</p:sld>
</file>

<file path=ppt/slides/slide3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2" name="Shape 4712"/>
        <p:cNvGrpSpPr/>
        <p:nvPr/>
      </p:nvGrpSpPr>
      <p:grpSpPr>
        <a:xfrm>
          <a:off x="0" y="0"/>
          <a:ext cx="0" cy="0"/>
          <a:chOff x="0" y="0"/>
          <a:chExt cx="0" cy="0"/>
        </a:xfrm>
      </p:grpSpPr>
      <p:sp>
        <p:nvSpPr>
          <p:cNvPr id="4713" name="Google Shape;4713;p391"/>
          <p:cNvSpPr txBox="1"/>
          <p:nvPr/>
        </p:nvSpPr>
        <p:spPr>
          <a:xfrm>
            <a:off x="646391" y="5727251"/>
            <a:ext cx="17268600" cy="37866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ENTER	to save in your request.</a:t>
            </a:r>
            <a:endParaRPr b="0" i="0" sz="2400" u="sng" cap="none" strike="noStrike">
              <a:solidFill>
                <a:schemeClr val="dk1"/>
              </a:solidFill>
              <a:latin typeface="Open Sans"/>
              <a:ea typeface="Open Sans"/>
              <a:cs typeface="Open Sans"/>
              <a:sym typeface="Open Sans"/>
            </a:endParaRPr>
          </a:p>
        </p:txBody>
      </p:sp>
      <p:sp>
        <p:nvSpPr>
          <p:cNvPr id="4714" name="Google Shape;4714;p39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715" name="Google Shape;4715;p39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716" name="Google Shape;4716;p39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717" name="Google Shape;4717;p39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718" name="Google Shape;4718;p39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719" name="Google Shape;4719;p391"/>
          <p:cNvPicPr preferRelativeResize="0"/>
          <p:nvPr/>
        </p:nvPicPr>
        <p:blipFill rotWithShape="1">
          <a:blip r:embed="rId5">
            <a:alphaModFix/>
          </a:blip>
          <a:srcRect b="0" l="0" r="0" t="0"/>
          <a:stretch/>
        </p:blipFill>
        <p:spPr>
          <a:xfrm>
            <a:off x="2175805" y="1615747"/>
            <a:ext cx="7473675" cy="7055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5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37" name="Google Shape;537;p5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50"/>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Define Business Areas</a:t>
            </a:r>
            <a:endParaRPr b="1" i="0" sz="4400" u="none" cap="none" strike="noStrike">
              <a:solidFill>
                <a:srgbClr val="10253F"/>
              </a:solidFill>
              <a:latin typeface="Open Sans"/>
              <a:ea typeface="Open Sans"/>
              <a:cs typeface="Open Sans"/>
              <a:sym typeface="Open Sans"/>
            </a:endParaRPr>
          </a:p>
        </p:txBody>
      </p:sp>
      <p:sp>
        <p:nvSpPr>
          <p:cNvPr id="539" name="Google Shape;539;p5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40" name="Google Shape;540;p50"/>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1" name="Google Shape;541;p50"/>
          <p:cNvPicPr preferRelativeResize="0"/>
          <p:nvPr/>
        </p:nvPicPr>
        <p:blipFill rotWithShape="1">
          <a:blip r:embed="rId5">
            <a:alphaModFix/>
          </a:blip>
          <a:srcRect b="0" l="0" r="0" t="0"/>
          <a:stretch/>
        </p:blipFill>
        <p:spPr>
          <a:xfrm>
            <a:off x="1539356" y="2182102"/>
            <a:ext cx="14556788" cy="6728356"/>
          </a:xfrm>
          <a:prstGeom prst="rect">
            <a:avLst/>
          </a:prstGeom>
          <a:noFill/>
          <a:ln>
            <a:noFill/>
          </a:ln>
        </p:spPr>
      </p:pic>
    </p:spTree>
  </p:cSld>
  <p:clrMapOvr>
    <a:masterClrMapping/>
  </p:clrMapOvr>
</p:sld>
</file>

<file path=ppt/slides/slide3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4" name="Shape 4724"/>
        <p:cNvGrpSpPr/>
        <p:nvPr/>
      </p:nvGrpSpPr>
      <p:grpSpPr>
        <a:xfrm>
          <a:off x="0" y="0"/>
          <a:ext cx="0" cy="0"/>
          <a:chOff x="0" y="0"/>
          <a:chExt cx="0" cy="0"/>
        </a:xfrm>
      </p:grpSpPr>
      <p:sp>
        <p:nvSpPr>
          <p:cNvPr id="4725" name="Google Shape;4725;p392"/>
          <p:cNvSpPr txBox="1"/>
          <p:nvPr/>
        </p:nvSpPr>
        <p:spPr>
          <a:xfrm>
            <a:off x="646391" y="5727251"/>
            <a:ext cx="17268600" cy="2678100"/>
          </a:xfrm>
          <a:prstGeom prst="rect">
            <a:avLst/>
          </a:prstGeom>
          <a:noFill/>
          <a:ln>
            <a:noFill/>
          </a:ln>
        </p:spPr>
        <p:txBody>
          <a:bodyPr anchorCtr="0" anchor="t" bIns="45700" lIns="91425" spcFirstLastPara="1" rIns="91425" wrap="square" tIns="45700">
            <a:spAutoFit/>
          </a:bodyPr>
          <a:lstStyle/>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Select Include Asset and Inventory Data Check Box</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No AUC or Summary Management of AUC Radio Button</a:t>
            </a:r>
            <a:endParaRPr b="0" i="0" sz="2400" u="none" cap="none" strike="noStrike">
              <a:solidFill>
                <a:schemeClr val="dk1"/>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(AUC Stands for Asset Under Construction)</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SAVE or Ctrl +S			→	ENTER			to save in your request.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Next Entry Button</a:t>
            </a:r>
            <a:endParaRPr b="0" i="0" sz="2400" u="none" cap="none" strike="noStrike">
              <a:solidFill>
                <a:schemeClr val="dk1"/>
              </a:solidFill>
              <a:latin typeface="Open Sans"/>
              <a:ea typeface="Open Sans"/>
              <a:cs typeface="Open Sans"/>
              <a:sym typeface="Open Sans"/>
            </a:endParaRPr>
          </a:p>
        </p:txBody>
      </p:sp>
      <p:sp>
        <p:nvSpPr>
          <p:cNvPr id="4726" name="Google Shape;4726;p39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727" name="Google Shape;4727;p39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728" name="Google Shape;4728;p39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729" name="Google Shape;4729;p39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730" name="Google Shape;4730;p39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731" name="Google Shape;4731;p392"/>
          <p:cNvPicPr preferRelativeResize="0"/>
          <p:nvPr/>
        </p:nvPicPr>
        <p:blipFill rotWithShape="1">
          <a:blip r:embed="rId5">
            <a:alphaModFix/>
          </a:blip>
          <a:srcRect b="0" l="0" r="0" t="0"/>
          <a:stretch/>
        </p:blipFill>
        <p:spPr>
          <a:xfrm>
            <a:off x="1415000" y="1774275"/>
            <a:ext cx="9538475" cy="3822050"/>
          </a:xfrm>
          <a:prstGeom prst="rect">
            <a:avLst/>
          </a:prstGeom>
          <a:noFill/>
          <a:ln>
            <a:noFill/>
          </a:ln>
        </p:spPr>
      </p:pic>
    </p:spTree>
  </p:cSld>
  <p:clrMapOvr>
    <a:masterClrMapping/>
  </p:clrMapOvr>
</p:sld>
</file>

<file path=ppt/slides/slide3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6" name="Shape 4736"/>
        <p:cNvGrpSpPr/>
        <p:nvPr/>
      </p:nvGrpSpPr>
      <p:grpSpPr>
        <a:xfrm>
          <a:off x="0" y="0"/>
          <a:ext cx="0" cy="0"/>
          <a:chOff x="0" y="0"/>
          <a:chExt cx="0" cy="0"/>
        </a:xfrm>
      </p:grpSpPr>
      <p:sp>
        <p:nvSpPr>
          <p:cNvPr id="4737" name="Google Shape;4737;p393"/>
          <p:cNvSpPr txBox="1"/>
          <p:nvPr/>
        </p:nvSpPr>
        <p:spPr>
          <a:xfrm>
            <a:off x="605016" y="1815301"/>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2nd Asset: Asset Class:	PSL1100	( Text Field)</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Include Asset and Inventory Data Check Box</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No AUC or Summary Management of AUC Radio Button</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SAVE or Ctrl +S			→			ENTER	to save in your request.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Next Entry Button</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738" name="Google Shape;4738;p39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739" name="Google Shape;4739;p39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740" name="Google Shape;4740;p39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741" name="Google Shape;4741;p39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742" name="Google Shape;4742;p39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743" name="Google Shape;4743;p393"/>
          <p:cNvPicPr preferRelativeResize="0"/>
          <p:nvPr/>
        </p:nvPicPr>
        <p:blipFill rotWithShape="1">
          <a:blip r:embed="rId5">
            <a:alphaModFix/>
          </a:blip>
          <a:srcRect b="0" l="0" r="0" t="0"/>
          <a:stretch/>
        </p:blipFill>
        <p:spPr>
          <a:xfrm>
            <a:off x="1477100" y="2512199"/>
            <a:ext cx="9390725" cy="2194575"/>
          </a:xfrm>
          <a:prstGeom prst="rect">
            <a:avLst/>
          </a:prstGeom>
          <a:noFill/>
          <a:ln>
            <a:noFill/>
          </a:ln>
        </p:spPr>
      </p:pic>
      <p:pic>
        <p:nvPicPr>
          <p:cNvPr id="4744" name="Google Shape;4744;p393"/>
          <p:cNvPicPr preferRelativeResize="0"/>
          <p:nvPr/>
        </p:nvPicPr>
        <p:blipFill rotWithShape="1">
          <a:blip r:embed="rId6">
            <a:alphaModFix/>
          </a:blip>
          <a:srcRect b="0" l="0" r="0" t="0"/>
          <a:stretch/>
        </p:blipFill>
        <p:spPr>
          <a:xfrm>
            <a:off x="1621975" y="7319275"/>
            <a:ext cx="10198321" cy="2194575"/>
          </a:xfrm>
          <a:prstGeom prst="rect">
            <a:avLst/>
          </a:prstGeom>
          <a:noFill/>
          <a:ln>
            <a:noFill/>
          </a:ln>
        </p:spPr>
      </p:pic>
    </p:spTree>
  </p:cSld>
  <p:clrMapOvr>
    <a:masterClrMapping/>
  </p:clrMapOvr>
</p:sld>
</file>

<file path=ppt/slides/slide3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9" name="Shape 4749"/>
        <p:cNvGrpSpPr/>
        <p:nvPr/>
      </p:nvGrpSpPr>
      <p:grpSpPr>
        <a:xfrm>
          <a:off x="0" y="0"/>
          <a:ext cx="0" cy="0"/>
          <a:chOff x="0" y="0"/>
          <a:chExt cx="0" cy="0"/>
        </a:xfrm>
      </p:grpSpPr>
      <p:sp>
        <p:nvSpPr>
          <p:cNvPr id="4750" name="Google Shape;4750;p394"/>
          <p:cNvSpPr txBox="1"/>
          <p:nvPr/>
        </p:nvSpPr>
        <p:spPr>
          <a:xfrm>
            <a:off x="605016" y="1815301"/>
            <a:ext cx="17268600" cy="71112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Include Asset and Inventory Data Check Box</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No AUC or Summary Management of AUC Radio Button</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SAVE or Ctrl +S	→	ENTER	to save in your request.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Next Entry Button</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4th Asset: 	Asset Class:	PSL2001	( Text Field)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Description :	Dept-B</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Short Text:	Dept-B</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 Determination:  	Select		PSL20000		(PLANT &amp; MACHINERY)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Screen Layout Rule:  	Select		PSL3				(PLANT &amp; MACHINERY)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No. Range:	03</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Include Asset and Inventory Data Check Box</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No AUC or Summary Management of AUC Radio Button</a:t>
            </a:r>
            <a:endParaRPr b="0" i="0" sz="2400" u="none" cap="none" strike="noStrike">
              <a:solidFill>
                <a:schemeClr val="dk1"/>
              </a:solidFill>
              <a:latin typeface="Open Sans"/>
              <a:ea typeface="Open Sans"/>
              <a:cs typeface="Open Sans"/>
              <a:sym typeface="Open Sans"/>
            </a:endParaRPr>
          </a:p>
        </p:txBody>
      </p:sp>
      <p:sp>
        <p:nvSpPr>
          <p:cNvPr id="4751" name="Google Shape;4751;p39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752" name="Google Shape;4752;p39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753" name="Google Shape;4753;p39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754" name="Google Shape;4754;p39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755" name="Google Shape;4755;p39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0" name="Shape 4760"/>
        <p:cNvGrpSpPr/>
        <p:nvPr/>
      </p:nvGrpSpPr>
      <p:grpSpPr>
        <a:xfrm>
          <a:off x="0" y="0"/>
          <a:ext cx="0" cy="0"/>
          <a:chOff x="0" y="0"/>
          <a:chExt cx="0" cy="0"/>
        </a:xfrm>
      </p:grpSpPr>
      <p:sp>
        <p:nvSpPr>
          <p:cNvPr id="4761" name="Google Shape;4761;p395"/>
          <p:cNvSpPr txBox="1"/>
          <p:nvPr/>
        </p:nvSpPr>
        <p:spPr>
          <a:xfrm>
            <a:off x="605016" y="1815301"/>
            <a:ext cx="17268600" cy="6557100"/>
          </a:xfrm>
          <a:prstGeom prst="rect">
            <a:avLst/>
          </a:prstGeom>
          <a:noFill/>
          <a:ln>
            <a:noFill/>
          </a:ln>
        </p:spPr>
        <p:txBody>
          <a:bodyPr anchorCtr="0" anchor="t" bIns="45700" lIns="91425" spcFirstLastPara="1" rIns="91425" wrap="square" tIns="45700">
            <a:spAutoFit/>
          </a:bodyPr>
          <a:lstStyle/>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SAVE or Ctrl +S					→  ENTER			to save in your request.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Next Entry Button</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5th Asset: Asset Class:	PSL3000	( Text Field)</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No AUC or Summary Management of AUC Radio Button</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SAVE or Ctrl +S					→	ENTER					to save in your request.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Next Entry Button</a:t>
            </a:r>
            <a:endParaRPr b="0" i="0" sz="2400" u="none" cap="none" strike="noStrike">
              <a:solidFill>
                <a:schemeClr val="dk1"/>
              </a:solidFill>
              <a:latin typeface="Open Sans"/>
              <a:ea typeface="Open Sans"/>
              <a:cs typeface="Open Sans"/>
              <a:sym typeface="Open Sans"/>
            </a:endParaRPr>
          </a:p>
        </p:txBody>
      </p:sp>
      <p:sp>
        <p:nvSpPr>
          <p:cNvPr id="4762" name="Google Shape;4762;p39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763" name="Google Shape;4763;p39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764" name="Google Shape;4764;p39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765" name="Google Shape;4765;p39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766" name="Google Shape;4766;p39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767" name="Google Shape;4767;p395"/>
          <p:cNvPicPr preferRelativeResize="0"/>
          <p:nvPr/>
        </p:nvPicPr>
        <p:blipFill rotWithShape="1">
          <a:blip r:embed="rId5">
            <a:alphaModFix/>
          </a:blip>
          <a:srcRect b="0" l="0" r="0" t="0"/>
          <a:stretch/>
        </p:blipFill>
        <p:spPr>
          <a:xfrm>
            <a:off x="2222200" y="4114399"/>
            <a:ext cx="11696476" cy="2372400"/>
          </a:xfrm>
          <a:prstGeom prst="rect">
            <a:avLst/>
          </a:prstGeom>
          <a:noFill/>
          <a:ln>
            <a:noFill/>
          </a:ln>
        </p:spPr>
      </p:pic>
    </p:spTree>
  </p:cSld>
  <p:clrMapOvr>
    <a:masterClrMapping/>
  </p:clrMapOvr>
</p:sld>
</file>

<file path=ppt/slides/slide3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2" name="Shape 4772"/>
        <p:cNvGrpSpPr/>
        <p:nvPr/>
      </p:nvGrpSpPr>
      <p:grpSpPr>
        <a:xfrm>
          <a:off x="0" y="0"/>
          <a:ext cx="0" cy="0"/>
          <a:chOff x="0" y="0"/>
          <a:chExt cx="0" cy="0"/>
        </a:xfrm>
      </p:grpSpPr>
      <p:sp>
        <p:nvSpPr>
          <p:cNvPr id="4773" name="Google Shape;4773;p396"/>
          <p:cNvSpPr txBox="1"/>
          <p:nvPr/>
        </p:nvSpPr>
        <p:spPr>
          <a:xfrm>
            <a:off x="605016" y="1815301"/>
            <a:ext cx="17268600" cy="5448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6th Asset: Asset Class:	PSL3100	( Text Field)</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Include Asset and Inventory Data Check Box</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No AUC or Summary Management of AUC Radio Button</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SAVE or Ctrl +S				→				ENTER		to save in your request. </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Next Entry Button</a:t>
            </a:r>
            <a:endParaRPr b="0" i="0" sz="2400" u="none" cap="none" strike="noStrike">
              <a:solidFill>
                <a:schemeClr val="dk1"/>
              </a:solidFill>
              <a:latin typeface="Open Sans"/>
              <a:ea typeface="Open Sans"/>
              <a:cs typeface="Open Sans"/>
              <a:sym typeface="Open Sans"/>
            </a:endParaRPr>
          </a:p>
        </p:txBody>
      </p:sp>
      <p:sp>
        <p:nvSpPr>
          <p:cNvPr id="4774" name="Google Shape;4774;p39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775" name="Google Shape;4775;p39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776" name="Google Shape;4776;p39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777" name="Google Shape;4777;p39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778" name="Google Shape;4778;p39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779" name="Google Shape;4779;p396"/>
          <p:cNvPicPr preferRelativeResize="0"/>
          <p:nvPr/>
        </p:nvPicPr>
        <p:blipFill rotWithShape="1">
          <a:blip r:embed="rId5">
            <a:alphaModFix/>
          </a:blip>
          <a:srcRect b="0" l="0" r="0" t="0"/>
          <a:stretch/>
        </p:blipFill>
        <p:spPr>
          <a:xfrm>
            <a:off x="1290800" y="2512174"/>
            <a:ext cx="9402800" cy="2256675"/>
          </a:xfrm>
          <a:prstGeom prst="rect">
            <a:avLst/>
          </a:prstGeom>
          <a:noFill/>
          <a:ln>
            <a:noFill/>
          </a:ln>
        </p:spPr>
      </p:pic>
    </p:spTree>
  </p:cSld>
  <p:clrMapOvr>
    <a:masterClrMapping/>
  </p:clrMapOvr>
</p:sld>
</file>

<file path=ppt/slides/slide3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4" name="Shape 4784"/>
        <p:cNvGrpSpPr/>
        <p:nvPr/>
      </p:nvGrpSpPr>
      <p:grpSpPr>
        <a:xfrm>
          <a:off x="0" y="0"/>
          <a:ext cx="0" cy="0"/>
          <a:chOff x="0" y="0"/>
          <a:chExt cx="0" cy="0"/>
        </a:xfrm>
      </p:grpSpPr>
      <p:sp>
        <p:nvSpPr>
          <p:cNvPr id="4785" name="Google Shape;4785;p397"/>
          <p:cNvSpPr txBox="1"/>
          <p:nvPr/>
        </p:nvSpPr>
        <p:spPr>
          <a:xfrm>
            <a:off x="605016" y="1815301"/>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7th Asset: Asset Class:	PSL4000	( Text Field)</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De-Select Include Asset and Inventory Data Check Box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Line Items Settlement Radio Button</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SAVE or Ctrl +S</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786" name="Google Shape;4786;p39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787" name="Google Shape;4787;p39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788" name="Google Shape;4788;p39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789" name="Google Shape;4789;p39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790" name="Google Shape;4790;p39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791" name="Google Shape;4791;p397"/>
          <p:cNvPicPr preferRelativeResize="0"/>
          <p:nvPr/>
        </p:nvPicPr>
        <p:blipFill rotWithShape="1">
          <a:blip r:embed="rId5">
            <a:alphaModFix/>
          </a:blip>
          <a:srcRect b="0" l="0" r="0" t="0"/>
          <a:stretch/>
        </p:blipFill>
        <p:spPr>
          <a:xfrm>
            <a:off x="1435700" y="2512224"/>
            <a:ext cx="9902174" cy="2380850"/>
          </a:xfrm>
          <a:prstGeom prst="rect">
            <a:avLst/>
          </a:prstGeom>
          <a:noFill/>
          <a:ln>
            <a:noFill/>
          </a:ln>
        </p:spPr>
      </p:pic>
    </p:spTree>
  </p:cSld>
  <p:clrMapOvr>
    <a:masterClrMapping/>
  </p:clrMapOvr>
</p:sld>
</file>

<file path=ppt/slides/slide3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6" name="Shape 4796"/>
        <p:cNvGrpSpPr/>
        <p:nvPr/>
      </p:nvGrpSpPr>
      <p:grpSpPr>
        <a:xfrm>
          <a:off x="0" y="0"/>
          <a:ext cx="0" cy="0"/>
          <a:chOff x="0" y="0"/>
          <a:chExt cx="0" cy="0"/>
        </a:xfrm>
      </p:grpSpPr>
      <p:sp>
        <p:nvSpPr>
          <p:cNvPr id="4797" name="Google Shape;4797;p398"/>
          <p:cNvSpPr txBox="1"/>
          <p:nvPr/>
        </p:nvSpPr>
        <p:spPr>
          <a:xfrm>
            <a:off x="605016" y="1815301"/>
            <a:ext cx="17268600" cy="4894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WHY WE SELECTED " INCLUDE ASSET INVENTORY" CHECK BOX</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Here inventory means Fixed Assets Inventory List. Once we select the Check box, </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what ever asset we creat under this asset class, will be included in Fixed Assets </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Inventory List</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As per Companies Auditors Report Order ( CARO), Auditor should specify in his </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report wether the Fixed Assets have been physically verified by the Management or Not</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In Big Companies , Physical Verification will be done in a Phased Manner. </a:t>
            </a:r>
            <a:endParaRPr b="0" i="0" sz="2400" u="none" cap="none" strike="noStrike">
              <a:solidFill>
                <a:schemeClr val="dk1"/>
              </a:solidFill>
              <a:latin typeface="Open Sans"/>
              <a:ea typeface="Open Sans"/>
              <a:cs typeface="Open Sans"/>
              <a:sym typeface="Open Sans"/>
            </a:endParaRPr>
          </a:p>
          <a:p>
            <a:pPr indent="45720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When we create an asset master , there is a field called Last Verification date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798" name="Google Shape;4798;p39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799" name="Google Shape;4799;p39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800" name="Google Shape;4800;p39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801" name="Google Shape;4801;p39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802" name="Google Shape;4802;p39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803" name="Google Shape;4803;p398"/>
          <p:cNvPicPr preferRelativeResize="0"/>
          <p:nvPr/>
        </p:nvPicPr>
        <p:blipFill rotWithShape="1">
          <a:blip r:embed="rId5">
            <a:alphaModFix/>
          </a:blip>
          <a:srcRect b="0" l="0" r="0" t="0"/>
          <a:stretch/>
        </p:blipFill>
        <p:spPr>
          <a:xfrm>
            <a:off x="1145925" y="6345024"/>
            <a:ext cx="12270651" cy="2517475"/>
          </a:xfrm>
          <a:prstGeom prst="rect">
            <a:avLst/>
          </a:prstGeom>
          <a:noFill/>
          <a:ln>
            <a:noFill/>
          </a:ln>
        </p:spPr>
      </p:pic>
    </p:spTree>
  </p:cSld>
  <p:clrMapOvr>
    <a:masterClrMapping/>
  </p:clrMapOvr>
</p:sld>
</file>

<file path=ppt/slides/slide3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8" name="Shape 4808"/>
        <p:cNvGrpSpPr/>
        <p:nvPr/>
      </p:nvGrpSpPr>
      <p:grpSpPr>
        <a:xfrm>
          <a:off x="0" y="0"/>
          <a:ext cx="0" cy="0"/>
          <a:chOff x="0" y="0"/>
          <a:chExt cx="0" cy="0"/>
        </a:xfrm>
      </p:grpSpPr>
      <p:sp>
        <p:nvSpPr>
          <p:cNvPr id="4809" name="Google Shape;4809;p399"/>
          <p:cNvSpPr txBox="1"/>
          <p:nvPr/>
        </p:nvSpPr>
        <p:spPr>
          <a:xfrm>
            <a:off x="605016" y="18153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Step7.		Select Line Item Settlement for Capital Work in Progress: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on 01.08.09 Machinery Purchased							xxxxx</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Add: on 05.08.09 Freight Charges paid						xxxx</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Add: on 31.08.09 Commission Charges paid				xxxx</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on 02.09.09 Asset Commissioned as Mach. No 1			xxxxx</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Settle CWIP to Machine No 1. Line Item Wise</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 select Include Asset Check Box under Inventory Data.</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Step8.		Define Screen Layout for Asset Master Data:</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PATH:		SPRO----&gt;Financial Accounts----&gt;Asset Accounting----&gt;Master Data	&gt;Screen Layout</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&gt;Define Screen Layout for Asset Master Data</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Define Screen Layout for Asset Master Data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Positon Button</a:t>
            </a:r>
            <a:endParaRPr b="0" i="0" sz="2400" u="none" cap="none" strike="noStrike">
              <a:solidFill>
                <a:schemeClr val="dk1"/>
              </a:solidFill>
              <a:latin typeface="Open Sans"/>
              <a:ea typeface="Open Sans"/>
              <a:cs typeface="Open Sans"/>
              <a:sym typeface="Open Sans"/>
            </a:endParaRPr>
          </a:p>
        </p:txBody>
      </p:sp>
      <p:sp>
        <p:nvSpPr>
          <p:cNvPr id="4810" name="Google Shape;4810;p39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811" name="Google Shape;4811;p39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812" name="Google Shape;4812;p39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813" name="Google Shape;4813;p39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814" name="Google Shape;4814;p39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cxnSp>
        <p:nvCxnSpPr>
          <p:cNvPr id="4815" name="Google Shape;4815;p399"/>
          <p:cNvCxnSpPr/>
          <p:nvPr/>
        </p:nvCxnSpPr>
        <p:spPr>
          <a:xfrm flipH="1" rot="10800000">
            <a:off x="9732300" y="4003025"/>
            <a:ext cx="952200" cy="2070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3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0" name="Shape 4820"/>
        <p:cNvGrpSpPr/>
        <p:nvPr/>
      </p:nvGrpSpPr>
      <p:grpSpPr>
        <a:xfrm>
          <a:off x="0" y="0"/>
          <a:ext cx="0" cy="0"/>
          <a:chOff x="0" y="0"/>
          <a:chExt cx="0" cy="0"/>
        </a:xfrm>
      </p:grpSpPr>
      <p:sp>
        <p:nvSpPr>
          <p:cNvPr id="4821" name="Google Shape;4821;p400"/>
          <p:cNvSpPr txBox="1"/>
          <p:nvPr/>
        </p:nvSpPr>
        <p:spPr>
          <a:xfrm>
            <a:off x="605016" y="1815301"/>
            <a:ext cx="17268600" cy="71112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Give Screen Layout:		PSL1			→	ENTER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PSL1			Land</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Logical Field Groups Folder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2 Positing Information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Field Group Rules Folder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Capitalization Field Required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Main No Check Box</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Sub No Check Box</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Select	Copy Check Box</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SAVE or Ctrl +S						→	ENTER			to save in your request.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Back Arrow</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3 Time Dependent Data</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Field Group Rules Folder</a:t>
            </a:r>
            <a:endParaRPr b="0" i="0" sz="2400" u="none" cap="none" strike="noStrike">
              <a:solidFill>
                <a:schemeClr val="dk1"/>
              </a:solidFill>
              <a:latin typeface="Open Sans"/>
              <a:ea typeface="Open Sans"/>
              <a:cs typeface="Open Sans"/>
              <a:sym typeface="Open Sans"/>
            </a:endParaRPr>
          </a:p>
        </p:txBody>
      </p:sp>
      <p:sp>
        <p:nvSpPr>
          <p:cNvPr id="4822" name="Google Shape;4822;p40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823" name="Google Shape;4823;p40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824" name="Google Shape;4824;p40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825" name="Google Shape;4825;p40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826" name="Google Shape;4826;p40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827" name="Google Shape;4827;p400"/>
          <p:cNvPicPr preferRelativeResize="0"/>
          <p:nvPr/>
        </p:nvPicPr>
        <p:blipFill rotWithShape="1">
          <a:blip r:embed="rId5">
            <a:alphaModFix/>
          </a:blip>
          <a:srcRect b="0" l="0" r="0" t="0"/>
          <a:stretch/>
        </p:blipFill>
        <p:spPr>
          <a:xfrm>
            <a:off x="7313975" y="4603300"/>
            <a:ext cx="7364075" cy="2163100"/>
          </a:xfrm>
          <a:prstGeom prst="rect">
            <a:avLst/>
          </a:prstGeom>
          <a:noFill/>
          <a:ln>
            <a:noFill/>
          </a:ln>
        </p:spPr>
      </p:pic>
    </p:spTree>
  </p:cSld>
  <p:clrMapOvr>
    <a:masterClrMapping/>
  </p:clrMapOvr>
</p:sld>
</file>

<file path=ppt/slides/slide3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2" name="Shape 4832"/>
        <p:cNvGrpSpPr/>
        <p:nvPr/>
      </p:nvGrpSpPr>
      <p:grpSpPr>
        <a:xfrm>
          <a:off x="0" y="0"/>
          <a:ext cx="0" cy="0"/>
          <a:chOff x="0" y="0"/>
          <a:chExt cx="0" cy="0"/>
        </a:xfrm>
      </p:grpSpPr>
      <p:sp>
        <p:nvSpPr>
          <p:cNvPr id="4833" name="Google Shape;4833;p401"/>
          <p:cNvSpPr txBox="1"/>
          <p:nvPr/>
        </p:nvSpPr>
        <p:spPr>
          <a:xfrm>
            <a:off x="605016" y="1815301"/>
            <a:ext cx="17268600" cy="54489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Cost Centre Mate it Optional Entry Field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Main No Check Box</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Sub No Check Box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Copy Check Box</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Business Area Make it Required Entry Field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Main No Check Box</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Sub No Check Box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Copy Check Box</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SAVE	&gt; Selecgt Back Arrow 2 Times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834" name="Google Shape;4834;p40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835" name="Google Shape;4835;p40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836" name="Google Shape;4836;p40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837" name="Google Shape;4837;p40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838" name="Google Shape;4838;p40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839" name="Google Shape;4839;p401"/>
          <p:cNvPicPr preferRelativeResize="0"/>
          <p:nvPr/>
        </p:nvPicPr>
        <p:blipFill rotWithShape="1">
          <a:blip r:embed="rId5">
            <a:alphaModFix/>
          </a:blip>
          <a:srcRect b="0" l="0" r="0" t="0"/>
          <a:stretch/>
        </p:blipFill>
        <p:spPr>
          <a:xfrm>
            <a:off x="502400" y="7023325"/>
            <a:ext cx="15456036" cy="17321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5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48" name="Google Shape;548;p5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51"/>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Define Business Areas</a:t>
            </a:r>
            <a:endParaRPr b="1" i="0" sz="4400" u="none" cap="none" strike="noStrike">
              <a:solidFill>
                <a:srgbClr val="10253F"/>
              </a:solidFill>
              <a:latin typeface="Open Sans"/>
              <a:ea typeface="Open Sans"/>
              <a:cs typeface="Open Sans"/>
              <a:sym typeface="Open Sans"/>
            </a:endParaRPr>
          </a:p>
        </p:txBody>
      </p:sp>
      <p:sp>
        <p:nvSpPr>
          <p:cNvPr id="550" name="Google Shape;550;p5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51" name="Google Shape;551;p51"/>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51"/>
          <p:cNvSpPr txBox="1"/>
          <p:nvPr/>
        </p:nvSpPr>
        <p:spPr>
          <a:xfrm>
            <a:off x="502391" y="1820900"/>
            <a:ext cx="16989196" cy="612725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Reason for Selection of 6 Digits Coding:</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If we planned to use 4 digits coding to chart of accounts, it is difficult to create new groups in future. As we are assigning 100 accounts to each group, if any group is completed with 100 accounts, it is difficult to create more group if the account digits is 4.</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If account group # is of 10 Digits, it is difficult to remember the account group. So we suggested / recommend to use 6 digits.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If we created Account Groups for Liabilities up to 1599 ( as Liabilities will start with 1 series and coding is 4 digits) , We can not create more than 4 another groups 1999-1599=400/100 ( as we are assigning 100 accounts to each group)</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Suppose if we are using 6 digit number for group, we can create 199999-100599=99400/100 994 groups. SO WE SUGGESTED TO GO FOR 6 DIGIT ACCOUNT GROUPS.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4" name="Shape 4844"/>
        <p:cNvGrpSpPr/>
        <p:nvPr/>
      </p:nvGrpSpPr>
      <p:grpSpPr>
        <a:xfrm>
          <a:off x="0" y="0"/>
          <a:ext cx="0" cy="0"/>
          <a:chOff x="0" y="0"/>
          <a:chExt cx="0" cy="0"/>
        </a:xfrm>
      </p:grpSpPr>
      <p:sp>
        <p:nvSpPr>
          <p:cNvPr id="4845" name="Google Shape;4845;p402"/>
          <p:cNvSpPr txBox="1"/>
          <p:nvPr/>
        </p:nvSpPr>
        <p:spPr>
          <a:xfrm>
            <a:off x="605016" y="1815301"/>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9.	Define Screen Layout for Asset Depreciation Areas: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Same Path</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Screen Layout 2000- Depreciation on Asset Sub No Level</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Field Group Rules Folder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Dep Key make it Required Entry Field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Deselect Class Check Box</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Main No Check Box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Sub No Check Box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Copy Check Box</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SAVE	&gt; Selecgt Back Arrow 2 Times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846" name="Google Shape;4846;p40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847" name="Google Shape;4847;p40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848" name="Google Shape;4848;p40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849" name="Google Shape;4849;p40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850" name="Google Shape;4850;p40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5" name="Shape 4855"/>
        <p:cNvGrpSpPr/>
        <p:nvPr/>
      </p:nvGrpSpPr>
      <p:grpSpPr>
        <a:xfrm>
          <a:off x="0" y="0"/>
          <a:ext cx="0" cy="0"/>
          <a:chOff x="0" y="0"/>
          <a:chExt cx="0" cy="0"/>
        </a:xfrm>
      </p:grpSpPr>
      <p:sp>
        <p:nvSpPr>
          <p:cNvPr id="4856" name="Google Shape;4856;p403"/>
          <p:cNvSpPr txBox="1"/>
          <p:nvPr/>
        </p:nvSpPr>
        <p:spPr>
          <a:xfrm>
            <a:off x="605016" y="18153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10.	Determine Depreciation Areas in Asset Class: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SPRO----&gt;Financial Accounting ----&gt;Asset Accounting ----&gt;Valuation	&gt; Determine</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Depreciation Areas in Asset Class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Chart of Dep:			PSL						→			ENTER		(TC== OAYZ)</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Asset Class :		PSL1000		(Free Hold Land)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Depreciation Areas Folder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De-select De-Activation Check Box for Area 01	( Book Depreciation)</a:t>
            </a:r>
            <a:endParaRPr b="0" i="0" sz="2400" u="none" cap="none" strike="noStrike">
              <a:solidFill>
                <a:schemeClr val="dk1"/>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Area					Layout</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for			01			Select			2000		( Dep on Asset Sub No Level) </a:t>
            </a:r>
            <a:endParaRPr b="0" i="0" sz="2400" u="none" cap="none" strike="noStrike">
              <a:solidFill>
                <a:schemeClr val="dk1"/>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02			Select			2000</a:t>
            </a:r>
            <a:endParaRPr b="0" i="0" sz="2400" u="none" cap="none" strike="noStrike">
              <a:solidFill>
                <a:schemeClr val="dk1"/>
              </a:solidFill>
              <a:latin typeface="Open Sans"/>
              <a:ea typeface="Open Sans"/>
              <a:cs typeface="Open Sans"/>
              <a:sym typeface="Open Sans"/>
            </a:endParaRPr>
          </a:p>
          <a:p>
            <a:pPr indent="457200" lvl="0" marL="22860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30			Select			2000</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SAVE or Ctrl +S					→	ENTER	to save in your request.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Back Arrow</a:t>
            </a:r>
            <a:endParaRPr b="0" i="0" sz="2400" u="none" cap="none" strike="noStrike">
              <a:solidFill>
                <a:schemeClr val="dk1"/>
              </a:solidFill>
              <a:latin typeface="Open Sans"/>
              <a:ea typeface="Open Sans"/>
              <a:cs typeface="Open Sans"/>
              <a:sym typeface="Open Sans"/>
            </a:endParaRPr>
          </a:p>
        </p:txBody>
      </p:sp>
      <p:sp>
        <p:nvSpPr>
          <p:cNvPr id="4857" name="Google Shape;4857;p40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858" name="Google Shape;4858;p40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859" name="Google Shape;4859;p40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860" name="Google Shape;4860;p40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861" name="Google Shape;4861;p40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6" name="Shape 4866"/>
        <p:cNvGrpSpPr/>
        <p:nvPr/>
      </p:nvGrpSpPr>
      <p:grpSpPr>
        <a:xfrm>
          <a:off x="0" y="0"/>
          <a:ext cx="0" cy="0"/>
          <a:chOff x="0" y="0"/>
          <a:chExt cx="0" cy="0"/>
        </a:xfrm>
      </p:grpSpPr>
      <p:sp>
        <p:nvSpPr>
          <p:cNvPr id="4867" name="Google Shape;4867;p404"/>
          <p:cNvSpPr txBox="1"/>
          <p:nvPr/>
        </p:nvSpPr>
        <p:spPr>
          <a:xfrm>
            <a:off x="773341" y="3936738"/>
            <a:ext cx="17268600" cy="3232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Why we have to De-select Deactivation Check Box for Land and Capital WIP even though</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there is no Depreciation on Land and Capital WIP. At the time of Creating Land Master we give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Capitalization Date which would be Purchase Date of Land or Registration Date and Rate of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Depreciation as "0%"</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Layout of 2000 - Depreciation on Asset Sub No Level will be like below</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868" name="Google Shape;4868;p40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869" name="Google Shape;4869;p40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870" name="Google Shape;4870;p40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871" name="Google Shape;4871;p40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872" name="Google Shape;4872;p40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873" name="Google Shape;4873;p404"/>
          <p:cNvPicPr preferRelativeResize="0"/>
          <p:nvPr/>
        </p:nvPicPr>
        <p:blipFill rotWithShape="1">
          <a:blip r:embed="rId5">
            <a:alphaModFix/>
          </a:blip>
          <a:srcRect b="0" l="0" r="0" t="0"/>
          <a:stretch/>
        </p:blipFill>
        <p:spPr>
          <a:xfrm>
            <a:off x="773350" y="1815300"/>
            <a:ext cx="12477625" cy="1394925"/>
          </a:xfrm>
          <a:prstGeom prst="rect">
            <a:avLst/>
          </a:prstGeom>
          <a:noFill/>
          <a:ln>
            <a:noFill/>
          </a:ln>
        </p:spPr>
      </p:pic>
      <p:pic>
        <p:nvPicPr>
          <p:cNvPr id="4874" name="Google Shape;4874;p404"/>
          <p:cNvPicPr preferRelativeResize="0"/>
          <p:nvPr/>
        </p:nvPicPr>
        <p:blipFill rotWithShape="1">
          <a:blip r:embed="rId6">
            <a:alphaModFix/>
          </a:blip>
          <a:srcRect b="0" l="0" r="0" t="0"/>
          <a:stretch/>
        </p:blipFill>
        <p:spPr>
          <a:xfrm>
            <a:off x="959625" y="6907708"/>
            <a:ext cx="6428685" cy="1827100"/>
          </a:xfrm>
          <a:prstGeom prst="rect">
            <a:avLst/>
          </a:prstGeom>
          <a:noFill/>
          <a:ln>
            <a:noFill/>
          </a:ln>
        </p:spPr>
      </p:pic>
    </p:spTree>
  </p:cSld>
  <p:clrMapOvr>
    <a:masterClrMapping/>
  </p:clrMapOvr>
</p:sld>
</file>

<file path=ppt/slides/slide3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9" name="Shape 4879"/>
        <p:cNvGrpSpPr/>
        <p:nvPr/>
      </p:nvGrpSpPr>
      <p:grpSpPr>
        <a:xfrm>
          <a:off x="0" y="0"/>
          <a:ext cx="0" cy="0"/>
          <a:chOff x="0" y="0"/>
          <a:chExt cx="0" cy="0"/>
        </a:xfrm>
      </p:grpSpPr>
      <p:sp>
        <p:nvSpPr>
          <p:cNvPr id="4880" name="Google Shape;4880;p405"/>
          <p:cNvSpPr txBox="1"/>
          <p:nvPr/>
        </p:nvSpPr>
        <p:spPr>
          <a:xfrm>
            <a:off x="509691" y="1949713"/>
            <a:ext cx="17268600" cy="3232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Sub Number for Main Asset No will always be ZERO. Depreciation will be calculated based on Capitalization Date. Depreciation will be calculated at Sub Number Level.</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11.	Creation of 15 GL Masters ( FS00)</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Create 15 GL Masters as mentioned below under the TC=FS00</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4881" name="Google Shape;4881;p40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882" name="Google Shape;4882;p40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883" name="Google Shape;4883;p40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884" name="Google Shape;4884;p40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885" name="Google Shape;4885;p40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0" name="Shape 4890"/>
        <p:cNvGrpSpPr/>
        <p:nvPr/>
      </p:nvGrpSpPr>
      <p:grpSpPr>
        <a:xfrm>
          <a:off x="0" y="0"/>
          <a:ext cx="0" cy="0"/>
          <a:chOff x="0" y="0"/>
          <a:chExt cx="0" cy="0"/>
        </a:xfrm>
      </p:grpSpPr>
      <p:sp>
        <p:nvSpPr>
          <p:cNvPr id="4891" name="Google Shape;4891;p40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892" name="Google Shape;4892;p40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893" name="Google Shape;4893;p40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894" name="Google Shape;4894;p40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895" name="Google Shape;4895;p40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896" name="Google Shape;4896;p406"/>
          <p:cNvPicPr preferRelativeResize="0"/>
          <p:nvPr/>
        </p:nvPicPr>
        <p:blipFill rotWithShape="1">
          <a:blip r:embed="rId5">
            <a:alphaModFix/>
          </a:blip>
          <a:srcRect b="0" l="0" r="0" t="0"/>
          <a:stretch/>
        </p:blipFill>
        <p:spPr>
          <a:xfrm>
            <a:off x="851015" y="1718729"/>
            <a:ext cx="11468510" cy="7974075"/>
          </a:xfrm>
          <a:prstGeom prst="rect">
            <a:avLst/>
          </a:prstGeom>
          <a:noFill/>
          <a:ln>
            <a:noFill/>
          </a:ln>
        </p:spPr>
      </p:pic>
    </p:spTree>
  </p:cSld>
  <p:clrMapOvr>
    <a:masterClrMapping/>
  </p:clrMapOvr>
</p:sld>
</file>

<file path=ppt/slides/slide3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1" name="Shape 4901"/>
        <p:cNvGrpSpPr/>
        <p:nvPr/>
      </p:nvGrpSpPr>
      <p:grpSpPr>
        <a:xfrm>
          <a:off x="0" y="0"/>
          <a:ext cx="0" cy="0"/>
          <a:chOff x="0" y="0"/>
          <a:chExt cx="0" cy="0"/>
        </a:xfrm>
      </p:grpSpPr>
      <p:sp>
        <p:nvSpPr>
          <p:cNvPr id="4902" name="Google Shape;4902;p40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903" name="Google Shape;4903;p40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904" name="Google Shape;4904;p40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905" name="Google Shape;4905;p40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906" name="Google Shape;4906;p40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907" name="Google Shape;4907;p407"/>
          <p:cNvSpPr txBox="1"/>
          <p:nvPr/>
        </p:nvSpPr>
        <p:spPr>
          <a:xfrm>
            <a:off x="509691" y="1949713"/>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12.		Assaignment of Accounts for Automatic Postings:</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SPRO----&gt;Financial Accounting ----&gt;Asset accounting	&gt;Integration with the</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General Ledger	&gt;Assaing GL Accounts</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Position Button	(TC==AO90)</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Chart of Depreciation :			PSL			→	ENTER</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Seelct Chart of Accounts			PSL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Account Determination Folder</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Account Determination PSL10000 ( Land )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B/S Accounts Folder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A/c to Determine</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Acquisition: Acquisition &amp; Production Costs					200000 ( Land)</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Loss Made on Asset Retirement w/o Revenue					400303 ( Loss due to Scrap)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Clearing Account Revenue from Asset Sale					300102 ( Asset Sale A/c)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3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2" name="Shape 4912"/>
        <p:cNvGrpSpPr/>
        <p:nvPr/>
      </p:nvGrpSpPr>
      <p:grpSpPr>
        <a:xfrm>
          <a:off x="0" y="0"/>
          <a:ext cx="0" cy="0"/>
          <a:chOff x="0" y="0"/>
          <a:chExt cx="0" cy="0"/>
        </a:xfrm>
      </p:grpSpPr>
      <p:sp>
        <p:nvSpPr>
          <p:cNvPr id="4913" name="Google Shape;4913;p40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914" name="Google Shape;4914;p40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915" name="Google Shape;4915;p40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916" name="Google Shape;4916;p40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917" name="Google Shape;4917;p40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918" name="Google Shape;4918;p408"/>
          <p:cNvSpPr txBox="1"/>
          <p:nvPr/>
        </p:nvSpPr>
        <p:spPr>
          <a:xfrm>
            <a:off x="509691" y="1949713"/>
            <a:ext cx="17268600" cy="7111200"/>
          </a:xfrm>
          <a:prstGeom prst="rect">
            <a:avLst/>
          </a:prstGeom>
          <a:noFill/>
          <a:ln>
            <a:noFill/>
          </a:ln>
        </p:spPr>
        <p:txBody>
          <a:bodyPr anchorCtr="0" anchor="t" bIns="45700" lIns="91425" spcFirstLastPara="1" rIns="91425" wrap="square" tIns="45700">
            <a:spAutoFit/>
          </a:bodyPr>
          <a:lstStyle/>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Gain from Asset Sale	 				300103 ( Profit on Asset Sale)</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Loss from Asset Sale					400302 ( Loss on Asset Sale)</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ENTER	&amp; SAVE	Ignore Warning Message and Press Enter</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ENTER	to save in your request.</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Double Click on Account Determination Folder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Account Determination PSL11000 ( Buildings )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B/S Accounts Folder</a:t>
            </a:r>
            <a:endParaRPr b="0" i="0" sz="2400" u="none" cap="none" strike="noStrike">
              <a:solidFill>
                <a:schemeClr val="dk1"/>
              </a:solidFill>
              <a:latin typeface="Open Sans"/>
              <a:ea typeface="Open Sans"/>
              <a:cs typeface="Open Sans"/>
              <a:sym typeface="Open Sans"/>
            </a:endParaRPr>
          </a:p>
          <a:p>
            <a:pPr indent="457200" lvl="0" marL="7772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 to Determine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Acquisition: Acquisition &amp; Production Costs							200005 ( Buildings)</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Loss Made on Asset Retirement w/o Revenue							400303 ( Loss due to Scrap)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Clearing Account Revenue from Asset Sale							300102 ( Asset Sale A/c)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Gain from Asset Sale	 													300103 ( Profit on Asset Sale)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Loss from Asset Sale														400302 ( Loss on Asset Sale)</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3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3" name="Shape 4923"/>
        <p:cNvGrpSpPr/>
        <p:nvPr/>
      </p:nvGrpSpPr>
      <p:grpSpPr>
        <a:xfrm>
          <a:off x="0" y="0"/>
          <a:ext cx="0" cy="0"/>
          <a:chOff x="0" y="0"/>
          <a:chExt cx="0" cy="0"/>
        </a:xfrm>
      </p:grpSpPr>
      <p:sp>
        <p:nvSpPr>
          <p:cNvPr id="4924" name="Google Shape;4924;p40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925" name="Google Shape;4925;p40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926" name="Google Shape;4926;p40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927" name="Google Shape;4927;p40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928" name="Google Shape;4928;p40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929" name="Google Shape;4929;p409"/>
          <p:cNvSpPr txBox="1"/>
          <p:nvPr/>
        </p:nvSpPr>
        <p:spPr>
          <a:xfrm>
            <a:off x="509691" y="1949713"/>
            <a:ext cx="17268600" cy="5448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ENTER	&amp; SAVE	Ignore Warning Message and Press Enter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Depreciation Folder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Accumulated Dep A/c for Ordinary Depr.	 				100200 (Acc. Dep Buildings A/c)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Exp. A/c for Ordinary Depreciation							400500 ( Depreciation A/c)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SAVE--&gt; Ignore the Warning Message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Account Determination Folder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Account Determination PSL20000 (Plant &amp; Machinery )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B/S Accounts Folder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3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4" name="Shape 4934"/>
        <p:cNvGrpSpPr/>
        <p:nvPr/>
      </p:nvGrpSpPr>
      <p:grpSpPr>
        <a:xfrm>
          <a:off x="0" y="0"/>
          <a:ext cx="0" cy="0"/>
          <a:chOff x="0" y="0"/>
          <a:chExt cx="0" cy="0"/>
        </a:xfrm>
      </p:grpSpPr>
      <p:sp>
        <p:nvSpPr>
          <p:cNvPr id="4935" name="Google Shape;4935;p41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936" name="Google Shape;4936;p41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937" name="Google Shape;4937;p41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938" name="Google Shape;4938;p41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939" name="Google Shape;4939;p41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940" name="Google Shape;4940;p410"/>
          <p:cNvSpPr txBox="1"/>
          <p:nvPr/>
        </p:nvSpPr>
        <p:spPr>
          <a:xfrm>
            <a:off x="509691" y="1949713"/>
            <a:ext cx="17268600" cy="6557100"/>
          </a:xfrm>
          <a:prstGeom prst="rect">
            <a:avLst/>
          </a:prstGeom>
          <a:noFill/>
          <a:ln>
            <a:noFill/>
          </a:ln>
        </p:spPr>
        <p:txBody>
          <a:bodyPr anchorCtr="0" anchor="t" bIns="45700" lIns="91425" spcFirstLastPara="1" rIns="91425" wrap="square" tIns="45700">
            <a:spAutoFit/>
          </a:bodyPr>
          <a:lstStyle/>
          <a:p>
            <a:pPr indent="457200" lvl="0" marL="86868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 to Determine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Acquisition: Acquisition &amp; Production Costs	 								200010 ( Plant &amp; Machinery)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Loss Made on Asset Retirement w/o Revenue									400303 ( Loss due to Scrap)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Clearing Account Revenue from Asset Sale									300102 ( Asset Sale A/c)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Gain from Asset Sale	 															300103 ( Profit on Asset Sale)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Loss from Asset Sale																400302 ( Loss on Asset Sale)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ENTER	&amp; SAVE	Ignore Warning Message and Press Enter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Depreciation Folder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Accumulated Dep A/c for Ordinary Depr.	 									100205 (Acc. Dep P &amp; M A/c)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Exp. A/c for Ordinary Depreciation												400500 ( Depreciation A/c)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SAVE--&gt; Ignore the Warning Message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3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5" name="Shape 4945"/>
        <p:cNvGrpSpPr/>
        <p:nvPr/>
      </p:nvGrpSpPr>
      <p:grpSpPr>
        <a:xfrm>
          <a:off x="0" y="0"/>
          <a:ext cx="0" cy="0"/>
          <a:chOff x="0" y="0"/>
          <a:chExt cx="0" cy="0"/>
        </a:xfrm>
      </p:grpSpPr>
      <p:sp>
        <p:nvSpPr>
          <p:cNvPr id="4946" name="Google Shape;4946;p41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947" name="Google Shape;4947;p41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948" name="Google Shape;4948;p41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949" name="Google Shape;4949;p41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950" name="Google Shape;4950;p41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951" name="Google Shape;4951;p411"/>
          <p:cNvSpPr txBox="1"/>
          <p:nvPr/>
        </p:nvSpPr>
        <p:spPr>
          <a:xfrm>
            <a:off x="509691" y="1949713"/>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Account Determination Folder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Account Determination PSL30000 (Furniture &amp; Fixtures )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B/S Accounts Folder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8229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 to Determine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Acquisition: Acquisition &amp; Production Costs	 							200015 ( Furniture &amp; Fixtures)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Loss Made on Asset Retirement w/o Revenue								400303 ( Loss due to Scrap)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Clearing Account Revenue from Asset Sale								300102 ( Asset Sale A/c)</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Gain from Asset Sale															300103 ( Profit on Asset Sale)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Loss from Asset Sale															400302 ( Loss on Asset Sale)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ENTER	&amp; SAVE	Ignore Warning Message and Press Enter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40" name="Google Shape;140;p1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6"/>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Introduction Financials</a:t>
            </a:r>
            <a:endParaRPr b="1" i="0" sz="4400" u="none" cap="none" strike="noStrike">
              <a:solidFill>
                <a:srgbClr val="10253F"/>
              </a:solidFill>
              <a:latin typeface="Open Sans"/>
              <a:ea typeface="Open Sans"/>
              <a:cs typeface="Open Sans"/>
              <a:sym typeface="Open Sans"/>
            </a:endParaRPr>
          </a:p>
        </p:txBody>
      </p:sp>
      <p:sp>
        <p:nvSpPr>
          <p:cNvPr id="142" name="Google Shape;142;p1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43" name="Google Shape;143;p16"/>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6"/>
          <p:cNvSpPr txBox="1"/>
          <p:nvPr/>
        </p:nvSpPr>
        <p:spPr>
          <a:xfrm>
            <a:off x="502391" y="1820900"/>
            <a:ext cx="16989196" cy="501925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1" i="0" lang="en-US" sz="2400" u="none" cap="none" strike="noStrike">
                <a:solidFill>
                  <a:srgbClr val="000000"/>
                </a:solidFill>
                <a:latin typeface="Open Sans"/>
                <a:ea typeface="Open Sans"/>
                <a:cs typeface="Open Sans"/>
                <a:sym typeface="Open Sans"/>
              </a:rPr>
              <a:t>SAP: </a:t>
            </a:r>
            <a:r>
              <a:rPr b="0" i="0" lang="en-US" sz="2400" u="none" cap="none" strike="noStrike">
                <a:solidFill>
                  <a:srgbClr val="000000"/>
                </a:solidFill>
                <a:latin typeface="Open Sans"/>
                <a:ea typeface="Open Sans"/>
                <a:cs typeface="Open Sans"/>
                <a:sym typeface="Open Sans"/>
              </a:rPr>
              <a:t>stands for Systems Application and Products in Data Processing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1" i="0" lang="en-US" sz="2400" u="none" cap="none" strike="noStrike">
                <a:solidFill>
                  <a:srgbClr val="000000"/>
                </a:solidFill>
                <a:latin typeface="Open Sans"/>
                <a:ea typeface="Open Sans"/>
                <a:cs typeface="Open Sans"/>
                <a:sym typeface="Open Sans"/>
              </a:rPr>
              <a:t>FI: </a:t>
            </a:r>
            <a:r>
              <a:rPr b="0" i="0" lang="en-US" sz="2400" u="none" cap="none" strike="noStrike">
                <a:solidFill>
                  <a:srgbClr val="000000"/>
                </a:solidFill>
                <a:latin typeface="Open Sans"/>
                <a:ea typeface="Open Sans"/>
                <a:cs typeface="Open Sans"/>
                <a:sym typeface="Open Sans"/>
              </a:rPr>
              <a:t>stands for Financials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1" i="0" lang="en-US" sz="2400" u="none" cap="none" strike="noStrike">
                <a:solidFill>
                  <a:srgbClr val="000000"/>
                </a:solidFill>
                <a:latin typeface="Open Sans"/>
                <a:ea typeface="Open Sans"/>
                <a:cs typeface="Open Sans"/>
                <a:sym typeface="Open Sans"/>
              </a:rPr>
              <a:t>CO:	</a:t>
            </a:r>
            <a:r>
              <a:rPr b="0" i="0" lang="en-US" sz="2400" u="none" cap="none" strike="noStrike">
                <a:solidFill>
                  <a:srgbClr val="000000"/>
                </a:solidFill>
                <a:latin typeface="Open Sans"/>
                <a:ea typeface="Open Sans"/>
                <a:cs typeface="Open Sans"/>
                <a:sym typeface="Open Sans"/>
              </a:rPr>
              <a:t>stands for Controlling i.e, in normal terminology Costing</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First time SAP was released in 1972 in Germany. SAP Head Quarters are in Germany. Version ECC-6.0 is the latest as on 01.07.2009</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1" i="0" lang="en-US" sz="2400" u="none" cap="none" strike="noStrike">
                <a:solidFill>
                  <a:srgbClr val="000000"/>
                </a:solidFill>
                <a:latin typeface="Open Sans"/>
                <a:ea typeface="Open Sans"/>
                <a:cs typeface="Open Sans"/>
                <a:sym typeface="Open Sans"/>
              </a:rPr>
              <a:t>ECC: </a:t>
            </a:r>
            <a:r>
              <a:rPr b="0" i="0" lang="en-US" sz="2400" u="none" cap="none" strike="noStrike">
                <a:solidFill>
                  <a:srgbClr val="000000"/>
                </a:solidFill>
                <a:latin typeface="Open Sans"/>
                <a:ea typeface="Open Sans"/>
                <a:cs typeface="Open Sans"/>
                <a:sym typeface="Open Sans"/>
              </a:rPr>
              <a:t>stands for ERP Central Component</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1" i="0" lang="en-US" sz="2400" u="none" cap="none" strike="noStrike">
                <a:solidFill>
                  <a:srgbClr val="000000"/>
                </a:solidFill>
                <a:latin typeface="Open Sans"/>
                <a:ea typeface="Open Sans"/>
                <a:cs typeface="Open Sans"/>
                <a:sym typeface="Open Sans"/>
              </a:rPr>
              <a:t>ERP: </a:t>
            </a:r>
            <a:r>
              <a:rPr b="0" i="0" lang="en-US" sz="2400" u="none" cap="none" strike="noStrike">
                <a:solidFill>
                  <a:srgbClr val="000000"/>
                </a:solidFill>
                <a:latin typeface="Open Sans"/>
                <a:ea typeface="Open Sans"/>
                <a:cs typeface="Open Sans"/>
                <a:sym typeface="Open Sans"/>
              </a:rPr>
              <a:t>stands for Enterprise Resource Planning. It integrates all the systems in one system. It facilitates free flow of data among departments.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5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59" name="Google Shape;559;p5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52"/>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Retained Earnings Account</a:t>
            </a:r>
            <a:endParaRPr b="1" i="0" sz="4400" u="none" cap="none" strike="noStrike">
              <a:solidFill>
                <a:srgbClr val="10253F"/>
              </a:solidFill>
              <a:latin typeface="Open Sans"/>
              <a:ea typeface="Open Sans"/>
              <a:cs typeface="Open Sans"/>
              <a:sym typeface="Open Sans"/>
            </a:endParaRPr>
          </a:p>
        </p:txBody>
      </p:sp>
      <p:sp>
        <p:nvSpPr>
          <p:cNvPr id="561" name="Google Shape;561;p5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62" name="Google Shape;562;p52"/>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52"/>
          <p:cNvSpPr txBox="1"/>
          <p:nvPr/>
        </p:nvSpPr>
        <p:spPr>
          <a:xfrm>
            <a:off x="502391" y="1820900"/>
            <a:ext cx="16989196" cy="557325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In the Year End, all P&amp; L A/c Balances to be transferred to Surplus in Reserves &amp; Surplus ( Retained Earnings) Account.</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All Balance Sheet item balances to be carried forward to Next Year to the same accounts as Opening Balances.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This step is required to do at the end of the year. But in SAP , it has made mandatory at the time of Implementation itself. The reason behind this is Consultant will not be available at the time of Closing the books of accounts for the year. System does not know which account balances to be transferred to "Surplus in Reserves &amp; Surplus" Account and which account balances to be carryforward to next year as opening balances of the same account.</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We can specify any Account Number within the Range of Given for Reserves &amp; Surplus i.e., 100100 to 100199. Generally we specify A/c # 100100. When we start crating account the first account to be created is 100100, surplus in P&amp;L Account.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6" name="Shape 4956"/>
        <p:cNvGrpSpPr/>
        <p:nvPr/>
      </p:nvGrpSpPr>
      <p:grpSpPr>
        <a:xfrm>
          <a:off x="0" y="0"/>
          <a:ext cx="0" cy="0"/>
          <a:chOff x="0" y="0"/>
          <a:chExt cx="0" cy="0"/>
        </a:xfrm>
      </p:grpSpPr>
      <p:sp>
        <p:nvSpPr>
          <p:cNvPr id="4957" name="Google Shape;4957;p41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958" name="Google Shape;4958;p41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959" name="Google Shape;4959;p41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960" name="Google Shape;4960;p41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961" name="Google Shape;4961;p41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962" name="Google Shape;4962;p412"/>
          <p:cNvSpPr txBox="1"/>
          <p:nvPr/>
        </p:nvSpPr>
        <p:spPr>
          <a:xfrm>
            <a:off x="509691" y="1949713"/>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Depreciation Folder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Accumulated Dep A/c for Ordinary Depr.						100210 (Acc. Dep F &amp; F A/c)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Exp. A/c for Ordinary Depreciation								400500 ( Depreciation A/c)</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SAVE--&gt; Ignore the Warning Message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Account Determination Folder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Account Determination PSL31000 (Vehicles )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B/S Accounts Folder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7772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 to Determine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Acquisition: Acquisition &amp; Production Costs						200020 (Vehicles)</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Loss Made on Asset Retirement w/o Revenue						400303 ( Loss due to Scrap)</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Clearing Account Revenue from Asset Sale						300102 ( Asset Sale A/c)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7" name="Shape 4967"/>
        <p:cNvGrpSpPr/>
        <p:nvPr/>
      </p:nvGrpSpPr>
      <p:grpSpPr>
        <a:xfrm>
          <a:off x="0" y="0"/>
          <a:ext cx="0" cy="0"/>
          <a:chOff x="0" y="0"/>
          <a:chExt cx="0" cy="0"/>
        </a:xfrm>
      </p:grpSpPr>
      <p:sp>
        <p:nvSpPr>
          <p:cNvPr id="4968" name="Google Shape;4968;p41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969" name="Google Shape;4969;p41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970" name="Google Shape;4970;p41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971" name="Google Shape;4971;p41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972" name="Google Shape;4972;p41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973" name="Google Shape;4973;p413"/>
          <p:cNvSpPr txBox="1"/>
          <p:nvPr/>
        </p:nvSpPr>
        <p:spPr>
          <a:xfrm>
            <a:off x="509691" y="1949713"/>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Gain from Asset Sale	 												300103 ( Profit on Asset Sale)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Loss from Asset Sale	400302 ( Loss on Asset Sale)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ENTER	&amp; SAVE	Ignore Warning Message and Press Enter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Depreciation Folder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Accumulated Dep A/c for Ordinary Depr.	 						100215 (Acc. Dep Vehicles A/c)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Exp. A/c for Ordinary Depreciation									400500 ( Depreciation A/c)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SAVE--&gt; Ignore the Warning Message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Account Determination Folder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Account Determination PSL40000 (Capital WIP )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B/S Accounts Folder</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8" name="Shape 4978"/>
        <p:cNvGrpSpPr/>
        <p:nvPr/>
      </p:nvGrpSpPr>
      <p:grpSpPr>
        <a:xfrm>
          <a:off x="0" y="0"/>
          <a:ext cx="0" cy="0"/>
          <a:chOff x="0" y="0"/>
          <a:chExt cx="0" cy="0"/>
        </a:xfrm>
      </p:grpSpPr>
      <p:sp>
        <p:nvSpPr>
          <p:cNvPr id="4979" name="Google Shape;4979;p41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980" name="Google Shape;4980;p41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981" name="Google Shape;4981;p41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982" name="Google Shape;4982;p41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983" name="Google Shape;4983;p41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984" name="Google Shape;4984;p414"/>
          <p:cNvSpPr txBox="1"/>
          <p:nvPr/>
        </p:nvSpPr>
        <p:spPr>
          <a:xfrm>
            <a:off x="509691" y="1949713"/>
            <a:ext cx="17268600" cy="7665300"/>
          </a:xfrm>
          <a:prstGeom prst="rect">
            <a:avLst/>
          </a:prstGeom>
          <a:noFill/>
          <a:ln>
            <a:noFill/>
          </a:ln>
        </p:spPr>
        <p:txBody>
          <a:bodyPr anchorCtr="0" anchor="t" bIns="45700" lIns="91425" spcFirstLastPara="1" rIns="91425" wrap="square" tIns="45700">
            <a:spAutoFit/>
          </a:bodyPr>
          <a:lstStyle/>
          <a:p>
            <a:pPr indent="457200" lvl="0" marL="68580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 to Determine Acquisition: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Acquisition &amp; Production Costs								200025 (Capital WIP)</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Loss Made on Asset Retirement w/o Revenue				400303 ( Loss due to Scrap)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Clearing Account Revenue from Asset Sale				300102 ( Asset Sale A/c)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Gain from Asset Sale	 										300103 ( Profit on Asset Sale)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Loss from Asset Sale											400302 ( Loss on Asset Sale)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ENTER	&amp; SAVE	Ignore Warning Message and Press Enter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NOTE:	No Depreciation for Capital WIP</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13.	Specify Document Type for posting of Depreciation: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SPRO-----&gt;Financial Accounting---&gt;Asset Accounting	&gt;Integration with the General</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Ledger----&gt;Post Depreciation to the General Ledger	&gt; Specify Document Types for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Posting of Depreciation														(TC===OBA7)</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Define Document Types</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9" name="Shape 4989"/>
        <p:cNvGrpSpPr/>
        <p:nvPr/>
      </p:nvGrpSpPr>
      <p:grpSpPr>
        <a:xfrm>
          <a:off x="0" y="0"/>
          <a:ext cx="0" cy="0"/>
          <a:chOff x="0" y="0"/>
          <a:chExt cx="0" cy="0"/>
        </a:xfrm>
      </p:grpSpPr>
      <p:sp>
        <p:nvSpPr>
          <p:cNvPr id="4990" name="Google Shape;4990;p41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4991" name="Google Shape;4991;p41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4992" name="Google Shape;4992;p41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4993" name="Google Shape;4993;p41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4994" name="Google Shape;4994;p41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995" name="Google Shape;4995;p415"/>
          <p:cNvSpPr txBox="1"/>
          <p:nvPr/>
        </p:nvSpPr>
        <p:spPr>
          <a:xfrm>
            <a:off x="509691" y="1949713"/>
            <a:ext cx="17268600" cy="48948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Type	AF ( Depreciation Postings)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Details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No. Range: 04</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No Range Information Button Company Code: PSL</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Change Interval Button Select Interval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Ignore Warning Message and Press Enter</a:t>
            </a:r>
            <a:endParaRPr b="0" i="0" sz="2400" u="none" cap="none" strike="noStrike">
              <a:solidFill>
                <a:schemeClr val="dk1"/>
              </a:solidFill>
              <a:latin typeface="Open Sans"/>
              <a:ea typeface="Open Sans"/>
              <a:cs typeface="Open Sans"/>
              <a:sym typeface="Open Sans"/>
            </a:endParaRPr>
          </a:p>
        </p:txBody>
      </p:sp>
      <p:pic>
        <p:nvPicPr>
          <p:cNvPr id="4996" name="Google Shape;4996;p415"/>
          <p:cNvPicPr preferRelativeResize="0"/>
          <p:nvPr/>
        </p:nvPicPr>
        <p:blipFill rotWithShape="1">
          <a:blip r:embed="rId5">
            <a:alphaModFix/>
          </a:blip>
          <a:srcRect b="0" l="0" r="0" t="0"/>
          <a:stretch/>
        </p:blipFill>
        <p:spPr>
          <a:xfrm>
            <a:off x="1808250" y="4860585"/>
            <a:ext cx="12862649" cy="1421275"/>
          </a:xfrm>
          <a:prstGeom prst="rect">
            <a:avLst/>
          </a:prstGeom>
          <a:noFill/>
          <a:ln>
            <a:noFill/>
          </a:ln>
        </p:spPr>
      </p:pic>
    </p:spTree>
  </p:cSld>
  <p:clrMapOvr>
    <a:masterClrMapping/>
  </p:clrMapOvr>
</p:sld>
</file>

<file path=ppt/slides/slide4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1" name="Shape 5001"/>
        <p:cNvGrpSpPr/>
        <p:nvPr/>
      </p:nvGrpSpPr>
      <p:grpSpPr>
        <a:xfrm>
          <a:off x="0" y="0"/>
          <a:ext cx="0" cy="0"/>
          <a:chOff x="0" y="0"/>
          <a:chExt cx="0" cy="0"/>
        </a:xfrm>
      </p:grpSpPr>
      <p:sp>
        <p:nvSpPr>
          <p:cNvPr id="5002" name="Google Shape;5002;p41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003" name="Google Shape;5003;p41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004" name="Google Shape;5004;p41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005" name="Google Shape;5005;p41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006" name="Google Shape;5006;p41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007" name="Google Shape;5007;p416"/>
          <p:cNvSpPr txBox="1"/>
          <p:nvPr/>
        </p:nvSpPr>
        <p:spPr>
          <a:xfrm>
            <a:off x="509691" y="1949713"/>
            <a:ext cx="17268600" cy="4894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As per ECC 6.0 of SAP Documentation , we should not select External Check Box at the</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time of Number Range Intervals. Upto Version 4.7EE selection is required. When we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the External Check Box, at the time of posting the document , we have to specify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what should be the document number. There is an exception to this for Depreciation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Documents Postings.</a:t>
            </a:r>
            <a:endParaRPr b="0" i="0" sz="2400" u="none" cap="none" strike="noStrike">
              <a:solidFill>
                <a:schemeClr val="dk1"/>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IN F-02, when we are posting a Document, We can post one document at a time. </a:t>
            </a:r>
            <a:endParaRPr b="0" i="0" sz="2400" u="none" cap="none" strike="noStrike">
              <a:solidFill>
                <a:schemeClr val="dk1"/>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Where as for Depreciation Postings systme will post Number of Documents at a time</a:t>
            </a:r>
            <a:endParaRPr b="0" i="0" sz="2400" u="none" cap="none" strike="noStrike">
              <a:solidFill>
                <a:schemeClr val="dk1"/>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based on the Account Determination.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pic>
        <p:nvPicPr>
          <p:cNvPr id="5008" name="Google Shape;5008;p416"/>
          <p:cNvPicPr preferRelativeResize="0"/>
          <p:nvPr/>
        </p:nvPicPr>
        <p:blipFill rotWithShape="1">
          <a:blip r:embed="rId5">
            <a:alphaModFix/>
          </a:blip>
          <a:srcRect b="0" l="0" r="0" t="0"/>
          <a:stretch/>
        </p:blipFill>
        <p:spPr>
          <a:xfrm>
            <a:off x="1497775" y="6500149"/>
            <a:ext cx="12048541" cy="2648600"/>
          </a:xfrm>
          <a:prstGeom prst="rect">
            <a:avLst/>
          </a:prstGeom>
          <a:noFill/>
          <a:ln>
            <a:noFill/>
          </a:ln>
        </p:spPr>
      </p:pic>
    </p:spTree>
  </p:cSld>
  <p:clrMapOvr>
    <a:masterClrMapping/>
  </p:clrMapOvr>
</p:sld>
</file>

<file path=ppt/slides/slide4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3" name="Shape 5013"/>
        <p:cNvGrpSpPr/>
        <p:nvPr/>
      </p:nvGrpSpPr>
      <p:grpSpPr>
        <a:xfrm>
          <a:off x="0" y="0"/>
          <a:ext cx="0" cy="0"/>
          <a:chOff x="0" y="0"/>
          <a:chExt cx="0" cy="0"/>
        </a:xfrm>
      </p:grpSpPr>
      <p:sp>
        <p:nvSpPr>
          <p:cNvPr id="5014" name="Google Shape;5014;p41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015" name="Google Shape;5015;p41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016" name="Google Shape;5016;p41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017" name="Google Shape;5017;p41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018" name="Google Shape;5018;p41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019" name="Google Shape;5019;p417"/>
          <p:cNvSpPr txBox="1"/>
          <p:nvPr/>
        </p:nvSpPr>
        <p:spPr>
          <a:xfrm>
            <a:off x="509691" y="1949713"/>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14.	Specify Intervals and Posting Rules:		Same Path	(TC== OAYR)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Company Code:	PSL</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Doubel Click on Posting Rules Folder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Monthly Posting Radio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SAVE				→	ENTER				to save in your request.</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15.	Specify Rounding Off Net Book Valeu and/ or Depreciation: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PATH:	SPRO----&gt;Financial Accounting----&gt;Asset Accounting----&gt;Valuation	&gt;</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Amount Specifications(Comp.Code/Dep.Area)	&gt;Specify Rounding off Net Book</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Value and /or Depreciation				(TC===OAYO)</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Ignore Message and Press Enter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Company Code:	PSL</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Rounding Specifications Folder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4" name="Shape 5024"/>
        <p:cNvGrpSpPr/>
        <p:nvPr/>
      </p:nvGrpSpPr>
      <p:grpSpPr>
        <a:xfrm>
          <a:off x="0" y="0"/>
          <a:ext cx="0" cy="0"/>
          <a:chOff x="0" y="0"/>
          <a:chExt cx="0" cy="0"/>
        </a:xfrm>
      </p:grpSpPr>
      <p:sp>
        <p:nvSpPr>
          <p:cNvPr id="5025" name="Google Shape;5025;p41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026" name="Google Shape;5026;p41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027" name="Google Shape;5027;p41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028" name="Google Shape;5028;p41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029" name="Google Shape;5029;p41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030" name="Google Shape;5030;p418"/>
          <p:cNvSpPr txBox="1"/>
          <p:nvPr/>
        </p:nvSpPr>
        <p:spPr>
          <a:xfrm>
            <a:off x="509691" y="1949713"/>
            <a:ext cx="17268600" cy="76653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Area: 01	( Book Depreciation)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Details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Automatically Calculated Depreciation Check Box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Rounding Radio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SAVE				→	ENTER		to save in your request.</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16.	Creation of Depreciation Keys: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In Creation of Depreciation Keys we have 5 steps.</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1.	Define Base Methods</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Step 2.	Define Declining Balance Method 				All the 4 steps will be assaigned in Step 5</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3.	Define Multilevel Methods</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4.	Maintain Period Control Method</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5.	Maintain Depreciatio Key							5th Step will be assaigned in Asset Master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Customization of 5 steps is detailed below</a:t>
            </a:r>
            <a:endParaRPr b="0" i="0" sz="2400" u="none" cap="none" strike="noStrike">
              <a:solidFill>
                <a:schemeClr val="dk1"/>
              </a:solidFill>
              <a:latin typeface="Open Sans"/>
              <a:ea typeface="Open Sans"/>
              <a:cs typeface="Open Sans"/>
              <a:sym typeface="Open Sans"/>
            </a:endParaRPr>
          </a:p>
        </p:txBody>
      </p:sp>
      <p:cxnSp>
        <p:nvCxnSpPr>
          <p:cNvPr id="5031" name="Google Shape;5031;p418"/>
          <p:cNvCxnSpPr/>
          <p:nvPr/>
        </p:nvCxnSpPr>
        <p:spPr>
          <a:xfrm>
            <a:off x="7993650" y="6366750"/>
            <a:ext cx="41400" cy="17802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4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6" name="Shape 5036"/>
        <p:cNvGrpSpPr/>
        <p:nvPr/>
      </p:nvGrpSpPr>
      <p:grpSpPr>
        <a:xfrm>
          <a:off x="0" y="0"/>
          <a:ext cx="0" cy="0"/>
          <a:chOff x="0" y="0"/>
          <a:chExt cx="0" cy="0"/>
        </a:xfrm>
      </p:grpSpPr>
      <p:sp>
        <p:nvSpPr>
          <p:cNvPr id="5037" name="Google Shape;5037;p41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038" name="Google Shape;5038;p41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039" name="Google Shape;5039;p41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040" name="Google Shape;5040;p41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041" name="Google Shape;5041;p41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042" name="Google Shape;5042;p419"/>
          <p:cNvSpPr txBox="1"/>
          <p:nvPr/>
        </p:nvSpPr>
        <p:spPr>
          <a:xfrm>
            <a:off x="509691" y="1949713"/>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1.	Define Base Methods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SPRO----&gt; Financial Accounting ----&gt; Asset Accounting ----&gt;Depreciation ---&gt;Valuation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Methods----&gt;Depreciation Key----&gt;Calculation Methods	&gt;Define Base Methods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0014	Ordinary:Explicity Percentage( after end of life)</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Ordinary -- Means Ordinary Depreciation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Explicit Percentage--- We follow percentages specified in Com. Act Schedule 14.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After End of Life	No depreciation should be calculated if Net Book Value = ZERO</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2.	Define Declining Balance Method:			Same ath			(TC==AFAMD)</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Chart of Depreciation :			PSL			→	ENTER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Note Down the Number '001							( in this Step Nothing to save)</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We will mention this number in 5th Step</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7" name="Shape 5047"/>
        <p:cNvGrpSpPr/>
        <p:nvPr/>
      </p:nvGrpSpPr>
      <p:grpSpPr>
        <a:xfrm>
          <a:off x="0" y="0"/>
          <a:ext cx="0" cy="0"/>
          <a:chOff x="0" y="0"/>
          <a:chExt cx="0" cy="0"/>
        </a:xfrm>
      </p:grpSpPr>
      <p:sp>
        <p:nvSpPr>
          <p:cNvPr id="5048" name="Google Shape;5048;p42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049" name="Google Shape;5049;p42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050" name="Google Shape;5050;p42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051" name="Google Shape;5051;p42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052" name="Google Shape;5052;p42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053" name="Google Shape;5053;p420"/>
          <p:cNvSpPr txBox="1"/>
          <p:nvPr/>
        </p:nvSpPr>
        <p:spPr>
          <a:xfrm>
            <a:off x="509691" y="1949713"/>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3.	Define Multilevel Methods:	Same Path	(TC==AFAMS) Select New Entries Button</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Levels Folder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New Entries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Acquisition				Year				Period			Base Value Percent Year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9999							999			12				01					5				→ SAVE</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Multilevel Method Folder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Next Entry Button</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pic>
        <p:nvPicPr>
          <p:cNvPr id="5054" name="Google Shape;5054;p420"/>
          <p:cNvPicPr preferRelativeResize="0"/>
          <p:nvPr/>
        </p:nvPicPr>
        <p:blipFill rotWithShape="1">
          <a:blip r:embed="rId5">
            <a:alphaModFix/>
          </a:blip>
          <a:srcRect b="0" l="0" r="0" t="0"/>
          <a:stretch/>
        </p:blipFill>
        <p:spPr>
          <a:xfrm>
            <a:off x="1932425" y="2543174"/>
            <a:ext cx="9559201" cy="1596350"/>
          </a:xfrm>
          <a:prstGeom prst="rect">
            <a:avLst/>
          </a:prstGeom>
          <a:noFill/>
          <a:ln>
            <a:noFill/>
          </a:ln>
        </p:spPr>
      </p:pic>
      <p:cxnSp>
        <p:nvCxnSpPr>
          <p:cNvPr id="5055" name="Google Shape;5055;p420"/>
          <p:cNvCxnSpPr/>
          <p:nvPr/>
        </p:nvCxnSpPr>
        <p:spPr>
          <a:xfrm>
            <a:off x="1866975" y="6238436"/>
            <a:ext cx="11197800" cy="103500"/>
          </a:xfrm>
          <a:prstGeom prst="straightConnector1">
            <a:avLst/>
          </a:prstGeom>
          <a:noFill/>
          <a:ln cap="flat" cmpd="sng" w="9525">
            <a:solidFill>
              <a:schemeClr val="dk2"/>
            </a:solidFill>
            <a:prstDash val="solid"/>
            <a:round/>
            <a:headEnd len="sm" w="sm" type="none"/>
            <a:tailEnd len="sm" w="sm" type="none"/>
          </a:ln>
        </p:spPr>
      </p:cxnSp>
      <p:pic>
        <p:nvPicPr>
          <p:cNvPr id="5056" name="Google Shape;5056;p420"/>
          <p:cNvPicPr preferRelativeResize="0"/>
          <p:nvPr/>
        </p:nvPicPr>
        <p:blipFill rotWithShape="1">
          <a:blip r:embed="rId6">
            <a:alphaModFix/>
          </a:blip>
          <a:srcRect b="0" l="0" r="0" t="0"/>
          <a:stretch/>
        </p:blipFill>
        <p:spPr>
          <a:xfrm>
            <a:off x="1680679" y="7985474"/>
            <a:ext cx="6804312" cy="1417550"/>
          </a:xfrm>
          <a:prstGeom prst="rect">
            <a:avLst/>
          </a:prstGeom>
          <a:noFill/>
          <a:ln>
            <a:noFill/>
          </a:ln>
        </p:spPr>
      </p:pic>
    </p:spTree>
  </p:cSld>
  <p:clrMapOvr>
    <a:masterClrMapping/>
  </p:clrMapOvr>
</p:sld>
</file>

<file path=ppt/slides/slide4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1" name="Shape 5061"/>
        <p:cNvGrpSpPr/>
        <p:nvPr/>
      </p:nvGrpSpPr>
      <p:grpSpPr>
        <a:xfrm>
          <a:off x="0" y="0"/>
          <a:ext cx="0" cy="0"/>
          <a:chOff x="0" y="0"/>
          <a:chExt cx="0" cy="0"/>
        </a:xfrm>
      </p:grpSpPr>
      <p:sp>
        <p:nvSpPr>
          <p:cNvPr id="5062" name="Google Shape;5062;p42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063" name="Google Shape;5063;p42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064" name="Google Shape;5064;p42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065" name="Google Shape;5065;p42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066" name="Google Shape;5066;p42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067" name="Google Shape;5067;p421"/>
          <p:cNvSpPr txBox="1"/>
          <p:nvPr/>
        </p:nvSpPr>
        <p:spPr>
          <a:xfrm>
            <a:off x="509691" y="1949713"/>
            <a:ext cx="17268600" cy="60030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Acquisition			Year			Period		Base Value 		Percent Year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9999						999				12					24					5	→ SAVE </a:t>
            </a:r>
            <a:endParaRPr b="0" i="0" sz="2400" u="none" cap="none" strike="noStrike">
              <a:solidFill>
                <a:schemeClr val="dk1"/>
              </a:solidFill>
              <a:latin typeface="Open Sans"/>
              <a:ea typeface="Open Sans"/>
              <a:cs typeface="Open Sans"/>
              <a:sym typeface="Open Sans"/>
            </a:endParaRPr>
          </a:p>
          <a:p>
            <a:pPr indent="457200" lvl="0" marL="7772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(N.B.V)</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Note: Some of the Fields in above steps are briefed below for information.</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Point 1.	Validity Start From : Ordinary Depreciation Start Date</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Here Ordinary Depreciation Date means , the date from which system should calculate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depreciation. Normally it should be the Capitalization Date. In some Countries it will be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from 1st of Next month of Capitalization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cxnSp>
        <p:nvCxnSpPr>
          <p:cNvPr id="5068" name="Google Shape;5068;p421"/>
          <p:cNvCxnSpPr/>
          <p:nvPr/>
        </p:nvCxnSpPr>
        <p:spPr>
          <a:xfrm>
            <a:off x="1742779" y="2409262"/>
            <a:ext cx="11197800" cy="103500"/>
          </a:xfrm>
          <a:prstGeom prst="straightConnector1">
            <a:avLst/>
          </a:prstGeom>
          <a:noFill/>
          <a:ln cap="flat" cmpd="sng" w="9525">
            <a:solidFill>
              <a:schemeClr val="dk2"/>
            </a:solidFill>
            <a:prstDash val="solid"/>
            <a:round/>
            <a:headEnd len="sm" w="sm" type="none"/>
            <a:tailEnd len="sm" w="sm" type="none"/>
          </a:ln>
        </p:spPr>
      </p:cxnSp>
      <p:pic>
        <p:nvPicPr>
          <p:cNvPr id="5069" name="Google Shape;5069;p421"/>
          <p:cNvPicPr preferRelativeResize="0"/>
          <p:nvPr/>
        </p:nvPicPr>
        <p:blipFill rotWithShape="1">
          <a:blip r:embed="rId5">
            <a:alphaModFix/>
          </a:blip>
          <a:srcRect b="0" l="0" r="0" t="0"/>
          <a:stretch/>
        </p:blipFill>
        <p:spPr>
          <a:xfrm>
            <a:off x="509700" y="7070209"/>
            <a:ext cx="8594805" cy="14087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5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70" name="Google Shape;570;p5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53"/>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Retained Earnings Account</a:t>
            </a:r>
            <a:endParaRPr b="1" i="0" sz="4400" u="none" cap="none" strike="noStrike">
              <a:solidFill>
                <a:srgbClr val="10253F"/>
              </a:solidFill>
              <a:latin typeface="Open Sans"/>
              <a:ea typeface="Open Sans"/>
              <a:cs typeface="Open Sans"/>
              <a:sym typeface="Open Sans"/>
            </a:endParaRPr>
          </a:p>
        </p:txBody>
      </p:sp>
      <p:sp>
        <p:nvSpPr>
          <p:cNvPr id="572" name="Google Shape;572;p5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73" name="Google Shape;573;p53"/>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53"/>
          <p:cNvSpPr txBox="1"/>
          <p:nvPr/>
        </p:nvSpPr>
        <p:spPr>
          <a:xfrm>
            <a:off x="502391" y="1820900"/>
            <a:ext cx="16989196" cy="16952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SPRO----&gt;Financial Accounting----&gt;GL Accounting----&gt;GL Accounts &gt;Master Data----&gt;Preparations &gt;Define Retained Earnings A/c ( TC=OB53)</a:t>
            </a:r>
            <a:endParaRPr b="0" i="0" sz="1400" u="none" cap="none" strike="noStrike">
              <a:solidFill>
                <a:srgbClr val="000000"/>
              </a:solidFill>
              <a:latin typeface="Arial"/>
              <a:ea typeface="Arial"/>
              <a:cs typeface="Arial"/>
              <a:sym typeface="Arial"/>
            </a:endParaRPr>
          </a:p>
        </p:txBody>
      </p:sp>
      <p:pic>
        <p:nvPicPr>
          <p:cNvPr id="575" name="Google Shape;575;p53"/>
          <p:cNvPicPr preferRelativeResize="0"/>
          <p:nvPr/>
        </p:nvPicPr>
        <p:blipFill rotWithShape="1">
          <a:blip r:embed="rId5">
            <a:alphaModFix/>
          </a:blip>
          <a:srcRect b="0" l="0" r="0" t="0"/>
          <a:stretch/>
        </p:blipFill>
        <p:spPr>
          <a:xfrm>
            <a:off x="1958232" y="4095661"/>
            <a:ext cx="14371535" cy="2336113"/>
          </a:xfrm>
          <a:prstGeom prst="rect">
            <a:avLst/>
          </a:prstGeom>
          <a:noFill/>
          <a:ln>
            <a:noFill/>
          </a:ln>
        </p:spPr>
      </p:pic>
      <p:sp>
        <p:nvSpPr>
          <p:cNvPr id="576" name="Google Shape;576;p53"/>
          <p:cNvSpPr txBox="1"/>
          <p:nvPr/>
        </p:nvSpPr>
        <p:spPr>
          <a:xfrm>
            <a:off x="502391" y="7275728"/>
            <a:ext cx="16989196" cy="114127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It gives us a warning Message " A/c 100100 not created in chart of Accounts for PSL"</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Ignore the warning message and press Enter. It asks for request. Press Enter again to save the request.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4" name="Shape 5074"/>
        <p:cNvGrpSpPr/>
        <p:nvPr/>
      </p:nvGrpSpPr>
      <p:grpSpPr>
        <a:xfrm>
          <a:off x="0" y="0"/>
          <a:ext cx="0" cy="0"/>
          <a:chOff x="0" y="0"/>
          <a:chExt cx="0" cy="0"/>
        </a:xfrm>
      </p:grpSpPr>
      <p:sp>
        <p:nvSpPr>
          <p:cNvPr id="5075" name="Google Shape;5075;p42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076" name="Google Shape;5076;p42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077" name="Google Shape;5077;p42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078" name="Google Shape;5078;p42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079" name="Google Shape;5079;p42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080" name="Google Shape;5080;p422"/>
          <p:cNvSpPr txBox="1"/>
          <p:nvPr/>
        </p:nvSpPr>
        <p:spPr>
          <a:xfrm>
            <a:off x="509691" y="1949713"/>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Point 2.	Levels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Acquisition Year: 9999 . If we give Acquisition Year as 2009. 5% depreciation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Rate is applicable to only for the assets purchased in 2009. If we mention 9999 , 5% is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applicable to any asset acquired in any year.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Years: 999 (Maximum No. of Years)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If the Depreciation Method is Straight Line Method and Dep Rate is 5% - Life of asset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can be assuemed as 20 Years, if rate is 1% Life would be 100 Years. But in Written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Down value Method Life of the Asset is difficult to calculate as there would always be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some remining value. If we select 999 for Years, it will calculate upto any number of Years.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Period:	12 Means the number of Months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Basic Value:				01 - Acquisition Value-- it is applicable to Straight Line Method.</a:t>
            </a:r>
            <a:endParaRPr b="0" i="0" sz="2400" u="none" cap="none" strike="noStrike">
              <a:solidFill>
                <a:schemeClr val="dk1"/>
              </a:solidFill>
              <a:latin typeface="Open Sans"/>
              <a:ea typeface="Open Sans"/>
              <a:cs typeface="Open Sans"/>
              <a:sym typeface="Open Sans"/>
            </a:endParaRPr>
          </a:p>
          <a:p>
            <a:pPr indent="457200" lvl="0" marL="41148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In SLM, Dep will be calculated always on Acquisition Value </a:t>
            </a:r>
            <a:endParaRPr b="0" i="0" sz="2400" u="none" cap="none" strike="noStrike">
              <a:solidFill>
                <a:schemeClr val="dk1"/>
              </a:solidFill>
              <a:latin typeface="Open Sans"/>
              <a:ea typeface="Open Sans"/>
              <a:cs typeface="Open Sans"/>
              <a:sym typeface="Open Sans"/>
            </a:endParaRPr>
          </a:p>
          <a:p>
            <a:pPr indent="457200" lvl="0" marL="41148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24- Net Book Value-- it is applicable to Written Down Method. </a:t>
            </a:r>
            <a:endParaRPr b="0" i="0" sz="2400" u="none" cap="none" strike="noStrike">
              <a:solidFill>
                <a:schemeClr val="dk1"/>
              </a:solidFill>
              <a:latin typeface="Open Sans"/>
              <a:ea typeface="Open Sans"/>
              <a:cs typeface="Open Sans"/>
              <a:sym typeface="Open Sans"/>
            </a:endParaRPr>
          </a:p>
          <a:p>
            <a:pPr indent="457200" lvl="0" marL="41148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in WDV dep will be calculated on the Net Book value</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5" name="Shape 5085"/>
        <p:cNvGrpSpPr/>
        <p:nvPr/>
      </p:nvGrpSpPr>
      <p:grpSpPr>
        <a:xfrm>
          <a:off x="0" y="0"/>
          <a:ext cx="0" cy="0"/>
          <a:chOff x="0" y="0"/>
          <a:chExt cx="0" cy="0"/>
        </a:xfrm>
      </p:grpSpPr>
      <p:sp>
        <p:nvSpPr>
          <p:cNvPr id="5086" name="Google Shape;5086;p42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087" name="Google Shape;5087;p42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088" name="Google Shape;5088;p42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089" name="Google Shape;5089;p42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090" name="Google Shape;5090;p42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091" name="Google Shape;5091;p423"/>
          <p:cNvSpPr txBox="1"/>
          <p:nvPr/>
        </p:nvSpPr>
        <p:spPr>
          <a:xfrm>
            <a:off x="613441" y="4767876"/>
            <a:ext cx="17268600" cy="43407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If we are following 5% Dep Rate in Reduction Method, Dep will be calculated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on 99,000 but not on 100,000. In India this method is not applicable.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Rem Life: Depreciation will be calculated in 2 ways. One is Percentage Method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Second One is Useful Life Method. In India at Present 2nd Method is not</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using by most of the Companies. For Example. If an Asset is Purchased in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2004 for Rs. 100,000 which is having Useful Life of 20 Years. So Depreciation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Per Anum is Rs. 5,000. If this Company is Implementing SAP from 2009</a:t>
            </a:r>
            <a:endParaRPr b="0" i="0" sz="2400" u="none" cap="none" strike="noStrike">
              <a:solidFill>
                <a:schemeClr val="dk1"/>
              </a:solidFill>
              <a:latin typeface="Open Sans"/>
              <a:ea typeface="Open Sans"/>
              <a:cs typeface="Open Sans"/>
              <a:sym typeface="Open Sans"/>
            </a:endParaRPr>
          </a:p>
        </p:txBody>
      </p:sp>
      <p:pic>
        <p:nvPicPr>
          <p:cNvPr id="5092" name="Google Shape;5092;p423"/>
          <p:cNvPicPr preferRelativeResize="0"/>
          <p:nvPr/>
        </p:nvPicPr>
        <p:blipFill rotWithShape="1">
          <a:blip r:embed="rId5">
            <a:alphaModFix/>
          </a:blip>
          <a:srcRect b="0" l="0" r="0" t="0"/>
          <a:stretch/>
        </p:blipFill>
        <p:spPr>
          <a:xfrm>
            <a:off x="613450" y="1949723"/>
            <a:ext cx="12161475" cy="2458150"/>
          </a:xfrm>
          <a:prstGeom prst="rect">
            <a:avLst/>
          </a:prstGeom>
          <a:noFill/>
          <a:ln>
            <a:noFill/>
          </a:ln>
        </p:spPr>
      </p:pic>
    </p:spTree>
  </p:cSld>
  <p:clrMapOvr>
    <a:masterClrMapping/>
  </p:clrMapOvr>
</p:sld>
</file>

<file path=ppt/slides/slide4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7" name="Shape 5097"/>
        <p:cNvGrpSpPr/>
        <p:nvPr/>
      </p:nvGrpSpPr>
      <p:grpSpPr>
        <a:xfrm>
          <a:off x="0" y="0"/>
          <a:ext cx="0" cy="0"/>
          <a:chOff x="0" y="0"/>
          <a:chExt cx="0" cy="0"/>
        </a:xfrm>
      </p:grpSpPr>
      <p:sp>
        <p:nvSpPr>
          <p:cNvPr id="5098" name="Google Shape;5098;p42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099" name="Google Shape;5099;p42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100" name="Google Shape;5100;p42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101" name="Google Shape;5101;p42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102" name="Google Shape;5102;p42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103" name="Google Shape;5103;p424"/>
          <p:cNvSpPr txBox="1"/>
          <p:nvPr/>
        </p:nvSpPr>
        <p:spPr>
          <a:xfrm>
            <a:off x="509691" y="1932226"/>
            <a:ext cx="17268600" cy="4340700"/>
          </a:xfrm>
          <a:prstGeom prst="rect">
            <a:avLst/>
          </a:prstGeom>
          <a:noFill/>
          <a:ln>
            <a:noFill/>
          </a:ln>
        </p:spPr>
        <p:txBody>
          <a:bodyPr anchorCtr="0" anchor="t" bIns="45700" lIns="91425" spcFirstLastPara="1" rIns="91425" wrap="square" tIns="45700">
            <a:spAutoFit/>
          </a:bodyPr>
          <a:lstStyle/>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onwards. Already 5years accounting was done in Other Accounting Software.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AT the time of Creation of Asset Master in SAP we should mention like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Acquisiton Value : 100,000 , Acc. Depreciation : 25,000. Select Remaining</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Life check Box. System will Know Raining Life of Asset is 15 years.</a:t>
            </a:r>
            <a:endParaRPr b="0" i="0" sz="2400" u="none" cap="none" strike="noStrike">
              <a:solidFill>
                <a:schemeClr val="dk1"/>
              </a:solidFill>
              <a:latin typeface="Open Sans"/>
              <a:ea typeface="Open Sans"/>
              <a:cs typeface="Open Sans"/>
              <a:sym typeface="Open Sans"/>
            </a:endParaRPr>
          </a:p>
          <a:p>
            <a:pPr indent="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System will calculate depreciation for 15 years only. This system is applicable</a:t>
            </a:r>
            <a:endParaRPr b="0" i="0" sz="2400" u="none" cap="none" strike="noStrike">
              <a:solidFill>
                <a:schemeClr val="dk1"/>
              </a:solidFill>
              <a:latin typeface="Open Sans"/>
              <a:ea typeface="Open Sans"/>
              <a:cs typeface="Open Sans"/>
              <a:sym typeface="Open Sans"/>
            </a:endParaRPr>
          </a:p>
          <a:p>
            <a:pPr indent="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if Depreciation Method is Straight Line Method in which life of asset can be assumed. In WDV it is not possible.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8" name="Shape 5108"/>
        <p:cNvGrpSpPr/>
        <p:nvPr/>
      </p:nvGrpSpPr>
      <p:grpSpPr>
        <a:xfrm>
          <a:off x="0" y="0"/>
          <a:ext cx="0" cy="0"/>
          <a:chOff x="0" y="0"/>
          <a:chExt cx="0" cy="0"/>
        </a:xfrm>
      </p:grpSpPr>
      <p:sp>
        <p:nvSpPr>
          <p:cNvPr id="5109" name="Google Shape;5109;p42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110" name="Google Shape;5110;p42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111" name="Google Shape;5111;p42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112" name="Google Shape;5112;p42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113" name="Google Shape;5113;p42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114" name="Google Shape;5114;p425"/>
          <p:cNvSpPr txBox="1"/>
          <p:nvPr/>
        </p:nvSpPr>
        <p:spPr>
          <a:xfrm>
            <a:off x="509691" y="1932226"/>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4.	Maintain Period Control Methods:		Same Path	(TC== AFAMP)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Chart of Depreciation:	PSL		→ ENTER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New Entries Button</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Period  				Description    		Acq.			Additions			Retirement		Transfers</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Control										Year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Method</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006			PSL Period Control			01				01					01					01</a:t>
            </a:r>
            <a:endParaRPr b="0" i="0" sz="2400" u="none" cap="none" strike="noStrike">
              <a:solidFill>
                <a:schemeClr val="dk1"/>
              </a:solidFill>
              <a:latin typeface="Open Sans"/>
              <a:ea typeface="Open Sans"/>
              <a:cs typeface="Open Sans"/>
              <a:sym typeface="Open Sans"/>
            </a:endParaRPr>
          </a:p>
          <a:p>
            <a:pPr indent="457200" lvl="0" marL="3200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Method										( Prorata at Period Start Date)</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SAVE				→			ENTER		to save in your request.</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cxnSp>
        <p:nvCxnSpPr>
          <p:cNvPr id="5115" name="Google Shape;5115;p425"/>
          <p:cNvCxnSpPr/>
          <p:nvPr/>
        </p:nvCxnSpPr>
        <p:spPr>
          <a:xfrm flipH="1" rot="10800000">
            <a:off x="1991175" y="5100025"/>
            <a:ext cx="13122600" cy="10350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4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0" name="Shape 5120"/>
        <p:cNvGrpSpPr/>
        <p:nvPr/>
      </p:nvGrpSpPr>
      <p:grpSpPr>
        <a:xfrm>
          <a:off x="0" y="0"/>
          <a:ext cx="0" cy="0"/>
          <a:chOff x="0" y="0"/>
          <a:chExt cx="0" cy="0"/>
        </a:xfrm>
      </p:grpSpPr>
      <p:sp>
        <p:nvSpPr>
          <p:cNvPr id="5121" name="Google Shape;5121;p42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122" name="Google Shape;5122;p42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123" name="Google Shape;5123;p42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124" name="Google Shape;5124;p42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125" name="Google Shape;5125;p42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126" name="Google Shape;5126;p426"/>
          <p:cNvSpPr txBox="1"/>
          <p:nvPr/>
        </p:nvSpPr>
        <p:spPr>
          <a:xfrm>
            <a:off x="509691" y="1932226"/>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Step 5.	Maintain Depreciation Keys:	Same Path	(TC==AFAMA)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New Entries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Dep. Key :	PSL1</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Description:	5% Straight Line Method</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Assaignment of Calculation Methos Folder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New Entries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Depreciation Type:			</a:t>
            </a:r>
            <a:r>
              <a:rPr b="0" i="0" lang="en-US" sz="2400" u="sng" cap="none" strike="noStrike">
                <a:solidFill>
                  <a:schemeClr val="dk1"/>
                </a:solidFill>
                <a:latin typeface="Open Sans"/>
                <a:ea typeface="Open Sans"/>
                <a:cs typeface="Open Sans"/>
                <a:sym typeface="Open Sans"/>
              </a:rPr>
              <a:t>	Ordinary Depreciaton		</a:t>
            </a:r>
            <a:r>
              <a:rPr b="0" i="0" lang="en-US" sz="2400" u="none" cap="none" strike="noStrike">
                <a:solidFill>
                  <a:schemeClr val="dk1"/>
                </a:solidFill>
                <a:latin typeface="Open Sans"/>
                <a:ea typeface="Open Sans"/>
                <a:cs typeface="Open Sans"/>
                <a:sym typeface="Open Sans"/>
              </a:rPr>
              <a:t>				( Select from Drop Down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Phase:							</a:t>
            </a:r>
            <a:r>
              <a:rPr b="0" i="0" lang="en-US" sz="2400" u="sng" cap="none" strike="noStrike">
                <a:solidFill>
                  <a:schemeClr val="dk1"/>
                </a:solidFill>
                <a:latin typeface="Open Sans"/>
                <a:ea typeface="Open Sans"/>
                <a:cs typeface="Open Sans"/>
                <a:sym typeface="Open Sans"/>
              </a:rPr>
              <a:t>From the Start of Depreciation</a:t>
            </a:r>
            <a:r>
              <a:rPr b="0" i="0" lang="en-US" sz="2400" u="none" cap="none" strike="noStrike">
                <a:solidFill>
                  <a:schemeClr val="dk1"/>
                </a:solidFill>
                <a:latin typeface="Open Sans"/>
                <a:ea typeface="Open Sans"/>
                <a:cs typeface="Open Sans"/>
                <a:sym typeface="Open Sans"/>
              </a:rPr>
              <a:t>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Base Method:					</a:t>
            </a:r>
            <a:r>
              <a:rPr b="0" i="0" lang="en-US" sz="2400" u="sng" cap="none" strike="noStrike">
                <a:solidFill>
                  <a:schemeClr val="dk1"/>
                </a:solidFill>
                <a:latin typeface="Open Sans"/>
                <a:ea typeface="Open Sans"/>
                <a:cs typeface="Open Sans"/>
                <a:sym typeface="Open Sans"/>
              </a:rPr>
              <a:t>0014</a:t>
            </a:r>
            <a:endParaRPr b="0" i="0" sz="2400" u="sng"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Decl.Bal Method:				</a:t>
            </a:r>
            <a:r>
              <a:rPr b="0" i="0" lang="en-US" sz="2400" u="sng" cap="none" strike="noStrike">
                <a:solidFill>
                  <a:schemeClr val="dk1"/>
                </a:solidFill>
                <a:latin typeface="Open Sans"/>
                <a:ea typeface="Open Sans"/>
                <a:cs typeface="Open Sans"/>
                <a:sym typeface="Open Sans"/>
              </a:rPr>
              <a:t>001</a:t>
            </a:r>
            <a:endParaRPr b="0" i="0" sz="2400" u="none" cap="none" strike="noStrike">
              <a:solidFill>
                <a:schemeClr val="dk1"/>
              </a:solidFill>
              <a:latin typeface="Open Sans"/>
              <a:ea typeface="Open Sans"/>
              <a:cs typeface="Open Sans"/>
              <a:sym typeface="Open Sans"/>
            </a:endParaRPr>
          </a:p>
        </p:txBody>
      </p:sp>
      <p:pic>
        <p:nvPicPr>
          <p:cNvPr id="5127" name="Google Shape;5127;p426"/>
          <p:cNvPicPr preferRelativeResize="0"/>
          <p:nvPr/>
        </p:nvPicPr>
        <p:blipFill rotWithShape="1">
          <a:blip r:embed="rId5">
            <a:alphaModFix/>
          </a:blip>
          <a:srcRect b="0" l="0" r="0" t="0"/>
          <a:stretch/>
        </p:blipFill>
        <p:spPr>
          <a:xfrm>
            <a:off x="1994525" y="4339287"/>
            <a:ext cx="9535737" cy="1608437"/>
          </a:xfrm>
          <a:prstGeom prst="rect">
            <a:avLst/>
          </a:prstGeom>
          <a:noFill/>
          <a:ln>
            <a:noFill/>
          </a:ln>
        </p:spPr>
      </p:pic>
    </p:spTree>
  </p:cSld>
  <p:clrMapOvr>
    <a:masterClrMapping/>
  </p:clrMapOvr>
</p:sld>
</file>

<file path=ppt/slides/slide4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2" name="Shape 5132"/>
        <p:cNvGrpSpPr/>
        <p:nvPr/>
      </p:nvGrpSpPr>
      <p:grpSpPr>
        <a:xfrm>
          <a:off x="0" y="0"/>
          <a:ext cx="0" cy="0"/>
          <a:chOff x="0" y="0"/>
          <a:chExt cx="0" cy="0"/>
        </a:xfrm>
      </p:grpSpPr>
      <p:sp>
        <p:nvSpPr>
          <p:cNvPr id="5133" name="Google Shape;5133;p42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134" name="Google Shape;5134;p42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135" name="Google Shape;5135;p42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136" name="Google Shape;5136;p42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137" name="Google Shape;5137;p42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138" name="Google Shape;5138;p427"/>
          <p:cNvSpPr txBox="1"/>
          <p:nvPr/>
        </p:nvSpPr>
        <p:spPr>
          <a:xfrm>
            <a:off x="509691" y="1932226"/>
            <a:ext cx="17268600" cy="60030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Period Control Method:			</a:t>
            </a:r>
            <a:r>
              <a:rPr b="0" i="0" lang="en-US" sz="2400" u="sng" cap="none" strike="noStrike">
                <a:solidFill>
                  <a:schemeClr val="dk1"/>
                </a:solidFill>
                <a:latin typeface="Open Sans"/>
                <a:ea typeface="Open Sans"/>
                <a:cs typeface="Open Sans"/>
                <a:sym typeface="Open Sans"/>
              </a:rPr>
              <a:t>006</a:t>
            </a:r>
            <a:endParaRPr b="0" i="0" sz="2400" u="sng"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Multilevel Method:					</a:t>
            </a:r>
            <a:r>
              <a:rPr b="0" i="0" lang="en-US" sz="2400" u="sng" cap="none" strike="noStrike">
                <a:solidFill>
                  <a:schemeClr val="dk1"/>
                </a:solidFill>
                <a:latin typeface="Open Sans"/>
                <a:ea typeface="Open Sans"/>
                <a:cs typeface="Open Sans"/>
                <a:sym typeface="Open Sans"/>
              </a:rPr>
              <a:t>P1</a:t>
            </a:r>
            <a:endParaRPr b="0" i="0" sz="2400" u="sng"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Class:									</a:t>
            </a:r>
            <a:r>
              <a:rPr b="0" i="0" lang="en-US" sz="2400" u="sng" cap="none" strike="noStrike">
                <a:solidFill>
                  <a:schemeClr val="dk1"/>
                </a:solidFill>
                <a:latin typeface="Open Sans"/>
                <a:ea typeface="Open Sans"/>
                <a:cs typeface="Open Sans"/>
                <a:sym typeface="Open Sans"/>
              </a:rPr>
              <a:t>Straight Line Depreciation</a:t>
            </a:r>
            <a:r>
              <a:rPr b="0" i="0" lang="en-US" sz="2400" u="none" cap="none" strike="noStrike">
                <a:solidFill>
                  <a:schemeClr val="dk1"/>
                </a:solidFill>
                <a:latin typeface="Open Sans"/>
                <a:ea typeface="Open Sans"/>
                <a:cs typeface="Open Sans"/>
                <a:sym typeface="Open Sans"/>
              </a:rPr>
              <a:t>			( Select from DD Button)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SAVE		→		Select Back Arrow 4 times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Depreciation Key:			</a:t>
            </a:r>
            <a:r>
              <a:rPr b="0" i="0" lang="en-US" sz="2400" u="sng" cap="none" strike="noStrike">
                <a:solidFill>
                  <a:schemeClr val="dk1"/>
                </a:solidFill>
                <a:latin typeface="Open Sans"/>
                <a:ea typeface="Open Sans"/>
                <a:cs typeface="Open Sans"/>
                <a:sym typeface="Open Sans"/>
              </a:rPr>
              <a:t>PSL1</a:t>
            </a:r>
            <a:endParaRPr b="0" i="0" sz="2400" u="sng"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Activate Button						→			SAVE</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Select New Entries Button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Dep. Key :	</a:t>
            </a:r>
            <a:r>
              <a:rPr b="0" i="0" lang="en-US" sz="2400" u="sng" cap="none" strike="noStrike">
                <a:solidFill>
                  <a:schemeClr val="dk1"/>
                </a:solidFill>
                <a:latin typeface="Open Sans"/>
                <a:ea typeface="Open Sans"/>
                <a:cs typeface="Open Sans"/>
                <a:sym typeface="Open Sans"/>
              </a:rPr>
              <a:t>PSL2</a:t>
            </a:r>
            <a:endParaRPr b="0" i="0" sz="2400" u="sng"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Description:</a:t>
            </a:r>
            <a:r>
              <a:rPr b="0" i="0" lang="en-US" sz="2400" u="sng" cap="none" strike="noStrike">
                <a:solidFill>
                  <a:schemeClr val="dk1"/>
                </a:solidFill>
                <a:latin typeface="Open Sans"/>
                <a:ea typeface="Open Sans"/>
                <a:cs typeface="Open Sans"/>
                <a:sym typeface="Open Sans"/>
              </a:rPr>
              <a:t>	5% Written Down Value Method</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pic>
        <p:nvPicPr>
          <p:cNvPr id="5139" name="Google Shape;5139;p427"/>
          <p:cNvPicPr preferRelativeResize="0"/>
          <p:nvPr/>
        </p:nvPicPr>
        <p:blipFill rotWithShape="1">
          <a:blip r:embed="rId5">
            <a:alphaModFix/>
          </a:blip>
          <a:srcRect b="0" l="0" r="0" t="0"/>
          <a:stretch/>
        </p:blipFill>
        <p:spPr>
          <a:xfrm>
            <a:off x="1994525" y="7561050"/>
            <a:ext cx="9114081" cy="1587713"/>
          </a:xfrm>
          <a:prstGeom prst="rect">
            <a:avLst/>
          </a:prstGeom>
          <a:noFill/>
          <a:ln>
            <a:noFill/>
          </a:ln>
        </p:spPr>
      </p:pic>
    </p:spTree>
  </p:cSld>
  <p:clrMapOvr>
    <a:masterClrMapping/>
  </p:clrMapOvr>
</p:sld>
</file>

<file path=ppt/slides/slide4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4" name="Shape 5144"/>
        <p:cNvGrpSpPr/>
        <p:nvPr/>
      </p:nvGrpSpPr>
      <p:grpSpPr>
        <a:xfrm>
          <a:off x="0" y="0"/>
          <a:ext cx="0" cy="0"/>
          <a:chOff x="0" y="0"/>
          <a:chExt cx="0" cy="0"/>
        </a:xfrm>
      </p:grpSpPr>
      <p:sp>
        <p:nvSpPr>
          <p:cNvPr id="5145" name="Google Shape;5145;p42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146" name="Google Shape;5146;p42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147" name="Google Shape;5147;p42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148" name="Google Shape;5148;p42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149" name="Google Shape;5149;p42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150" name="Google Shape;5150;p428"/>
          <p:cNvSpPr txBox="1"/>
          <p:nvPr/>
        </p:nvSpPr>
        <p:spPr>
          <a:xfrm>
            <a:off x="509691" y="1932226"/>
            <a:ext cx="17268600" cy="54489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Assaignment of Calculation Methos Folder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New Entries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Depreciation Type:				</a:t>
            </a:r>
            <a:r>
              <a:rPr b="0" i="0" lang="en-US" sz="2400" u="sng" cap="none" strike="noStrike">
                <a:solidFill>
                  <a:schemeClr val="dk1"/>
                </a:solidFill>
                <a:latin typeface="Open Sans"/>
                <a:ea typeface="Open Sans"/>
                <a:cs typeface="Open Sans"/>
                <a:sym typeface="Open Sans"/>
              </a:rPr>
              <a:t>Ordinary Depreciaton	</a:t>
            </a:r>
            <a:r>
              <a:rPr b="0" i="0" lang="en-US" sz="2400" u="none" cap="none" strike="noStrike">
                <a:solidFill>
                  <a:schemeClr val="dk1"/>
                </a:solidFill>
                <a:latin typeface="Open Sans"/>
                <a:ea typeface="Open Sans"/>
                <a:cs typeface="Open Sans"/>
                <a:sym typeface="Open Sans"/>
              </a:rPr>
              <a:t>				( Select from Drop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Down Phase:					</a:t>
            </a:r>
            <a:r>
              <a:rPr b="0" i="0" lang="en-US" sz="2400" u="sng" cap="none" strike="noStrike">
                <a:solidFill>
                  <a:schemeClr val="dk1"/>
                </a:solidFill>
                <a:latin typeface="Open Sans"/>
                <a:ea typeface="Open Sans"/>
                <a:cs typeface="Open Sans"/>
                <a:sym typeface="Open Sans"/>
              </a:rPr>
              <a:t>From the Start of Depreciation</a:t>
            </a:r>
            <a:r>
              <a:rPr b="0" i="0" lang="en-US" sz="2400" u="none" cap="none" strike="noStrike">
                <a:solidFill>
                  <a:schemeClr val="dk1"/>
                </a:solidFill>
                <a:latin typeface="Open Sans"/>
                <a:ea typeface="Open Sans"/>
                <a:cs typeface="Open Sans"/>
                <a:sym typeface="Open Sans"/>
              </a:rPr>
              <a:t>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Base Method:					</a:t>
            </a:r>
            <a:r>
              <a:rPr b="0" i="0" lang="en-US" sz="2400" u="sng" cap="none" strike="noStrike">
                <a:solidFill>
                  <a:schemeClr val="dk1"/>
                </a:solidFill>
                <a:latin typeface="Open Sans"/>
                <a:ea typeface="Open Sans"/>
                <a:cs typeface="Open Sans"/>
                <a:sym typeface="Open Sans"/>
              </a:rPr>
              <a:t>0014</a:t>
            </a:r>
            <a:endParaRPr b="0" i="0" sz="2400" u="sng"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Decl.Bal Method:				</a:t>
            </a:r>
            <a:r>
              <a:rPr b="0" i="0" lang="en-US" sz="2400" u="sng" cap="none" strike="noStrike">
                <a:solidFill>
                  <a:schemeClr val="dk1"/>
                </a:solidFill>
                <a:latin typeface="Open Sans"/>
                <a:ea typeface="Open Sans"/>
                <a:cs typeface="Open Sans"/>
                <a:sym typeface="Open Sans"/>
              </a:rPr>
              <a:t>001</a:t>
            </a:r>
            <a:endParaRPr b="0" i="0" sz="2400" u="sng"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Period Control Method:		</a:t>
            </a:r>
            <a:r>
              <a:rPr b="0" i="0" lang="en-US" sz="2400" u="sng" cap="none" strike="noStrike">
                <a:solidFill>
                  <a:schemeClr val="dk1"/>
                </a:solidFill>
                <a:latin typeface="Open Sans"/>
                <a:ea typeface="Open Sans"/>
                <a:cs typeface="Open Sans"/>
                <a:sym typeface="Open Sans"/>
              </a:rPr>
              <a:t>006</a:t>
            </a:r>
            <a:endParaRPr b="0" i="0" sz="2400" u="sng"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Multilevel Method:				</a:t>
            </a:r>
            <a:r>
              <a:rPr b="0" i="0" lang="en-US" sz="2400" u="sng" cap="none" strike="noStrike">
                <a:solidFill>
                  <a:schemeClr val="dk1"/>
                </a:solidFill>
                <a:latin typeface="Open Sans"/>
                <a:ea typeface="Open Sans"/>
                <a:cs typeface="Open Sans"/>
                <a:sym typeface="Open Sans"/>
              </a:rPr>
              <a:t>P2</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pic>
        <p:nvPicPr>
          <p:cNvPr id="5151" name="Google Shape;5151;p428"/>
          <p:cNvPicPr preferRelativeResize="0"/>
          <p:nvPr/>
        </p:nvPicPr>
        <p:blipFill rotWithShape="1">
          <a:blip r:embed="rId5">
            <a:alphaModFix/>
          </a:blip>
          <a:srcRect b="0" l="0" r="0" t="0"/>
          <a:stretch/>
        </p:blipFill>
        <p:spPr>
          <a:xfrm>
            <a:off x="918225" y="6523624"/>
            <a:ext cx="11446749" cy="1002400"/>
          </a:xfrm>
          <a:prstGeom prst="rect">
            <a:avLst/>
          </a:prstGeom>
          <a:noFill/>
          <a:ln>
            <a:noFill/>
          </a:ln>
        </p:spPr>
      </p:pic>
    </p:spTree>
  </p:cSld>
  <p:clrMapOvr>
    <a:masterClrMapping/>
  </p:clrMapOvr>
</p:sld>
</file>

<file path=ppt/slides/slide4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6" name="Shape 5156"/>
        <p:cNvGrpSpPr/>
        <p:nvPr/>
      </p:nvGrpSpPr>
      <p:grpSpPr>
        <a:xfrm>
          <a:off x="0" y="0"/>
          <a:ext cx="0" cy="0"/>
          <a:chOff x="0" y="0"/>
          <a:chExt cx="0" cy="0"/>
        </a:xfrm>
      </p:grpSpPr>
      <p:sp>
        <p:nvSpPr>
          <p:cNvPr id="5157" name="Google Shape;5157;p42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158" name="Google Shape;5158;p42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159" name="Google Shape;5159;p42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160" name="Google Shape;5160;p42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161" name="Google Shape;5161;p42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162" name="Google Shape;5162;p429"/>
          <p:cNvSpPr txBox="1"/>
          <p:nvPr/>
        </p:nvSpPr>
        <p:spPr>
          <a:xfrm>
            <a:off x="509691" y="1932226"/>
            <a:ext cx="17268600" cy="4340700"/>
          </a:xfrm>
          <a:prstGeom prst="rect">
            <a:avLst/>
          </a:prstGeom>
          <a:noFill/>
          <a:ln>
            <a:noFill/>
          </a:ln>
        </p:spPr>
        <p:txBody>
          <a:bodyPr anchorCtr="0" anchor="t" bIns="45700" lIns="91425" spcFirstLastPara="1" rIns="91425" wrap="square" tIns="45700">
            <a:spAutoFit/>
          </a:bodyPr>
          <a:lstStyle/>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Depreciation Key:				PSL2</a:t>
            </a:r>
            <a:endParaRPr b="0" i="0" sz="2400" u="none" cap="none" strike="noStrike">
              <a:solidFill>
                <a:schemeClr val="dk1"/>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Activate Button						→	SAVE </a:t>
            </a:r>
            <a:endParaRPr b="0" i="0" sz="2400" u="none" cap="none" strike="noStrike">
              <a:solidFill>
                <a:schemeClr val="dk1"/>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First Page/ Control +Page Up Button on Top Right Side</a:t>
            </a:r>
            <a:endParaRPr b="0" i="0" sz="2400" u="none" cap="none" strike="noStrike">
              <a:solidFill>
                <a:schemeClr val="dk1"/>
              </a:solidFill>
              <a:latin typeface="Open Sans"/>
              <a:ea typeface="Open Sans"/>
              <a:cs typeface="Open Sans"/>
              <a:sym typeface="Open Sans"/>
            </a:endParaRPr>
          </a:p>
          <a:p>
            <a:pPr indent="45720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Depreciation Key:				0000 ( No Depreciation &amp; No Interest) and Select</a:t>
            </a:r>
            <a:endParaRPr b="0" i="0" sz="2400" u="none" cap="none" strike="noStrike">
              <a:solidFill>
                <a:schemeClr val="dk1"/>
              </a:solidFill>
              <a:latin typeface="Open Sans"/>
              <a:ea typeface="Open Sans"/>
              <a:cs typeface="Open Sans"/>
              <a:sym typeface="Open Sans"/>
            </a:endParaRPr>
          </a:p>
          <a:p>
            <a:pPr indent="457200" lvl="0" marL="68580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Activate Button</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Note:	Activation of Depreciation Key '0000 is necessary for Land and Capital WIP as there is no Depreciation on these 2 assets.</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7" name="Shape 5167"/>
        <p:cNvGrpSpPr/>
        <p:nvPr/>
      </p:nvGrpSpPr>
      <p:grpSpPr>
        <a:xfrm>
          <a:off x="0" y="0"/>
          <a:ext cx="0" cy="0"/>
          <a:chOff x="0" y="0"/>
          <a:chExt cx="0" cy="0"/>
        </a:xfrm>
      </p:grpSpPr>
      <p:sp>
        <p:nvSpPr>
          <p:cNvPr id="5168" name="Google Shape;5168;p43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169" name="Google Shape;5169;p43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170" name="Google Shape;5170;p43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171" name="Google Shape;5171;p43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172" name="Google Shape;5172;p43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173" name="Google Shape;5173;p430"/>
          <p:cNvSpPr txBox="1"/>
          <p:nvPr/>
        </p:nvSpPr>
        <p:spPr>
          <a:xfrm>
            <a:off x="509691" y="1932226"/>
            <a:ext cx="17268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dk1"/>
                </a:solidFill>
                <a:latin typeface="Open Sans"/>
                <a:ea typeface="Open Sans"/>
                <a:cs typeface="Open Sans"/>
                <a:sym typeface="Open Sans"/>
              </a:rPr>
              <a:t>END USER AREA</a:t>
            </a:r>
            <a:endParaRPr b="0" i="0" sz="2400" u="none" cap="none" strike="noStrike">
              <a:solidFill>
                <a:schemeClr val="dk1"/>
              </a:solidFill>
              <a:latin typeface="Open Sans"/>
              <a:ea typeface="Open Sans"/>
              <a:cs typeface="Open Sans"/>
              <a:sym typeface="Open Sans"/>
            </a:endParaRPr>
          </a:p>
        </p:txBody>
      </p:sp>
      <p:pic>
        <p:nvPicPr>
          <p:cNvPr id="5174" name="Google Shape;5174;p430"/>
          <p:cNvPicPr preferRelativeResize="0"/>
          <p:nvPr/>
        </p:nvPicPr>
        <p:blipFill rotWithShape="1">
          <a:blip r:embed="rId5">
            <a:alphaModFix/>
          </a:blip>
          <a:srcRect b="0" l="0" r="0" t="0"/>
          <a:stretch/>
        </p:blipFill>
        <p:spPr>
          <a:xfrm>
            <a:off x="5496137" y="2752325"/>
            <a:ext cx="7001825" cy="5866400"/>
          </a:xfrm>
          <a:prstGeom prst="rect">
            <a:avLst/>
          </a:prstGeom>
          <a:noFill/>
          <a:ln>
            <a:noFill/>
          </a:ln>
        </p:spPr>
      </p:pic>
    </p:spTree>
  </p:cSld>
  <p:clrMapOvr>
    <a:masterClrMapping/>
  </p:clrMapOvr>
</p:sld>
</file>

<file path=ppt/slides/slide4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9" name="Shape 5179"/>
        <p:cNvGrpSpPr/>
        <p:nvPr/>
      </p:nvGrpSpPr>
      <p:grpSpPr>
        <a:xfrm>
          <a:off x="0" y="0"/>
          <a:ext cx="0" cy="0"/>
          <a:chOff x="0" y="0"/>
          <a:chExt cx="0" cy="0"/>
        </a:xfrm>
      </p:grpSpPr>
      <p:sp>
        <p:nvSpPr>
          <p:cNvPr id="5180" name="Google Shape;5180;p43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181" name="Google Shape;5181;p43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182" name="Google Shape;5182;p43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183" name="Google Shape;5183;p43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184" name="Google Shape;5184;p43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185" name="Google Shape;5185;p431"/>
          <p:cNvSpPr txBox="1"/>
          <p:nvPr/>
        </p:nvSpPr>
        <p:spPr>
          <a:xfrm>
            <a:off x="509691" y="2126201"/>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In Depreciation Run Screen WE have 4 options for Depreciation Calculation( AFAB)</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dk1"/>
                </a:solidFill>
                <a:latin typeface="Open Sans"/>
                <a:ea typeface="Open Sans"/>
                <a:cs typeface="Open Sans"/>
                <a:sym typeface="Open Sans"/>
              </a:rPr>
              <a:t>1.	Planned Posting Run</a:t>
            </a:r>
            <a:endParaRPr b="1"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Comp. Code:	PSL</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Fiscal Year :	2009</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Posting Period:	02	(May)</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Planned Posting Run Check Box</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Before Executing depreciation run for May and after Eexuting Depreciation Run for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April , if we commissioned New Asset with April Date. Ex: Mach. No 2 dated 25.04.09</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if we run Depreciation Programme for May system will calculated Dep like below</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For Asset 200001-0:	Dep from 01.05.09 to 31.05.09 ( As for Apr dep already calculated)</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For Asset 200002-0:	Dep from 25.04.09 to 31.05.09 ( As for Apr dep Not calculated)</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5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83" name="Google Shape;583;p5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54"/>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Fiscal Year</a:t>
            </a:r>
            <a:endParaRPr b="1" i="0" sz="4400" u="none" cap="none" strike="noStrike">
              <a:solidFill>
                <a:srgbClr val="10253F"/>
              </a:solidFill>
              <a:latin typeface="Open Sans"/>
              <a:ea typeface="Open Sans"/>
              <a:cs typeface="Open Sans"/>
              <a:sym typeface="Open Sans"/>
            </a:endParaRPr>
          </a:p>
        </p:txBody>
      </p:sp>
      <p:sp>
        <p:nvSpPr>
          <p:cNvPr id="585" name="Google Shape;585;p5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86" name="Google Shape;586;p54"/>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54"/>
          <p:cNvSpPr txBox="1"/>
          <p:nvPr/>
        </p:nvSpPr>
        <p:spPr>
          <a:xfrm>
            <a:off x="502391" y="6026818"/>
            <a:ext cx="16989196" cy="16952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Fiscal Year period is from April '08 to March '09, in SAP it is called as Fiscal Year 2008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Fiscal Year period is from July 2008 to June 2009, in SAP it is called as Fiscal Year 2008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Fiscal Year period is from Oct 2008 to Sept 2009, in SAP it is called as Fiscal Year 2009</a:t>
            </a:r>
            <a:endParaRPr b="0" i="0" sz="1400" u="none" cap="none" strike="noStrike">
              <a:solidFill>
                <a:srgbClr val="000000"/>
              </a:solidFill>
              <a:latin typeface="Arial"/>
              <a:ea typeface="Arial"/>
              <a:cs typeface="Arial"/>
              <a:sym typeface="Arial"/>
            </a:endParaRPr>
          </a:p>
        </p:txBody>
      </p:sp>
      <p:pic>
        <p:nvPicPr>
          <p:cNvPr id="588" name="Google Shape;588;p54"/>
          <p:cNvPicPr preferRelativeResize="0"/>
          <p:nvPr/>
        </p:nvPicPr>
        <p:blipFill rotWithShape="1">
          <a:blip r:embed="rId5">
            <a:alphaModFix/>
          </a:blip>
          <a:srcRect b="0" l="0" r="0" t="0"/>
          <a:stretch/>
        </p:blipFill>
        <p:spPr>
          <a:xfrm>
            <a:off x="1835375" y="2144457"/>
            <a:ext cx="14617249" cy="3242066"/>
          </a:xfrm>
          <a:prstGeom prst="rect">
            <a:avLst/>
          </a:prstGeom>
          <a:noFill/>
          <a:ln>
            <a:noFill/>
          </a:ln>
        </p:spPr>
      </p:pic>
    </p:spTree>
  </p:cSld>
  <p:clrMapOvr>
    <a:masterClrMapping/>
  </p:clrMapOvr>
</p:sld>
</file>

<file path=ppt/slides/slide4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0" name="Shape 5190"/>
        <p:cNvGrpSpPr/>
        <p:nvPr/>
      </p:nvGrpSpPr>
      <p:grpSpPr>
        <a:xfrm>
          <a:off x="0" y="0"/>
          <a:ext cx="0" cy="0"/>
          <a:chOff x="0" y="0"/>
          <a:chExt cx="0" cy="0"/>
        </a:xfrm>
      </p:grpSpPr>
      <p:sp>
        <p:nvSpPr>
          <p:cNvPr id="5191" name="Google Shape;5191;p43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192" name="Google Shape;5192;p43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193" name="Google Shape;5193;p43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194" name="Google Shape;5194;p43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195" name="Google Shape;5195;p43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196" name="Google Shape;5196;p432"/>
          <p:cNvSpPr txBox="1"/>
          <p:nvPr/>
        </p:nvSpPr>
        <p:spPr>
          <a:xfrm>
            <a:off x="509691" y="2126201"/>
            <a:ext cx="17268600" cy="711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dk1"/>
                </a:solidFill>
                <a:latin typeface="Open Sans"/>
                <a:ea typeface="Open Sans"/>
                <a:cs typeface="Open Sans"/>
                <a:sym typeface="Open Sans"/>
              </a:rPr>
              <a:t>2.	Repeat Run :</a:t>
            </a:r>
            <a:endParaRPr b="1"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Instead of Selecting Planned Posting like in Earlier Case for Asset No 200002-0, we can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Repeat Run for April. If we selected Repeat Run, System will check the Assets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for which Depreciation is not calculated in April and post the Depreciation in that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Period.</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Repeate Run is possible only for the Latest Planned Run i.e, in this case for April only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Before Repeat Run, there should be Planned Posting Run for that Period.</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Period for which Repeat Run is going on should be in Open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In the Present Example. When we Selected Repeat Run System will calculate Depre.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for Machine No 200002-0 from 25.04.09 to 30.04.09 and post in April Month</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When we run for May , we have to choose Planned Posting then system will consider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For Asset 200001-0:	Dep from 01.05.09 to 31.05.09</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For Asset 200002-0:	Dep from 01.05.09 to 31.05.09</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1" name="Shape 5201"/>
        <p:cNvGrpSpPr/>
        <p:nvPr/>
      </p:nvGrpSpPr>
      <p:grpSpPr>
        <a:xfrm>
          <a:off x="0" y="0"/>
          <a:ext cx="0" cy="0"/>
          <a:chOff x="0" y="0"/>
          <a:chExt cx="0" cy="0"/>
        </a:xfrm>
      </p:grpSpPr>
      <p:sp>
        <p:nvSpPr>
          <p:cNvPr id="5202" name="Google Shape;5202;p43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203" name="Google Shape;5203;p43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204" name="Google Shape;5204;p43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205" name="Google Shape;5205;p43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206" name="Google Shape;5206;p43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207" name="Google Shape;5207;p433"/>
          <p:cNvSpPr txBox="1"/>
          <p:nvPr/>
        </p:nvSpPr>
        <p:spPr>
          <a:xfrm>
            <a:off x="509691" y="2126201"/>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dk1"/>
                </a:solidFill>
                <a:latin typeface="Open Sans"/>
                <a:ea typeface="Open Sans"/>
                <a:cs typeface="Open Sans"/>
                <a:sym typeface="Open Sans"/>
              </a:rPr>
              <a:t>3.	Restart :</a:t>
            </a:r>
            <a:endParaRPr b="1" i="0" sz="2400" u="none" cap="none" strike="noStrike">
              <a:solidFill>
                <a:schemeClr val="dk1"/>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This Option is useful when we have Scheduled Depreciation Run and because of any Reasons ( Either Technical or Power Problems) the scheduled Job is not Finished, System gives a Message that Job is not Completed. Select the Restart Radio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dk1"/>
                </a:solidFill>
                <a:latin typeface="Open Sans"/>
                <a:ea typeface="Open Sans"/>
                <a:cs typeface="Open Sans"/>
                <a:sym typeface="Open Sans"/>
              </a:rPr>
              <a:t>4	Unplanned Posting :</a:t>
            </a:r>
            <a:endParaRPr b="1" i="0" sz="2400" u="none" cap="none" strike="noStrike">
              <a:solidFill>
                <a:schemeClr val="dk1"/>
              </a:solidFill>
              <a:latin typeface="Open Sans"/>
              <a:ea typeface="Open Sans"/>
              <a:cs typeface="Open Sans"/>
              <a:sym typeface="Open Sans"/>
            </a:endParaRPr>
          </a:p>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This option is to be selected when the Depreciation Posting is not as per Planned one In Live Environment, monthly we pass a Provisional Entry in F-02 in stead of Running Depreciation Programme in SAP. Entry will be like below</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Depreciation Provision A/c Dr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to Accumulated Depreciation Provision Account</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Once Audit is over, we will reverse the manual Entries and Run Depreiciation in SAP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2" name="Shape 5212"/>
        <p:cNvGrpSpPr/>
        <p:nvPr/>
      </p:nvGrpSpPr>
      <p:grpSpPr>
        <a:xfrm>
          <a:off x="0" y="0"/>
          <a:ext cx="0" cy="0"/>
          <a:chOff x="0" y="0"/>
          <a:chExt cx="0" cy="0"/>
        </a:xfrm>
      </p:grpSpPr>
      <p:sp>
        <p:nvSpPr>
          <p:cNvPr id="5213" name="Google Shape;5213;p43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214" name="Google Shape;5214;p43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215" name="Google Shape;5215;p43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216" name="Google Shape;5216;p43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217" name="Google Shape;5217;p43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218" name="Google Shape;5218;p434"/>
          <p:cNvSpPr txBox="1"/>
          <p:nvPr/>
        </p:nvSpPr>
        <p:spPr>
          <a:xfrm>
            <a:off x="509691" y="2126201"/>
            <a:ext cx="17268600" cy="2678100"/>
          </a:xfrm>
          <a:prstGeom prst="rect">
            <a:avLst/>
          </a:prstGeom>
          <a:noFill/>
          <a:ln>
            <a:noFill/>
          </a:ln>
        </p:spPr>
        <p:txBody>
          <a:bodyPr anchorCtr="0" anchor="t" bIns="45700" lIns="91425" spcFirstLastPara="1" rIns="91425" wrap="square" tIns="45700">
            <a:spAutoFit/>
          </a:bodyPr>
          <a:lstStyle/>
          <a:p>
            <a:pPr indent="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Comp. Code:	PSL</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Fiscal Year:	2009</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Period :	12			(upto March)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Unplanned Posting Run</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3" name="Shape 5223"/>
        <p:cNvGrpSpPr/>
        <p:nvPr/>
      </p:nvGrpSpPr>
      <p:grpSpPr>
        <a:xfrm>
          <a:off x="0" y="0"/>
          <a:ext cx="0" cy="0"/>
          <a:chOff x="0" y="0"/>
          <a:chExt cx="0" cy="0"/>
        </a:xfrm>
      </p:grpSpPr>
      <p:sp>
        <p:nvSpPr>
          <p:cNvPr id="5224" name="Google Shape;5224;p43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225" name="Google Shape;5225;p43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226" name="Google Shape;5226;p43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227" name="Google Shape;5227;p43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228" name="Google Shape;5228;p43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229" name="Google Shape;5229;p435"/>
          <p:cNvSpPr txBox="1"/>
          <p:nvPr/>
        </p:nvSpPr>
        <p:spPr>
          <a:xfrm>
            <a:off x="509691" y="2126201"/>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dk1"/>
                </a:solidFill>
                <a:latin typeface="Open Sans"/>
                <a:ea typeface="Open Sans"/>
                <a:cs typeface="Open Sans"/>
                <a:sym typeface="Open Sans"/>
              </a:rPr>
              <a:t>TRANSFER OF ASSET:</a:t>
            </a:r>
            <a:endParaRPr b="1"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We have Asset No 200001-0, we want to transfer this asset from Hyd unit to Bangalore Unit.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In this type of Transfers we have to transfer the Asset at Cost price. There will be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no change in the Life of the Asset as it is transferred within the Company Code Level.</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When we are transferring the Asset within 2 units of the same Company Code,there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will be No PROFIT or NO LOSS. We have to transfer both Acquisition Value(Gross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Value) and Accumulated Depreciation on that Asset. Eventhough Dep Programme is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not run, upto the date of transfer depreciation will be considered in sending unit. From</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the date of Transfer Depreciation will be considered in Receiving Unit.</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4" name="Shape 5234"/>
        <p:cNvGrpSpPr/>
        <p:nvPr/>
      </p:nvGrpSpPr>
      <p:grpSpPr>
        <a:xfrm>
          <a:off x="0" y="0"/>
          <a:ext cx="0" cy="0"/>
          <a:chOff x="0" y="0"/>
          <a:chExt cx="0" cy="0"/>
        </a:xfrm>
      </p:grpSpPr>
      <p:sp>
        <p:nvSpPr>
          <p:cNvPr id="5235" name="Google Shape;5235;p43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236" name="Google Shape;5236;p43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237" name="Google Shape;5237;p43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238" name="Google Shape;5238;p43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239" name="Google Shape;5239;p43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240" name="Google Shape;5240;p436"/>
          <p:cNvSpPr txBox="1"/>
          <p:nvPr/>
        </p:nvSpPr>
        <p:spPr>
          <a:xfrm>
            <a:off x="509691" y="2126201"/>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There are 2 types in Asset Transfers</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sng" cap="none" strike="noStrike">
                <a:solidFill>
                  <a:schemeClr val="dk1"/>
                </a:solidFill>
                <a:latin typeface="Open Sans"/>
                <a:ea typeface="Open Sans"/>
                <a:cs typeface="Open Sans"/>
                <a:sym typeface="Open Sans"/>
              </a:rPr>
              <a:t>Two Step Transfer Procedure</a:t>
            </a:r>
            <a:r>
              <a:rPr b="0" i="0" lang="en-US" sz="2400" u="none" cap="none" strike="noStrike">
                <a:solidFill>
                  <a:schemeClr val="dk1"/>
                </a:solidFill>
                <a:latin typeface="Open Sans"/>
                <a:ea typeface="Open Sans"/>
                <a:cs typeface="Open Sans"/>
                <a:sym typeface="Open Sans"/>
              </a:rPr>
              <a:t>			</a:t>
            </a:r>
            <a:r>
              <a:rPr b="0" i="0" lang="en-US" sz="2400" u="sng" cap="none" strike="noStrike">
                <a:solidFill>
                  <a:schemeClr val="dk1"/>
                </a:solidFill>
                <a:latin typeface="Open Sans"/>
                <a:ea typeface="Open Sans"/>
                <a:cs typeface="Open Sans"/>
                <a:sym typeface="Open Sans"/>
              </a:rPr>
              <a:t>One Step Transfer Procedure</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In this Method first we have to			In this method we will create Asset</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1	Create Asset Master in Receiving	Master and Transfer Values in One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Unit (AS01)	Step only</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2	Transfer the Asset Values</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Two Step Transfer Procedure is followed when we want to Transfer Number of Assets at a Single Time or Asset which is going to Transferred will be the Sub Asset Master in the Receiving Unit.</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For Testing Purpose we are Covering One Step Procedure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PATH:	Accounting-----&gt;Financial Accounting-----&gt;Fixed Assets----&gt;Posting	&gt; Transfer---&gt;Transfer within Company Code	(TC==ABUMN)</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5" name="Shape 5245"/>
        <p:cNvGrpSpPr/>
        <p:nvPr/>
      </p:nvGrpSpPr>
      <p:grpSpPr>
        <a:xfrm>
          <a:off x="0" y="0"/>
          <a:ext cx="0" cy="0"/>
          <a:chOff x="0" y="0"/>
          <a:chExt cx="0" cy="0"/>
        </a:xfrm>
      </p:grpSpPr>
      <p:sp>
        <p:nvSpPr>
          <p:cNvPr id="5246" name="Google Shape;5246;p43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247" name="Google Shape;5247;p43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248" name="Google Shape;5248;p43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249" name="Google Shape;5249;p43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250" name="Google Shape;5250;p43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251" name="Google Shape;5251;p437"/>
          <p:cNvSpPr txBox="1"/>
          <p:nvPr/>
        </p:nvSpPr>
        <p:spPr>
          <a:xfrm>
            <a:off x="509691" y="2126201"/>
            <a:ext cx="17268600" cy="4340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New Asset Radio Button</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Description:		</a:t>
            </a:r>
            <a:r>
              <a:rPr b="0" i="0" lang="en-US" sz="2400" u="sng" cap="none" strike="noStrike">
                <a:solidFill>
                  <a:schemeClr val="dk1"/>
                </a:solidFill>
                <a:latin typeface="Open Sans"/>
                <a:ea typeface="Open Sans"/>
                <a:cs typeface="Open Sans"/>
                <a:sym typeface="Open Sans"/>
              </a:rPr>
              <a:t>Machine No 75	</a:t>
            </a:r>
            <a:r>
              <a:rPr b="0" i="0" lang="en-US" sz="2400" u="none" cap="none" strike="noStrike">
                <a:solidFill>
                  <a:schemeClr val="dk1"/>
                </a:solidFill>
                <a:latin typeface="Open Sans"/>
                <a:ea typeface="Open Sans"/>
                <a:cs typeface="Open Sans"/>
                <a:sym typeface="Open Sans"/>
              </a:rPr>
              <a:t>	</a:t>
            </a:r>
            <a:r>
              <a:rPr b="0" i="0" lang="en-US" sz="2400" u="sng" cap="none" strike="noStrike">
                <a:solidFill>
                  <a:schemeClr val="dk1"/>
                </a:solidFill>
                <a:latin typeface="Open Sans"/>
                <a:ea typeface="Open Sans"/>
                <a:cs typeface="Open Sans"/>
                <a:sym typeface="Open Sans"/>
              </a:rPr>
              <a:t>( No of Receiving Unit) </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Asset Class:		</a:t>
            </a:r>
            <a:r>
              <a:rPr b="0" i="0" lang="en-US" sz="2400" u="sng" cap="none" strike="noStrike">
                <a:solidFill>
                  <a:schemeClr val="dk1"/>
                </a:solidFill>
                <a:latin typeface="Open Sans"/>
                <a:ea typeface="Open Sans"/>
                <a:cs typeface="Open Sans"/>
                <a:sym typeface="Open Sans"/>
              </a:rPr>
              <a:t>PSL2001	</a:t>
            </a:r>
            <a:r>
              <a:rPr b="0" i="0" lang="en-US" sz="2400" u="none" cap="none" strike="noStrike">
                <a:solidFill>
                  <a:schemeClr val="dk1"/>
                </a:solidFill>
                <a:latin typeface="Open Sans"/>
                <a:ea typeface="Open Sans"/>
                <a:cs typeface="Open Sans"/>
                <a:sym typeface="Open Sans"/>
              </a:rPr>
              <a:t>	(Dept-B)</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Master Data Button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Business Area:	</a:t>
            </a:r>
            <a:r>
              <a:rPr b="0" i="0" lang="en-US" sz="2400" u="sng" cap="none" strike="noStrike">
                <a:solidFill>
                  <a:schemeClr val="dk1"/>
                </a:solidFill>
                <a:latin typeface="Open Sans"/>
                <a:ea typeface="Open Sans"/>
                <a:cs typeface="Open Sans"/>
                <a:sym typeface="Open Sans"/>
              </a:rPr>
              <a:t>PSLH </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Additional Data Button Capitalized on :	</a:t>
            </a:r>
            <a:r>
              <a:rPr b="0" i="0" lang="en-US" sz="2400" u="sng" cap="none" strike="noStrike">
                <a:solidFill>
                  <a:schemeClr val="dk1"/>
                </a:solidFill>
                <a:latin typeface="Open Sans"/>
                <a:ea typeface="Open Sans"/>
                <a:cs typeface="Open Sans"/>
                <a:sym typeface="Open Sans"/>
              </a:rPr>
              <a:t>01.05.09</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Depreciation Area Tab</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pic>
        <p:nvPicPr>
          <p:cNvPr id="5252" name="Google Shape;5252;p437"/>
          <p:cNvPicPr preferRelativeResize="0"/>
          <p:nvPr/>
        </p:nvPicPr>
        <p:blipFill rotWithShape="1">
          <a:blip r:embed="rId5">
            <a:alphaModFix/>
          </a:blip>
          <a:srcRect b="0" l="0" r="0" t="0"/>
          <a:stretch/>
        </p:blipFill>
        <p:spPr>
          <a:xfrm>
            <a:off x="669875" y="6081149"/>
            <a:ext cx="11351025" cy="2227100"/>
          </a:xfrm>
          <a:prstGeom prst="rect">
            <a:avLst/>
          </a:prstGeom>
          <a:noFill/>
          <a:ln>
            <a:noFill/>
          </a:ln>
        </p:spPr>
      </p:pic>
    </p:spTree>
  </p:cSld>
  <p:clrMapOvr>
    <a:masterClrMapping/>
  </p:clrMapOvr>
</p:sld>
</file>

<file path=ppt/slides/slide4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7" name="Shape 5257"/>
        <p:cNvGrpSpPr/>
        <p:nvPr/>
      </p:nvGrpSpPr>
      <p:grpSpPr>
        <a:xfrm>
          <a:off x="0" y="0"/>
          <a:ext cx="0" cy="0"/>
          <a:chOff x="0" y="0"/>
          <a:chExt cx="0" cy="0"/>
        </a:xfrm>
      </p:grpSpPr>
      <p:sp>
        <p:nvSpPr>
          <p:cNvPr id="5258" name="Google Shape;5258;p43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259" name="Google Shape;5259;p43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260" name="Google Shape;5260;p43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261" name="Google Shape;5261;p43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262" name="Google Shape;5262;p43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263" name="Google Shape;5263;p438"/>
          <p:cNvSpPr txBox="1"/>
          <p:nvPr/>
        </p:nvSpPr>
        <p:spPr>
          <a:xfrm>
            <a:off x="509691" y="2126201"/>
            <a:ext cx="17268600" cy="4340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dk1"/>
                </a:solidFill>
                <a:latin typeface="Open Sans"/>
                <a:ea typeface="Open Sans"/>
                <a:cs typeface="Open Sans"/>
                <a:sym typeface="Open Sans"/>
              </a:rPr>
              <a:t>SCRAPPING OF ASSET:</a:t>
            </a:r>
            <a:endParaRPr b="1"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We have so many assets, out of that Asset Motor 200000-1 is one Asset. If we are not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able to Use/Sold/Trnasfer the asset, we will Scrap it. The Net Book Value of Asset will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be charged to P&amp; L Account.</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As per Accounting Standard 28-Impairment of Assets: If the realisable value of the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assets are less than the Net Book Value, and Future Cash Flows are Negative, then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we have to Impair the Asset.</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pic>
        <p:nvPicPr>
          <p:cNvPr id="5264" name="Google Shape;5264;p438"/>
          <p:cNvPicPr preferRelativeResize="0"/>
          <p:nvPr/>
        </p:nvPicPr>
        <p:blipFill rotWithShape="1">
          <a:blip r:embed="rId5">
            <a:alphaModFix/>
          </a:blip>
          <a:srcRect b="0" l="0" r="0" t="0"/>
          <a:stretch/>
        </p:blipFill>
        <p:spPr>
          <a:xfrm>
            <a:off x="1539175" y="6184649"/>
            <a:ext cx="9911697" cy="2529450"/>
          </a:xfrm>
          <a:prstGeom prst="rect">
            <a:avLst/>
          </a:prstGeom>
          <a:noFill/>
          <a:ln>
            <a:noFill/>
          </a:ln>
        </p:spPr>
      </p:pic>
    </p:spTree>
  </p:cSld>
  <p:clrMapOvr>
    <a:masterClrMapping/>
  </p:clrMapOvr>
</p:sld>
</file>

<file path=ppt/slides/slide4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9" name="Shape 5269"/>
        <p:cNvGrpSpPr/>
        <p:nvPr/>
      </p:nvGrpSpPr>
      <p:grpSpPr>
        <a:xfrm>
          <a:off x="0" y="0"/>
          <a:ext cx="0" cy="0"/>
          <a:chOff x="0" y="0"/>
          <a:chExt cx="0" cy="0"/>
        </a:xfrm>
      </p:grpSpPr>
      <p:sp>
        <p:nvSpPr>
          <p:cNvPr id="5270" name="Google Shape;5270;p43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271" name="Google Shape;5271;p43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272" name="Google Shape;5272;p43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273" name="Google Shape;5273;p43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274" name="Google Shape;5274;p43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275" name="Google Shape;5275;p439"/>
          <p:cNvSpPr txBox="1"/>
          <p:nvPr/>
        </p:nvSpPr>
        <p:spPr>
          <a:xfrm>
            <a:off x="509691" y="2126201"/>
            <a:ext cx="17268600" cy="6003000"/>
          </a:xfrm>
          <a:prstGeom prst="rect">
            <a:avLst/>
          </a:prstGeom>
          <a:noFill/>
          <a:ln>
            <a:noFill/>
          </a:ln>
        </p:spPr>
        <p:txBody>
          <a:bodyPr anchorCtr="0" anchor="t" bIns="45700" lIns="91425" spcFirstLastPara="1" rIns="91425" wrap="square" tIns="45700">
            <a:spAutoFit/>
          </a:bodyPr>
          <a:lstStyle/>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To View Motor Values as on 31.10.2009 ( S_ALR_87011965)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Press All Selections Button</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Company Code:	PSL</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Buss. Area:	PSLH</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Report Date:	31.10.09</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Execute Button ( F8)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Dept-A</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We can see Assets in Dept-A</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1" i="0" lang="en-US" sz="2400" u="sng" cap="none" strike="noStrike">
                <a:solidFill>
                  <a:schemeClr val="dk1"/>
                </a:solidFill>
                <a:latin typeface="Open Sans"/>
                <a:ea typeface="Open Sans"/>
                <a:cs typeface="Open Sans"/>
                <a:sym typeface="Open Sans"/>
              </a:rPr>
              <a:t>Scrapping of Asset:</a:t>
            </a:r>
            <a:r>
              <a:rPr b="0" i="0" lang="en-US" sz="2400" u="none" cap="none" strike="noStrike">
                <a:solidFill>
                  <a:schemeClr val="dk1"/>
                </a:solidFill>
                <a:latin typeface="Open Sans"/>
                <a:ea typeface="Open Sans"/>
                <a:cs typeface="Open Sans"/>
                <a:sym typeface="Open Sans"/>
              </a:rPr>
              <a:t>	PATH :-&gt;	Accounting ----&gt;Financial Accounting	&gt;Fixed</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Assets----&gt;Posting----&gt;Retirement	&gt;Asset Retirement by Scrapping (TC=ABAVN)</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pic>
        <p:nvPicPr>
          <p:cNvPr id="5276" name="Google Shape;5276;p439"/>
          <p:cNvPicPr preferRelativeResize="0"/>
          <p:nvPr/>
        </p:nvPicPr>
        <p:blipFill rotWithShape="1">
          <a:blip r:embed="rId5">
            <a:alphaModFix/>
          </a:blip>
          <a:srcRect b="0" l="0" r="0" t="0"/>
          <a:stretch/>
        </p:blipFill>
        <p:spPr>
          <a:xfrm>
            <a:off x="2449875" y="7702050"/>
            <a:ext cx="12083218" cy="1446700"/>
          </a:xfrm>
          <a:prstGeom prst="rect">
            <a:avLst/>
          </a:prstGeom>
          <a:noFill/>
          <a:ln>
            <a:noFill/>
          </a:ln>
        </p:spPr>
      </p:pic>
    </p:spTree>
  </p:cSld>
  <p:clrMapOvr>
    <a:masterClrMapping/>
  </p:clrMapOvr>
</p:sld>
</file>

<file path=ppt/slides/slide4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1" name="Shape 5281"/>
        <p:cNvGrpSpPr/>
        <p:nvPr/>
      </p:nvGrpSpPr>
      <p:grpSpPr>
        <a:xfrm>
          <a:off x="0" y="0"/>
          <a:ext cx="0" cy="0"/>
          <a:chOff x="0" y="0"/>
          <a:chExt cx="0" cy="0"/>
        </a:xfrm>
      </p:grpSpPr>
      <p:sp>
        <p:nvSpPr>
          <p:cNvPr id="5282" name="Google Shape;5282;p44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Asset Accounting</a:t>
            </a:r>
            <a:endParaRPr b="1" i="0" sz="4400" u="none" cap="none" strike="noStrike">
              <a:solidFill>
                <a:srgbClr val="424C59"/>
              </a:solidFill>
              <a:latin typeface="Open Sans"/>
              <a:ea typeface="Open Sans"/>
              <a:cs typeface="Open Sans"/>
              <a:sym typeface="Open Sans"/>
            </a:endParaRPr>
          </a:p>
        </p:txBody>
      </p:sp>
      <p:sp>
        <p:nvSpPr>
          <p:cNvPr id="5283" name="Google Shape;5283;p44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284" name="Google Shape;5284;p44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285" name="Google Shape;5285;p44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286" name="Google Shape;5286;p44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287" name="Google Shape;5287;p440"/>
          <p:cNvSpPr txBox="1"/>
          <p:nvPr/>
        </p:nvSpPr>
        <p:spPr>
          <a:xfrm>
            <a:off x="509691" y="2126201"/>
            <a:ext cx="17268600" cy="26781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Go and See Document Posted ( FB03)</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Doc #			36 ( Last Posted Document Number of Asset Scrapping)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Comp. Code: PSL</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F.Year	2009 →	ENTER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2" name="Shape 5292"/>
        <p:cNvGrpSpPr/>
        <p:nvPr/>
      </p:nvGrpSpPr>
      <p:grpSpPr>
        <a:xfrm>
          <a:off x="0" y="0"/>
          <a:ext cx="0" cy="0"/>
          <a:chOff x="0" y="0"/>
          <a:chExt cx="0" cy="0"/>
        </a:xfrm>
      </p:grpSpPr>
      <p:sp>
        <p:nvSpPr>
          <p:cNvPr id="5293" name="Google Shape;5293;p44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Data Takeover (LSMW)</a:t>
            </a:r>
            <a:endParaRPr b="1" i="0" sz="4400" u="none" cap="none" strike="noStrike">
              <a:solidFill>
                <a:srgbClr val="424C59"/>
              </a:solidFill>
              <a:latin typeface="Open Sans"/>
              <a:ea typeface="Open Sans"/>
              <a:cs typeface="Open Sans"/>
              <a:sym typeface="Open Sans"/>
            </a:endParaRPr>
          </a:p>
        </p:txBody>
      </p:sp>
      <p:sp>
        <p:nvSpPr>
          <p:cNvPr id="5294" name="Google Shape;5294;p44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295" name="Google Shape;5295;p44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296" name="Google Shape;5296;p44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297" name="Google Shape;5297;p44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5298" name="Google Shape;5298;p441"/>
          <p:cNvPicPr preferRelativeResize="0"/>
          <p:nvPr/>
        </p:nvPicPr>
        <p:blipFill rotWithShape="1">
          <a:blip r:embed="rId5">
            <a:alphaModFix/>
          </a:blip>
          <a:srcRect b="0" l="0" r="0" t="0"/>
          <a:stretch/>
        </p:blipFill>
        <p:spPr>
          <a:xfrm>
            <a:off x="5496137" y="2210300"/>
            <a:ext cx="7001825" cy="58664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5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95" name="Google Shape;595;p5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55"/>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Retained Earnings Account</a:t>
            </a:r>
            <a:endParaRPr b="1" i="0" sz="4400" u="none" cap="none" strike="noStrike">
              <a:solidFill>
                <a:srgbClr val="10253F"/>
              </a:solidFill>
              <a:latin typeface="Open Sans"/>
              <a:ea typeface="Open Sans"/>
              <a:cs typeface="Open Sans"/>
              <a:sym typeface="Open Sans"/>
            </a:endParaRPr>
          </a:p>
        </p:txBody>
      </p:sp>
      <p:sp>
        <p:nvSpPr>
          <p:cNvPr id="597" name="Google Shape;597;p5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98" name="Google Shape;598;p55"/>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55"/>
          <p:cNvSpPr txBox="1"/>
          <p:nvPr/>
        </p:nvSpPr>
        <p:spPr>
          <a:xfrm>
            <a:off x="502391" y="1820900"/>
            <a:ext cx="16989196" cy="114127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Logic behind this is based on Number of Months covered in Next Calander Year. If in next Calendar Year Period is above 6 months , call it as Next Year , otherwise call with the same year. So , in above example</a:t>
            </a:r>
            <a:endParaRPr b="0" i="0" sz="1400" u="none" cap="none" strike="noStrike">
              <a:solidFill>
                <a:srgbClr val="000000"/>
              </a:solidFill>
              <a:latin typeface="Arial"/>
              <a:ea typeface="Arial"/>
              <a:cs typeface="Arial"/>
              <a:sym typeface="Arial"/>
            </a:endParaRPr>
          </a:p>
        </p:txBody>
      </p:sp>
      <p:pic>
        <p:nvPicPr>
          <p:cNvPr id="600" name="Google Shape;600;p55"/>
          <p:cNvPicPr preferRelativeResize="0"/>
          <p:nvPr/>
        </p:nvPicPr>
        <p:blipFill rotWithShape="1">
          <a:blip r:embed="rId5">
            <a:alphaModFix/>
          </a:blip>
          <a:srcRect b="0" l="0" r="0" t="0"/>
          <a:stretch/>
        </p:blipFill>
        <p:spPr>
          <a:xfrm>
            <a:off x="1603339" y="3568981"/>
            <a:ext cx="15081322" cy="2707973"/>
          </a:xfrm>
          <a:prstGeom prst="rect">
            <a:avLst/>
          </a:prstGeom>
          <a:noFill/>
          <a:ln>
            <a:noFill/>
          </a:ln>
        </p:spPr>
      </p:pic>
    </p:spTree>
  </p:cSld>
  <p:clrMapOvr>
    <a:masterClrMapping/>
  </p:clrMapOvr>
</p:sld>
</file>

<file path=ppt/slides/slide4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3" name="Shape 5303"/>
        <p:cNvGrpSpPr/>
        <p:nvPr/>
      </p:nvGrpSpPr>
      <p:grpSpPr>
        <a:xfrm>
          <a:off x="0" y="0"/>
          <a:ext cx="0" cy="0"/>
          <a:chOff x="0" y="0"/>
          <a:chExt cx="0" cy="0"/>
        </a:xfrm>
      </p:grpSpPr>
      <p:sp>
        <p:nvSpPr>
          <p:cNvPr id="5304" name="Google Shape;5304;p44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Data Takeover (LSMW)</a:t>
            </a:r>
            <a:endParaRPr b="1" i="0" sz="4400" u="none" cap="none" strike="noStrike">
              <a:solidFill>
                <a:srgbClr val="424C59"/>
              </a:solidFill>
              <a:latin typeface="Open Sans"/>
              <a:ea typeface="Open Sans"/>
              <a:cs typeface="Open Sans"/>
              <a:sym typeface="Open Sans"/>
            </a:endParaRPr>
          </a:p>
        </p:txBody>
      </p:sp>
      <p:sp>
        <p:nvSpPr>
          <p:cNvPr id="5305" name="Google Shape;5305;p44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306" name="Google Shape;5306;p44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307" name="Google Shape;5307;p44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308" name="Google Shape;5308;p44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309" name="Google Shape;5309;p442"/>
          <p:cNvSpPr txBox="1"/>
          <p:nvPr/>
        </p:nvSpPr>
        <p:spPr>
          <a:xfrm>
            <a:off x="509691" y="1932226"/>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Data Takeover is an important Topic to be concentrated in Implementation Procedure. If any Company which is using some other Software for Accounting purpose is swithching over to SAP, Closing balances in previous Software will be taken as Opening Balances in SAP. For this There should be Cutoff Date in Old Software. During the Process of Data Takeover, it is adviced to practice not to post any transactions in Old Software until the Data Takeover is completed, otherwise confusion will arise or balances may not match.</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IN SAP, Data Takeover is of 2 Processes</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1.	Masters Uploading</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2.	Balances Uploading</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4" name="Shape 5314"/>
        <p:cNvGrpSpPr/>
        <p:nvPr/>
      </p:nvGrpSpPr>
      <p:grpSpPr>
        <a:xfrm>
          <a:off x="0" y="0"/>
          <a:ext cx="0" cy="0"/>
          <a:chOff x="0" y="0"/>
          <a:chExt cx="0" cy="0"/>
        </a:xfrm>
      </p:grpSpPr>
      <p:sp>
        <p:nvSpPr>
          <p:cNvPr id="5315" name="Google Shape;5315;p44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Data Takeover (LSMW)</a:t>
            </a:r>
            <a:endParaRPr b="1" i="0" sz="4400" u="none" cap="none" strike="noStrike">
              <a:solidFill>
                <a:srgbClr val="424C59"/>
              </a:solidFill>
              <a:latin typeface="Open Sans"/>
              <a:ea typeface="Open Sans"/>
              <a:cs typeface="Open Sans"/>
              <a:sym typeface="Open Sans"/>
            </a:endParaRPr>
          </a:p>
        </p:txBody>
      </p:sp>
      <p:sp>
        <p:nvSpPr>
          <p:cNvPr id="5316" name="Google Shape;5316;p44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317" name="Google Shape;5317;p44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318" name="Google Shape;5318;p44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319" name="Google Shape;5319;p44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320" name="Google Shape;5320;p443"/>
          <p:cNvSpPr txBox="1"/>
          <p:nvPr/>
        </p:nvSpPr>
        <p:spPr>
          <a:xfrm>
            <a:off x="509691" y="1932226"/>
            <a:ext cx="17268600" cy="600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sng" cap="none" strike="noStrike">
                <a:solidFill>
                  <a:schemeClr val="dk1"/>
                </a:solidFill>
                <a:latin typeface="Open Sans"/>
                <a:ea typeface="Open Sans"/>
                <a:cs typeface="Open Sans"/>
                <a:sym typeface="Open Sans"/>
              </a:rPr>
              <a:t>Masters Uploading:</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sng"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In Live Environment , if we have Number of Masters it is Difficult to Create in SAP</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One by One. So we first Create all Fields in Excel. Flow of Masters Uploading will be like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Below</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sng" cap="none" strike="noStrike">
              <a:solidFill>
                <a:schemeClr val="dk1"/>
              </a:solidFill>
              <a:latin typeface="Open Sans"/>
              <a:ea typeface="Open Sans"/>
              <a:cs typeface="Open Sans"/>
              <a:sym typeface="Open Sans"/>
            </a:endParaRPr>
          </a:p>
        </p:txBody>
      </p:sp>
      <p:pic>
        <p:nvPicPr>
          <p:cNvPr id="5321" name="Google Shape;5321;p443"/>
          <p:cNvPicPr preferRelativeResize="0"/>
          <p:nvPr/>
        </p:nvPicPr>
        <p:blipFill rotWithShape="1">
          <a:blip r:embed="rId5">
            <a:alphaModFix/>
          </a:blip>
          <a:srcRect b="0" l="0" r="0" t="0"/>
          <a:stretch/>
        </p:blipFill>
        <p:spPr>
          <a:xfrm>
            <a:off x="1684075" y="2633549"/>
            <a:ext cx="8058400" cy="2466475"/>
          </a:xfrm>
          <a:prstGeom prst="rect">
            <a:avLst/>
          </a:prstGeom>
          <a:noFill/>
          <a:ln>
            <a:noFill/>
          </a:ln>
        </p:spPr>
      </p:pic>
    </p:spTree>
  </p:cSld>
  <p:clrMapOvr>
    <a:masterClrMapping/>
  </p:clrMapOvr>
</p:sld>
</file>

<file path=ppt/slides/slide4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6" name="Shape 5326"/>
        <p:cNvGrpSpPr/>
        <p:nvPr/>
      </p:nvGrpSpPr>
      <p:grpSpPr>
        <a:xfrm>
          <a:off x="0" y="0"/>
          <a:ext cx="0" cy="0"/>
          <a:chOff x="0" y="0"/>
          <a:chExt cx="0" cy="0"/>
        </a:xfrm>
      </p:grpSpPr>
      <p:sp>
        <p:nvSpPr>
          <p:cNvPr id="5327" name="Google Shape;5327;p44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Data Takeover (LSMW)</a:t>
            </a:r>
            <a:endParaRPr b="1" i="0" sz="4400" u="none" cap="none" strike="noStrike">
              <a:solidFill>
                <a:srgbClr val="424C59"/>
              </a:solidFill>
              <a:latin typeface="Open Sans"/>
              <a:ea typeface="Open Sans"/>
              <a:cs typeface="Open Sans"/>
              <a:sym typeface="Open Sans"/>
            </a:endParaRPr>
          </a:p>
        </p:txBody>
      </p:sp>
      <p:sp>
        <p:nvSpPr>
          <p:cNvPr id="5328" name="Google Shape;5328;p44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329" name="Google Shape;5329;p44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330" name="Google Shape;5330;p44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331" name="Google Shape;5331;p44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332" name="Google Shape;5332;p444"/>
          <p:cNvSpPr txBox="1"/>
          <p:nvPr/>
        </p:nvSpPr>
        <p:spPr>
          <a:xfrm>
            <a:off x="509691" y="7440376"/>
            <a:ext cx="17268600" cy="15699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To Do this ABAP Prgramming required	This is used only for Testing Purpose</a:t>
            </a:r>
            <a:endParaRPr b="0" i="0" sz="2400" u="none" cap="none" strike="noStrike">
              <a:solidFill>
                <a:schemeClr val="dk1"/>
              </a:solidFill>
              <a:latin typeface="Open Sans"/>
              <a:ea typeface="Open Sans"/>
              <a:cs typeface="Open Sans"/>
              <a:sym typeface="Open Sans"/>
            </a:endParaRPr>
          </a:p>
          <a:p>
            <a:pPr indent="457200" lvl="0" marL="5486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But not for Data Uploading</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As LSMW is the Job of Functional Consulatant, we are covering this topic for learning purpose</a:t>
            </a:r>
            <a:endParaRPr b="0" i="0" sz="2400" u="none" cap="none" strike="noStrike">
              <a:solidFill>
                <a:schemeClr val="dk1"/>
              </a:solidFill>
              <a:latin typeface="Open Sans"/>
              <a:ea typeface="Open Sans"/>
              <a:cs typeface="Open Sans"/>
              <a:sym typeface="Open Sans"/>
            </a:endParaRPr>
          </a:p>
        </p:txBody>
      </p:sp>
      <p:pic>
        <p:nvPicPr>
          <p:cNvPr id="5333" name="Google Shape;5333;p444"/>
          <p:cNvPicPr preferRelativeResize="0"/>
          <p:nvPr/>
        </p:nvPicPr>
        <p:blipFill rotWithShape="1">
          <a:blip r:embed="rId5">
            <a:alphaModFix/>
          </a:blip>
          <a:srcRect b="0" l="0" r="0" t="0"/>
          <a:stretch/>
        </p:blipFill>
        <p:spPr>
          <a:xfrm>
            <a:off x="1663650" y="1816075"/>
            <a:ext cx="9848674" cy="5092275"/>
          </a:xfrm>
          <a:prstGeom prst="rect">
            <a:avLst/>
          </a:prstGeom>
          <a:noFill/>
          <a:ln>
            <a:noFill/>
          </a:ln>
        </p:spPr>
      </p:pic>
    </p:spTree>
  </p:cSld>
  <p:clrMapOvr>
    <a:masterClrMapping/>
  </p:clrMapOvr>
</p:sld>
</file>

<file path=ppt/slides/slide4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8" name="Shape 5338"/>
        <p:cNvGrpSpPr/>
        <p:nvPr/>
      </p:nvGrpSpPr>
      <p:grpSpPr>
        <a:xfrm>
          <a:off x="0" y="0"/>
          <a:ext cx="0" cy="0"/>
          <a:chOff x="0" y="0"/>
          <a:chExt cx="0" cy="0"/>
        </a:xfrm>
      </p:grpSpPr>
      <p:sp>
        <p:nvSpPr>
          <p:cNvPr id="5339" name="Google Shape;5339;p44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Data Takeover (LSMW)</a:t>
            </a:r>
            <a:endParaRPr b="1" i="0" sz="4400" u="none" cap="none" strike="noStrike">
              <a:solidFill>
                <a:srgbClr val="424C59"/>
              </a:solidFill>
              <a:latin typeface="Open Sans"/>
              <a:ea typeface="Open Sans"/>
              <a:cs typeface="Open Sans"/>
              <a:sym typeface="Open Sans"/>
            </a:endParaRPr>
          </a:p>
        </p:txBody>
      </p:sp>
      <p:sp>
        <p:nvSpPr>
          <p:cNvPr id="5340" name="Google Shape;5340;p44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341" name="Google Shape;5341;p44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342" name="Google Shape;5342;p44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343" name="Google Shape;5343;p44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344" name="Google Shape;5344;p445"/>
          <p:cNvSpPr txBox="1"/>
          <p:nvPr/>
        </p:nvSpPr>
        <p:spPr>
          <a:xfrm>
            <a:off x="592491" y="1859101"/>
            <a:ext cx="17268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dk1"/>
                </a:solidFill>
                <a:latin typeface="Open Sans"/>
                <a:ea typeface="Open Sans"/>
                <a:cs typeface="Open Sans"/>
                <a:sym typeface="Open Sans"/>
              </a:rPr>
              <a:t>Procedure for Balances Uploading :</a:t>
            </a:r>
            <a:endParaRPr b="1"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1	Prepare a Statement Showing Each Vendors - Billwise Payables and Advances which should match with the Trial Balance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2	Prepare a Statement Showing Each Customers - Billwise Receivables &amp;Advances which should match with the Trial Balance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3	Prepare a Statement Showing each Sub Assetwise, Purchase Cost, and Accumulated Depreciation and the Total Should match with Trial Balance Fixed Assets Account and Accumulated Depreciation Account.</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4	Prepare a Statement showing each material wise Quantity, Rate and Amount, which should match with the Trial Balances Inventory Account.</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5	Create 5 Dummy GL Accounts . It can be under any Account Group. Generally we create under Liabilities.</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 GL Clearing A/c	b) Vendor Clearing A/c	c) Customer Clearing A/c</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 Asset Clearing A/c	e) Stock Taking A/c</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9" name="Shape 5349"/>
        <p:cNvGrpSpPr/>
        <p:nvPr/>
      </p:nvGrpSpPr>
      <p:grpSpPr>
        <a:xfrm>
          <a:off x="0" y="0"/>
          <a:ext cx="0" cy="0"/>
          <a:chOff x="0" y="0"/>
          <a:chExt cx="0" cy="0"/>
        </a:xfrm>
      </p:grpSpPr>
      <p:sp>
        <p:nvSpPr>
          <p:cNvPr id="5350" name="Google Shape;5350;p44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Data Takeover (LSMW)</a:t>
            </a:r>
            <a:endParaRPr b="1" i="0" sz="4400" u="none" cap="none" strike="noStrike">
              <a:solidFill>
                <a:srgbClr val="424C59"/>
              </a:solidFill>
              <a:latin typeface="Open Sans"/>
              <a:ea typeface="Open Sans"/>
              <a:cs typeface="Open Sans"/>
              <a:sym typeface="Open Sans"/>
            </a:endParaRPr>
          </a:p>
        </p:txBody>
      </p:sp>
      <p:sp>
        <p:nvSpPr>
          <p:cNvPr id="5351" name="Google Shape;5351;p44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352" name="Google Shape;5352;p44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353" name="Google Shape;5353;p44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354" name="Google Shape;5354;p44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355" name="Google Shape;5355;p446"/>
          <p:cNvSpPr txBox="1"/>
          <p:nvPr/>
        </p:nvSpPr>
        <p:spPr>
          <a:xfrm>
            <a:off x="592491" y="1859101"/>
            <a:ext cx="172686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6	If Balances Uploaded is Correct, Balances of 5 Dummy Accounts will become ZERO.</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If in Any Dummy Account Balance is not become ZERO, it means there is some mistake in uploading that Balances. Balances of the Masters will Upload but with Mistakes.</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We have to Check manually the Balances to identify the Mistake and make the Rectification Entry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7	We should not allow users to enter day to day transactions until the Balances are uploaded.</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0" name="Shape 5360"/>
        <p:cNvGrpSpPr/>
        <p:nvPr/>
      </p:nvGrpSpPr>
      <p:grpSpPr>
        <a:xfrm>
          <a:off x="0" y="0"/>
          <a:ext cx="0" cy="0"/>
          <a:chOff x="0" y="0"/>
          <a:chExt cx="0" cy="0"/>
        </a:xfrm>
      </p:grpSpPr>
      <p:sp>
        <p:nvSpPr>
          <p:cNvPr id="5361" name="Google Shape;5361;p44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Data Takeover (LSMW)</a:t>
            </a:r>
            <a:endParaRPr b="1" i="0" sz="4400" u="none" cap="none" strike="noStrike">
              <a:solidFill>
                <a:srgbClr val="424C59"/>
              </a:solidFill>
              <a:latin typeface="Open Sans"/>
              <a:ea typeface="Open Sans"/>
              <a:cs typeface="Open Sans"/>
              <a:sym typeface="Open Sans"/>
            </a:endParaRPr>
          </a:p>
        </p:txBody>
      </p:sp>
      <p:sp>
        <p:nvSpPr>
          <p:cNvPr id="5362" name="Google Shape;5362;p44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363" name="Google Shape;5363;p44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364" name="Google Shape;5364;p44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365" name="Google Shape;5365;p44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366" name="Google Shape;5366;p447"/>
          <p:cNvSpPr txBox="1"/>
          <p:nvPr/>
        </p:nvSpPr>
        <p:spPr>
          <a:xfrm>
            <a:off x="592491" y="1859101"/>
            <a:ext cx="172686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sng" cap="none" strike="noStrike">
                <a:solidFill>
                  <a:schemeClr val="dk1"/>
                </a:solidFill>
                <a:latin typeface="Open Sans"/>
                <a:ea typeface="Open Sans"/>
                <a:cs typeface="Open Sans"/>
                <a:sym typeface="Open Sans"/>
              </a:rPr>
              <a:t>Example of Simple Normal Trial Balance</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Particulars	Debit	Credit	A/c Type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pic>
        <p:nvPicPr>
          <p:cNvPr id="5367" name="Google Shape;5367;p447"/>
          <p:cNvPicPr preferRelativeResize="0"/>
          <p:nvPr/>
        </p:nvPicPr>
        <p:blipFill rotWithShape="1">
          <a:blip r:embed="rId5">
            <a:alphaModFix/>
          </a:blip>
          <a:srcRect b="0" l="0" r="0" t="0"/>
          <a:stretch/>
        </p:blipFill>
        <p:spPr>
          <a:xfrm>
            <a:off x="752625" y="3222725"/>
            <a:ext cx="12294950" cy="5168325"/>
          </a:xfrm>
          <a:prstGeom prst="rect">
            <a:avLst/>
          </a:prstGeom>
          <a:noFill/>
          <a:ln>
            <a:noFill/>
          </a:ln>
        </p:spPr>
      </p:pic>
    </p:spTree>
  </p:cSld>
  <p:clrMapOvr>
    <a:masterClrMapping/>
  </p:clrMapOvr>
</p:sld>
</file>

<file path=ppt/slides/slide4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2" name="Shape 5372"/>
        <p:cNvGrpSpPr/>
        <p:nvPr/>
      </p:nvGrpSpPr>
      <p:grpSpPr>
        <a:xfrm>
          <a:off x="0" y="0"/>
          <a:ext cx="0" cy="0"/>
          <a:chOff x="0" y="0"/>
          <a:chExt cx="0" cy="0"/>
        </a:xfrm>
      </p:grpSpPr>
      <p:sp>
        <p:nvSpPr>
          <p:cNvPr id="5373" name="Google Shape;5373;p44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Data Takeover (LSMW)</a:t>
            </a:r>
            <a:endParaRPr b="1" i="0" sz="4400" u="none" cap="none" strike="noStrike">
              <a:solidFill>
                <a:srgbClr val="424C59"/>
              </a:solidFill>
              <a:latin typeface="Open Sans"/>
              <a:ea typeface="Open Sans"/>
              <a:cs typeface="Open Sans"/>
              <a:sym typeface="Open Sans"/>
            </a:endParaRPr>
          </a:p>
        </p:txBody>
      </p:sp>
      <p:sp>
        <p:nvSpPr>
          <p:cNvPr id="5374" name="Google Shape;5374;p44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375" name="Google Shape;5375;p44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376" name="Google Shape;5376;p44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377" name="Google Shape;5377;p44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378" name="Google Shape;5378;p448"/>
          <p:cNvSpPr txBox="1"/>
          <p:nvPr/>
        </p:nvSpPr>
        <p:spPr>
          <a:xfrm>
            <a:off x="592491" y="1859101"/>
            <a:ext cx="172686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sng" cap="none" strike="noStrike">
                <a:solidFill>
                  <a:schemeClr val="dk1"/>
                </a:solidFill>
                <a:latin typeface="Open Sans"/>
                <a:ea typeface="Open Sans"/>
                <a:cs typeface="Open Sans"/>
                <a:sym typeface="Open Sans"/>
              </a:rPr>
              <a:t>Example of Simple Normal Trial Balance</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Particulars	Debit	Credit	A/c Type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pic>
        <p:nvPicPr>
          <p:cNvPr id="5379" name="Google Shape;5379;p448"/>
          <p:cNvPicPr preferRelativeResize="0"/>
          <p:nvPr/>
        </p:nvPicPr>
        <p:blipFill rotWithShape="1">
          <a:blip r:embed="rId5">
            <a:alphaModFix/>
          </a:blip>
          <a:srcRect b="0" l="0" r="0" t="0"/>
          <a:stretch/>
        </p:blipFill>
        <p:spPr>
          <a:xfrm>
            <a:off x="752625" y="3222725"/>
            <a:ext cx="12294950" cy="5168325"/>
          </a:xfrm>
          <a:prstGeom prst="rect">
            <a:avLst/>
          </a:prstGeom>
          <a:noFill/>
          <a:ln>
            <a:noFill/>
          </a:ln>
        </p:spPr>
      </p:pic>
    </p:spTree>
  </p:cSld>
  <p:clrMapOvr>
    <a:masterClrMapping/>
  </p:clrMapOvr>
</p:sld>
</file>

<file path=ppt/slides/slide4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4" name="Shape 5384"/>
        <p:cNvGrpSpPr/>
        <p:nvPr/>
      </p:nvGrpSpPr>
      <p:grpSpPr>
        <a:xfrm>
          <a:off x="0" y="0"/>
          <a:ext cx="0" cy="0"/>
          <a:chOff x="0" y="0"/>
          <a:chExt cx="0" cy="0"/>
        </a:xfrm>
      </p:grpSpPr>
      <p:sp>
        <p:nvSpPr>
          <p:cNvPr id="5385" name="Google Shape;5385;p44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Closing Procedure</a:t>
            </a:r>
            <a:endParaRPr b="1" i="0" sz="4400" u="none" cap="none" strike="noStrike">
              <a:solidFill>
                <a:srgbClr val="424C59"/>
              </a:solidFill>
              <a:latin typeface="Open Sans"/>
              <a:ea typeface="Open Sans"/>
              <a:cs typeface="Open Sans"/>
              <a:sym typeface="Open Sans"/>
            </a:endParaRPr>
          </a:p>
        </p:txBody>
      </p:sp>
      <p:sp>
        <p:nvSpPr>
          <p:cNvPr id="5386" name="Google Shape;5386;p44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387" name="Google Shape;5387;p44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388" name="Google Shape;5388;p44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389" name="Google Shape;5389;p44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5390" name="Google Shape;5390;p449"/>
          <p:cNvPicPr preferRelativeResize="0"/>
          <p:nvPr/>
        </p:nvPicPr>
        <p:blipFill rotWithShape="1">
          <a:blip r:embed="rId5">
            <a:alphaModFix/>
          </a:blip>
          <a:srcRect b="0" l="0" r="0" t="0"/>
          <a:stretch/>
        </p:blipFill>
        <p:spPr>
          <a:xfrm>
            <a:off x="5496137" y="2210300"/>
            <a:ext cx="7001825" cy="5866400"/>
          </a:xfrm>
          <a:prstGeom prst="rect">
            <a:avLst/>
          </a:prstGeom>
          <a:noFill/>
          <a:ln>
            <a:noFill/>
          </a:ln>
        </p:spPr>
      </p:pic>
    </p:spTree>
  </p:cSld>
  <p:clrMapOvr>
    <a:masterClrMapping/>
  </p:clrMapOvr>
</p:sld>
</file>

<file path=ppt/slides/slide4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5" name="Shape 5395"/>
        <p:cNvGrpSpPr/>
        <p:nvPr/>
      </p:nvGrpSpPr>
      <p:grpSpPr>
        <a:xfrm>
          <a:off x="0" y="0"/>
          <a:ext cx="0" cy="0"/>
          <a:chOff x="0" y="0"/>
          <a:chExt cx="0" cy="0"/>
        </a:xfrm>
      </p:grpSpPr>
      <p:sp>
        <p:nvSpPr>
          <p:cNvPr id="5396" name="Google Shape;5396;p45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Some Important Topics &amp; Reports in SAP</a:t>
            </a:r>
            <a:endParaRPr b="1" i="0" sz="4400" u="none" cap="none" strike="noStrike">
              <a:solidFill>
                <a:srgbClr val="424C59"/>
              </a:solidFill>
              <a:latin typeface="Open Sans"/>
              <a:ea typeface="Open Sans"/>
              <a:cs typeface="Open Sans"/>
              <a:sym typeface="Open Sans"/>
            </a:endParaRPr>
          </a:p>
        </p:txBody>
      </p:sp>
      <p:sp>
        <p:nvSpPr>
          <p:cNvPr id="5397" name="Google Shape;5397;p45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398" name="Google Shape;5398;p45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399" name="Google Shape;5399;p45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400" name="Google Shape;5400;p45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5401" name="Google Shape;5401;p450"/>
          <p:cNvPicPr preferRelativeResize="0"/>
          <p:nvPr/>
        </p:nvPicPr>
        <p:blipFill rotWithShape="1">
          <a:blip r:embed="rId5">
            <a:alphaModFix/>
          </a:blip>
          <a:srcRect b="0" l="3354" r="0" t="2941"/>
          <a:stretch/>
        </p:blipFill>
        <p:spPr>
          <a:xfrm>
            <a:off x="5765062" y="2409275"/>
            <a:ext cx="6757875" cy="6051875"/>
          </a:xfrm>
          <a:prstGeom prst="rect">
            <a:avLst/>
          </a:prstGeom>
          <a:noFill/>
          <a:ln>
            <a:noFill/>
          </a:ln>
        </p:spPr>
      </p:pic>
    </p:spTree>
  </p:cSld>
  <p:clrMapOvr>
    <a:masterClrMapping/>
  </p:clrMapOvr>
</p:sld>
</file>

<file path=ppt/slides/slide4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6" name="Shape 5406"/>
        <p:cNvGrpSpPr/>
        <p:nvPr/>
      </p:nvGrpSpPr>
      <p:grpSpPr>
        <a:xfrm>
          <a:off x="0" y="0"/>
          <a:ext cx="0" cy="0"/>
          <a:chOff x="0" y="0"/>
          <a:chExt cx="0" cy="0"/>
        </a:xfrm>
      </p:grpSpPr>
      <p:sp>
        <p:nvSpPr>
          <p:cNvPr id="5407" name="Google Shape;5407;p45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Some Important Topics &amp; Reports in SAP</a:t>
            </a:r>
            <a:endParaRPr b="1" i="0" sz="4400" u="none" cap="none" strike="noStrike">
              <a:solidFill>
                <a:srgbClr val="424C59"/>
              </a:solidFill>
              <a:latin typeface="Open Sans"/>
              <a:ea typeface="Open Sans"/>
              <a:cs typeface="Open Sans"/>
              <a:sym typeface="Open Sans"/>
            </a:endParaRPr>
          </a:p>
        </p:txBody>
      </p:sp>
      <p:sp>
        <p:nvSpPr>
          <p:cNvPr id="5408" name="Google Shape;5408;p45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409" name="Google Shape;5409;p45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410" name="Google Shape;5410;p45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411" name="Google Shape;5411;p45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412" name="Google Shape;5412;p451"/>
          <p:cNvSpPr txBox="1"/>
          <p:nvPr/>
        </p:nvSpPr>
        <p:spPr>
          <a:xfrm>
            <a:off x="592491" y="18591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dk1"/>
                </a:solidFill>
                <a:latin typeface="Open Sans"/>
                <a:ea typeface="Open Sans"/>
                <a:cs typeface="Open Sans"/>
                <a:sym typeface="Open Sans"/>
              </a:rPr>
              <a:t>Point 1	 How to Creat a Folder:</a:t>
            </a:r>
            <a:endParaRPr b="1" i="0" sz="2400" u="none" cap="none" strike="noStrike">
              <a:solidFill>
                <a:schemeClr val="dk1"/>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In Live Environment for Generating Reports or Statements is common and Frequently </a:t>
            </a:r>
            <a:endParaRPr b="0" i="0" sz="2400" u="none" cap="none" strike="noStrike">
              <a:solidFill>
                <a:schemeClr val="dk1"/>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Required. So it is Difficult to remember or go to the Particular Report through Path or </a:t>
            </a:r>
            <a:endParaRPr b="0" i="0" sz="2400" u="none" cap="none" strike="noStrike">
              <a:solidFill>
                <a:schemeClr val="dk1"/>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Remembering the Transaction Codes. So create a Folder and Keep all the Reports</a:t>
            </a:r>
            <a:endParaRPr b="0" i="0" sz="2400" u="none" cap="none" strike="noStrike">
              <a:solidFill>
                <a:schemeClr val="dk1"/>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frequently required by Management in that Folder so as to acess them easily.</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Keep The Cursor on Favourites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Menu----&gt;Favourites	&gt;Insert Folder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Give the Folder Name :	FI Reports	→ ENTER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dk1"/>
                </a:solidFill>
                <a:latin typeface="Open Sans"/>
                <a:ea typeface="Open Sans"/>
                <a:cs typeface="Open Sans"/>
                <a:sym typeface="Open Sans"/>
              </a:rPr>
              <a:t>Point 2	How to Attach the Report to Folder :</a:t>
            </a:r>
            <a:endParaRPr b="1"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Keep the Cursor on  FI Reports	Folder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Menu----&gt;Favourites	&gt;Insert Transactions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Transaction Code :	S_ALR_87011965	( Asset Balances Report) Double click on Asset Balances Report</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We can see that System will go Directly to the Asset Balances Report</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5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607" name="Google Shape;607;p5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56"/>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Retained Earnings Account</a:t>
            </a:r>
            <a:endParaRPr b="1" i="0" sz="4400" u="none" cap="none" strike="noStrike">
              <a:solidFill>
                <a:srgbClr val="10253F"/>
              </a:solidFill>
              <a:latin typeface="Open Sans"/>
              <a:ea typeface="Open Sans"/>
              <a:cs typeface="Open Sans"/>
              <a:sym typeface="Open Sans"/>
            </a:endParaRPr>
          </a:p>
        </p:txBody>
      </p:sp>
      <p:sp>
        <p:nvSpPr>
          <p:cNvPr id="609" name="Google Shape;609;p5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610" name="Google Shape;610;p56"/>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56"/>
          <p:cNvSpPr txBox="1"/>
          <p:nvPr/>
        </p:nvSpPr>
        <p:spPr>
          <a:xfrm>
            <a:off x="502391" y="1820900"/>
            <a:ext cx="16989196" cy="723525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What are Special Periods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For Fiscal Year 2008 i.e, Accounting period from April 2008 to March 2025, March 2009 will be the last Month. In SAP it has 4 special periods for MARCH 09</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Special periods are part of last period in that Fiscal Year. In this example March 2009.</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USAGE OF SPECIAL PERIODS IS OPTIONAL</a:t>
            </a:r>
            <a:endParaRPr b="0" i="0" sz="1400" u="none" cap="none" strike="noStrike">
              <a:solidFill>
                <a:srgbClr val="000000"/>
              </a:solidFill>
              <a:latin typeface="Arial"/>
              <a:ea typeface="Arial"/>
              <a:cs typeface="Arial"/>
              <a:sym typeface="Arial"/>
            </a:endParaRPr>
          </a:p>
        </p:txBody>
      </p:sp>
      <p:pic>
        <p:nvPicPr>
          <p:cNvPr id="612" name="Google Shape;612;p56"/>
          <p:cNvPicPr preferRelativeResize="0"/>
          <p:nvPr/>
        </p:nvPicPr>
        <p:blipFill rotWithShape="1">
          <a:blip r:embed="rId5">
            <a:alphaModFix/>
          </a:blip>
          <a:srcRect b="0" l="0" r="0" t="0"/>
          <a:stretch/>
        </p:blipFill>
        <p:spPr>
          <a:xfrm>
            <a:off x="3324659" y="3740908"/>
            <a:ext cx="11453664" cy="4154760"/>
          </a:xfrm>
          <a:prstGeom prst="rect">
            <a:avLst/>
          </a:prstGeom>
          <a:noFill/>
          <a:ln>
            <a:noFill/>
          </a:ln>
        </p:spPr>
      </p:pic>
    </p:spTree>
  </p:cSld>
  <p:clrMapOvr>
    <a:masterClrMapping/>
  </p:clrMapOvr>
</p:sld>
</file>

<file path=ppt/slides/slide4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7" name="Shape 5417"/>
        <p:cNvGrpSpPr/>
        <p:nvPr/>
      </p:nvGrpSpPr>
      <p:grpSpPr>
        <a:xfrm>
          <a:off x="0" y="0"/>
          <a:ext cx="0" cy="0"/>
          <a:chOff x="0" y="0"/>
          <a:chExt cx="0" cy="0"/>
        </a:xfrm>
      </p:grpSpPr>
      <p:sp>
        <p:nvSpPr>
          <p:cNvPr id="5418" name="Google Shape;5418;p45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Some Important Topics &amp; Reports in SAP</a:t>
            </a:r>
            <a:endParaRPr b="1" i="0" sz="4400" u="none" cap="none" strike="noStrike">
              <a:solidFill>
                <a:srgbClr val="424C59"/>
              </a:solidFill>
              <a:latin typeface="Open Sans"/>
              <a:ea typeface="Open Sans"/>
              <a:cs typeface="Open Sans"/>
              <a:sym typeface="Open Sans"/>
            </a:endParaRPr>
          </a:p>
        </p:txBody>
      </p:sp>
      <p:sp>
        <p:nvSpPr>
          <p:cNvPr id="5419" name="Google Shape;5419;p45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420" name="Google Shape;5420;p45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421" name="Google Shape;5421;p45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422" name="Google Shape;5422;p45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423" name="Google Shape;5423;p452"/>
          <p:cNvSpPr txBox="1"/>
          <p:nvPr/>
        </p:nvSpPr>
        <p:spPr>
          <a:xfrm>
            <a:off x="592491" y="18591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dk1"/>
                </a:solidFill>
                <a:latin typeface="Open Sans"/>
                <a:ea typeface="Open Sans"/>
                <a:cs typeface="Open Sans"/>
                <a:sym typeface="Open Sans"/>
              </a:rPr>
              <a:t>Point 3	</a:t>
            </a:r>
            <a:r>
              <a:rPr b="1" i="0" lang="en-US" sz="2400" u="sng" cap="none" strike="noStrike">
                <a:solidFill>
                  <a:schemeClr val="dk1"/>
                </a:solidFill>
                <a:latin typeface="Open Sans"/>
                <a:ea typeface="Open Sans"/>
                <a:cs typeface="Open Sans"/>
                <a:sym typeface="Open Sans"/>
              </a:rPr>
              <a:t>How to Attach a Report on Desktop:</a:t>
            </a:r>
            <a:endParaRPr b="1" i="0" sz="2400" u="sng"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Go the The Asset Balances Report	(Any Report which we want on Desktop)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Generate a Shortcut Button On Right Top</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Description:		Select ECC Server		→ ENTER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OK to the Message		---&gt;SAP will Create Desktop Short cut of the Report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Log Off the SAP</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Asset Balances Icon on Desktop</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Give the Login Password				→ ENTER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We can see that System will Go directly in to the Asset Balances Report.</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dk1"/>
                </a:solidFill>
                <a:latin typeface="Open Sans"/>
                <a:ea typeface="Open Sans"/>
                <a:cs typeface="Open Sans"/>
                <a:sym typeface="Open Sans"/>
              </a:rPr>
              <a:t>Point 4	H</a:t>
            </a:r>
            <a:r>
              <a:rPr b="1" i="0" lang="en-US" sz="2400" u="sng" cap="none" strike="noStrike">
                <a:solidFill>
                  <a:schemeClr val="dk1"/>
                </a:solidFill>
                <a:latin typeface="Open Sans"/>
                <a:ea typeface="Open Sans"/>
                <a:cs typeface="Open Sans"/>
                <a:sym typeface="Open Sans"/>
              </a:rPr>
              <a:t>ow to View the Chart of Accounts:</a:t>
            </a:r>
            <a:endParaRPr b="1" i="0" sz="2400" u="sng"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Accounting ----&gt;Financial Accounting---&gt;General Ledger---&gt;Information System	&gt;</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General Ledger Reports----&gt; Master Data---&gt;Chart of Accounts	&gt;Chart of Accounts</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(TC=S_ALR_87012326)</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8" name="Shape 5428"/>
        <p:cNvGrpSpPr/>
        <p:nvPr/>
      </p:nvGrpSpPr>
      <p:grpSpPr>
        <a:xfrm>
          <a:off x="0" y="0"/>
          <a:ext cx="0" cy="0"/>
          <a:chOff x="0" y="0"/>
          <a:chExt cx="0" cy="0"/>
        </a:xfrm>
      </p:grpSpPr>
      <p:sp>
        <p:nvSpPr>
          <p:cNvPr id="5429" name="Google Shape;5429;p45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Some Important Topics &amp; Reports in SAP</a:t>
            </a:r>
            <a:endParaRPr b="1" i="0" sz="4400" u="none" cap="none" strike="noStrike">
              <a:solidFill>
                <a:srgbClr val="424C59"/>
              </a:solidFill>
              <a:latin typeface="Open Sans"/>
              <a:ea typeface="Open Sans"/>
              <a:cs typeface="Open Sans"/>
              <a:sym typeface="Open Sans"/>
            </a:endParaRPr>
          </a:p>
        </p:txBody>
      </p:sp>
      <p:sp>
        <p:nvSpPr>
          <p:cNvPr id="5430" name="Google Shape;5430;p45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431" name="Google Shape;5431;p45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432" name="Google Shape;5432;p45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433" name="Google Shape;5433;p45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434" name="Google Shape;5434;p453"/>
          <p:cNvSpPr txBox="1"/>
          <p:nvPr/>
        </p:nvSpPr>
        <p:spPr>
          <a:xfrm>
            <a:off x="592491" y="1859101"/>
            <a:ext cx="17268600" cy="7111200"/>
          </a:xfrm>
          <a:prstGeom prst="rect">
            <a:avLst/>
          </a:prstGeom>
          <a:noFill/>
          <a:ln>
            <a:noFill/>
          </a:ln>
        </p:spPr>
        <p:txBody>
          <a:bodyPr anchorCtr="0" anchor="t" bIns="45700" lIns="91425" spcFirstLastPara="1" rIns="91425" wrap="square" tIns="45700">
            <a:spAutoFit/>
          </a:bodyPr>
          <a:lstStyle/>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Chart of Accounts:		</a:t>
            </a:r>
            <a:r>
              <a:rPr b="0" i="0" lang="en-US" sz="2400" u="sng" cap="none" strike="noStrike">
                <a:solidFill>
                  <a:schemeClr val="dk1"/>
                </a:solidFill>
                <a:latin typeface="Open Sans"/>
                <a:ea typeface="Open Sans"/>
                <a:cs typeface="Open Sans"/>
                <a:sym typeface="Open Sans"/>
              </a:rPr>
              <a:t>PSL</a:t>
            </a:r>
            <a:endParaRPr b="0" i="0" sz="2400" u="sng"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Execute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We can See the Report of List of Accounts Created</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dk1"/>
                </a:solidFill>
                <a:latin typeface="Open Sans"/>
                <a:ea typeface="Open Sans"/>
                <a:cs typeface="Open Sans"/>
                <a:sym typeface="Open Sans"/>
              </a:rPr>
              <a:t>Point 5	</a:t>
            </a:r>
            <a:r>
              <a:rPr b="1" i="0" lang="en-US" sz="2400" u="sng" cap="none" strike="noStrike">
                <a:solidFill>
                  <a:schemeClr val="dk1"/>
                </a:solidFill>
                <a:latin typeface="Open Sans"/>
                <a:ea typeface="Open Sans"/>
                <a:cs typeface="Open Sans"/>
                <a:sym typeface="Open Sans"/>
              </a:rPr>
              <a:t>How to Generate Trial Balance:</a:t>
            </a:r>
            <a:endParaRPr b="1" i="0" sz="2400" u="sng"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Upto General Ledger Report Path is Same----&gt;Account Balances----&gt;Korea	&gt;Trial</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Balance South Korea				(TC=S_ALR_87012310)</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Comp. Code:	PSL				→ EXECUTE</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Ignore the Warning Message	→ ENTER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Current Lay Out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Keep the Fields GL A/c, GL Long Text, Cl Balances, and Hid other Fields		→ ENTER</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For Trial Balance We have 2 types of Reports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9" name="Shape 5439"/>
        <p:cNvGrpSpPr/>
        <p:nvPr/>
      </p:nvGrpSpPr>
      <p:grpSpPr>
        <a:xfrm>
          <a:off x="0" y="0"/>
          <a:ext cx="0" cy="0"/>
          <a:chOff x="0" y="0"/>
          <a:chExt cx="0" cy="0"/>
        </a:xfrm>
      </p:grpSpPr>
      <p:sp>
        <p:nvSpPr>
          <p:cNvPr id="5440" name="Google Shape;5440;p45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Some Important Topics &amp; Reports in SAP</a:t>
            </a:r>
            <a:endParaRPr b="1" i="0" sz="4400" u="none" cap="none" strike="noStrike">
              <a:solidFill>
                <a:srgbClr val="424C59"/>
              </a:solidFill>
              <a:latin typeface="Open Sans"/>
              <a:ea typeface="Open Sans"/>
              <a:cs typeface="Open Sans"/>
              <a:sym typeface="Open Sans"/>
            </a:endParaRPr>
          </a:p>
        </p:txBody>
      </p:sp>
      <p:sp>
        <p:nvSpPr>
          <p:cNvPr id="5441" name="Google Shape;5441;p45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442" name="Google Shape;5442;p45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443" name="Google Shape;5443;p45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444" name="Google Shape;5444;p45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445" name="Google Shape;5445;p454"/>
          <p:cNvSpPr txBox="1"/>
          <p:nvPr/>
        </p:nvSpPr>
        <p:spPr>
          <a:xfrm>
            <a:off x="592491" y="1859101"/>
            <a:ext cx="17268600" cy="82194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sng" cap="none" strike="noStrike">
                <a:solidFill>
                  <a:schemeClr val="dk1"/>
                </a:solidFill>
                <a:latin typeface="Open Sans"/>
                <a:ea typeface="Open Sans"/>
                <a:cs typeface="Open Sans"/>
                <a:sym typeface="Open Sans"/>
              </a:rPr>
              <a:t>1st General Report</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sng"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sng" cap="none" strike="noStrike">
                <a:solidFill>
                  <a:schemeClr val="dk1"/>
                </a:solidFill>
                <a:latin typeface="Open Sans"/>
                <a:ea typeface="Open Sans"/>
                <a:cs typeface="Open Sans"/>
                <a:sym typeface="Open Sans"/>
              </a:rPr>
              <a:t>2nd Korea Repot</a:t>
            </a:r>
            <a:endParaRPr b="0" i="0" sz="2400" u="sng"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It gives all Fields like in General Report but we can Hide the Fields which are not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required. Hiding of Fields is not possible in General Report</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1"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dk1"/>
                </a:solidFill>
                <a:latin typeface="Open Sans"/>
                <a:ea typeface="Open Sans"/>
                <a:cs typeface="Open Sans"/>
                <a:sym typeface="Open Sans"/>
              </a:rPr>
              <a:t>Point 6	Exporting Statements to Excel:</a:t>
            </a:r>
            <a:endParaRPr b="1"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From Menu---&gt;Lists---&gt;Export to Spread Sheets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Ignore the Warning Message	→ ENTER</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Table Radio Button	→ ENTER	→ ENTER Once Again and SAVE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sng"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sng" cap="none" strike="noStrike">
              <a:solidFill>
                <a:schemeClr val="dk1"/>
              </a:solidFill>
              <a:latin typeface="Open Sans"/>
              <a:ea typeface="Open Sans"/>
              <a:cs typeface="Open Sans"/>
              <a:sym typeface="Open Sans"/>
            </a:endParaRPr>
          </a:p>
        </p:txBody>
      </p:sp>
      <p:pic>
        <p:nvPicPr>
          <p:cNvPr id="5446" name="Google Shape;5446;p454"/>
          <p:cNvPicPr preferRelativeResize="0"/>
          <p:nvPr/>
        </p:nvPicPr>
        <p:blipFill rotWithShape="1">
          <a:blip r:embed="rId5">
            <a:alphaModFix/>
          </a:blip>
          <a:srcRect b="0" l="0" r="0" t="0"/>
          <a:stretch/>
        </p:blipFill>
        <p:spPr>
          <a:xfrm>
            <a:off x="733525" y="2673575"/>
            <a:ext cx="15631200" cy="1225975"/>
          </a:xfrm>
          <a:prstGeom prst="rect">
            <a:avLst/>
          </a:prstGeom>
          <a:noFill/>
          <a:ln>
            <a:noFill/>
          </a:ln>
        </p:spPr>
      </p:pic>
    </p:spTree>
  </p:cSld>
  <p:clrMapOvr>
    <a:masterClrMapping/>
  </p:clrMapOvr>
</p:sld>
</file>

<file path=ppt/slides/slide4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1" name="Shape 5451"/>
        <p:cNvGrpSpPr/>
        <p:nvPr/>
      </p:nvGrpSpPr>
      <p:grpSpPr>
        <a:xfrm>
          <a:off x="0" y="0"/>
          <a:ext cx="0" cy="0"/>
          <a:chOff x="0" y="0"/>
          <a:chExt cx="0" cy="0"/>
        </a:xfrm>
      </p:grpSpPr>
      <p:sp>
        <p:nvSpPr>
          <p:cNvPr id="5452" name="Google Shape;5452;p45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Some Important Topics &amp; Reports in SAP</a:t>
            </a:r>
            <a:endParaRPr b="1" i="0" sz="4400" u="none" cap="none" strike="noStrike">
              <a:solidFill>
                <a:srgbClr val="424C59"/>
              </a:solidFill>
              <a:latin typeface="Open Sans"/>
              <a:ea typeface="Open Sans"/>
              <a:cs typeface="Open Sans"/>
              <a:sym typeface="Open Sans"/>
            </a:endParaRPr>
          </a:p>
        </p:txBody>
      </p:sp>
      <p:sp>
        <p:nvSpPr>
          <p:cNvPr id="5453" name="Google Shape;5453;p45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454" name="Google Shape;5454;p45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455" name="Google Shape;5455;p45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456" name="Google Shape;5456;p45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457" name="Google Shape;5457;p455"/>
          <p:cNvSpPr txBox="1"/>
          <p:nvPr/>
        </p:nvSpPr>
        <p:spPr>
          <a:xfrm>
            <a:off x="592491" y="18591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dk1"/>
                </a:solidFill>
                <a:latin typeface="Open Sans"/>
                <a:ea typeface="Open Sans"/>
                <a:cs typeface="Open Sans"/>
                <a:sym typeface="Open Sans"/>
              </a:rPr>
              <a:t>Point 7	Printing the Ledger:</a:t>
            </a:r>
            <a:endParaRPr b="1"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Accounting ----&gt;Financial Accounting ----&gt;General Ledger----&gt;Periodic Processing	&gt;</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Closing ----&gt;Document----&gt;Balances Audit Trial----&gt;All Accounts	&gt;General Ledger</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from Document File	(TC=S_ALR_87100205)</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Comp. Code:	PSL	→ EXECUTE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Current Layout Button</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Keep the Fields Doc. No , Post. Date</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From Hidden Fields Column Select Text Field</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Left Arrow</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From Hidden Fields Column Select Dr. Amount in Local Currency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Left Arrow</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from Hidden Fields Column Select Cr. Amount in Local Currency </a:t>
            </a:r>
            <a:endParaRPr b="0" i="0" sz="2400" u="none" cap="none" strike="noStrike">
              <a:solidFill>
                <a:schemeClr val="dk1"/>
              </a:solidFill>
              <a:latin typeface="Open Sans"/>
              <a:ea typeface="Open Sans"/>
              <a:cs typeface="Open Sans"/>
              <a:sym typeface="Open Sans"/>
            </a:endParaRPr>
          </a:p>
          <a:p>
            <a:pPr indent="457200" lvl="0" marL="9144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Left Arrow</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2" name="Shape 5462"/>
        <p:cNvGrpSpPr/>
        <p:nvPr/>
      </p:nvGrpSpPr>
      <p:grpSpPr>
        <a:xfrm>
          <a:off x="0" y="0"/>
          <a:ext cx="0" cy="0"/>
          <a:chOff x="0" y="0"/>
          <a:chExt cx="0" cy="0"/>
        </a:xfrm>
      </p:grpSpPr>
      <p:sp>
        <p:nvSpPr>
          <p:cNvPr id="5463" name="Google Shape;5463;p45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Some Important Topics &amp; Reports in SAP</a:t>
            </a:r>
            <a:endParaRPr b="1" i="0" sz="4400" u="none" cap="none" strike="noStrike">
              <a:solidFill>
                <a:srgbClr val="424C59"/>
              </a:solidFill>
              <a:latin typeface="Open Sans"/>
              <a:ea typeface="Open Sans"/>
              <a:cs typeface="Open Sans"/>
              <a:sym typeface="Open Sans"/>
            </a:endParaRPr>
          </a:p>
        </p:txBody>
      </p:sp>
      <p:sp>
        <p:nvSpPr>
          <p:cNvPr id="5464" name="Google Shape;5464;p45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465" name="Google Shape;5465;p45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466" name="Google Shape;5466;p45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467" name="Google Shape;5467;p45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468" name="Google Shape;5468;p456"/>
          <p:cNvSpPr txBox="1"/>
          <p:nvPr/>
        </p:nvSpPr>
        <p:spPr>
          <a:xfrm>
            <a:off x="592491" y="1859101"/>
            <a:ext cx="17268600" cy="6557100"/>
          </a:xfrm>
          <a:prstGeom prst="rect">
            <a:avLst/>
          </a:prstGeom>
          <a:noFill/>
          <a:ln>
            <a:noFill/>
          </a:ln>
        </p:spPr>
        <p:txBody>
          <a:bodyPr anchorCtr="0" anchor="t" bIns="45700" lIns="91425" spcFirstLastPara="1" rIns="91425" wrap="square" tIns="45700">
            <a:spAutoFit/>
          </a:bodyPr>
          <a:lstStyle/>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Point 8	</a:t>
            </a:r>
            <a:r>
              <a:rPr b="0" i="0" lang="en-US" sz="2400" u="sng" cap="none" strike="noStrike">
                <a:solidFill>
                  <a:schemeClr val="dk1"/>
                </a:solidFill>
                <a:latin typeface="Open Sans"/>
                <a:ea typeface="Open Sans"/>
                <a:cs typeface="Open Sans"/>
                <a:sym typeface="Open Sans"/>
              </a:rPr>
              <a:t>How to View the Vendors List:</a:t>
            </a:r>
            <a:endParaRPr b="0" i="0" sz="2400" u="sng" cap="none" strike="noStrike">
              <a:solidFill>
                <a:schemeClr val="dk1"/>
              </a:solidFill>
              <a:latin typeface="Open Sans"/>
              <a:ea typeface="Open Sans"/>
              <a:cs typeface="Open Sans"/>
              <a:sym typeface="Open Sans"/>
            </a:endParaRPr>
          </a:p>
          <a:p>
            <a:pPr indent="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Accounting----&gt;Financial Accounting-----&gt;Accounts Payable----&gt;Information System--&gt; </a:t>
            </a:r>
            <a:endParaRPr b="0" i="0" sz="2400" u="none" cap="none" strike="noStrike">
              <a:solidFill>
                <a:schemeClr val="dk1"/>
              </a:solidFill>
              <a:latin typeface="Open Sans"/>
              <a:ea typeface="Open Sans"/>
              <a:cs typeface="Open Sans"/>
              <a:sym typeface="Open Sans"/>
            </a:endParaRPr>
          </a:p>
          <a:p>
            <a:pPr indent="0" lvl="0" marL="18288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Reports for Accounts Payable Accounting ----&gt;Master Data	&gt;Vendors List</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(TC=S_ALR_87012086)</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Comp. Code:	PSL	→ EXECUTE</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Point 9	</a:t>
            </a:r>
            <a:r>
              <a:rPr b="0" i="0" lang="en-US" sz="2400" u="sng" cap="none" strike="noStrike">
                <a:solidFill>
                  <a:schemeClr val="dk1"/>
                </a:solidFill>
                <a:latin typeface="Open Sans"/>
                <a:ea typeface="Open Sans"/>
                <a:cs typeface="Open Sans"/>
                <a:sym typeface="Open Sans"/>
              </a:rPr>
              <a:t>How to View Vendorwise Purchases Report:</a:t>
            </a:r>
            <a:endParaRPr b="0" i="0" sz="2400" u="sng"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Upto Reports for Accounts Payable Accounting Path is Same----&gt; Vendor Balances	&gt;</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Vendor Business							(TC=S_ALR_87012093)</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Comp. Code:			PSL		→ EXECUTE</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3" name="Shape 5473"/>
        <p:cNvGrpSpPr/>
        <p:nvPr/>
      </p:nvGrpSpPr>
      <p:grpSpPr>
        <a:xfrm>
          <a:off x="0" y="0"/>
          <a:ext cx="0" cy="0"/>
          <a:chOff x="0" y="0"/>
          <a:chExt cx="0" cy="0"/>
        </a:xfrm>
      </p:grpSpPr>
      <p:sp>
        <p:nvSpPr>
          <p:cNvPr id="5474" name="Google Shape;5474;p45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Some Important Topics &amp; Reports in SAP</a:t>
            </a:r>
            <a:endParaRPr b="1" i="0" sz="4400" u="none" cap="none" strike="noStrike">
              <a:solidFill>
                <a:srgbClr val="424C59"/>
              </a:solidFill>
              <a:latin typeface="Open Sans"/>
              <a:ea typeface="Open Sans"/>
              <a:cs typeface="Open Sans"/>
              <a:sym typeface="Open Sans"/>
            </a:endParaRPr>
          </a:p>
        </p:txBody>
      </p:sp>
      <p:sp>
        <p:nvSpPr>
          <p:cNvPr id="5475" name="Google Shape;5475;p45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476" name="Google Shape;5476;p45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477" name="Google Shape;5477;p45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478" name="Google Shape;5478;p45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479" name="Google Shape;5479;p457"/>
          <p:cNvSpPr txBox="1"/>
          <p:nvPr/>
        </p:nvSpPr>
        <p:spPr>
          <a:xfrm>
            <a:off x="592491" y="1859101"/>
            <a:ext cx="17268600" cy="7111200"/>
          </a:xfrm>
          <a:prstGeom prst="rect">
            <a:avLst/>
          </a:prstGeom>
          <a:noFill/>
          <a:ln>
            <a:noFill/>
          </a:ln>
        </p:spPr>
        <p:txBody>
          <a:bodyPr anchorCtr="0" anchor="t" bIns="45700" lIns="91425" spcFirstLastPara="1" rIns="91425" wrap="square" tIns="45700">
            <a:spAutoFit/>
          </a:bodyPr>
          <a:lstStyle/>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Point 10	</a:t>
            </a:r>
            <a:r>
              <a:rPr b="0" i="0" lang="en-US" sz="2400" u="sng" cap="none" strike="noStrike">
                <a:solidFill>
                  <a:schemeClr val="dk1"/>
                </a:solidFill>
                <a:latin typeface="Open Sans"/>
                <a:ea typeface="Open Sans"/>
                <a:cs typeface="Open Sans"/>
                <a:sym typeface="Open Sans"/>
              </a:rPr>
              <a:t>How to View the Outstanding List of Vendors:</a:t>
            </a:r>
            <a:endParaRPr b="0" i="0" sz="2400" u="sng"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Upto Reports for Accounts Payable Accounting Path is Same---&gt;Vendors Items---&gt;</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List of Vendor Open Items for Printing	(TC=S_ALR87012083)</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Comp. Code:			PSL		→ EXECUTE</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Point 11	</a:t>
            </a:r>
            <a:r>
              <a:rPr b="0" i="0" lang="en-US" sz="2400" u="sng" cap="none" strike="noStrike">
                <a:solidFill>
                  <a:schemeClr val="dk1"/>
                </a:solidFill>
                <a:latin typeface="Open Sans"/>
                <a:ea typeface="Open Sans"/>
                <a:cs typeface="Open Sans"/>
                <a:sym typeface="Open Sans"/>
              </a:rPr>
              <a:t>Agewise Analysis of Vendors:</a:t>
            </a:r>
            <a:endParaRPr b="0" i="0" sz="2400" u="sng"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Upto Reports for Accounts Payable Accounting Path is Same---&gt;Vendors Items---&gt;</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Vendor Payment History with Open Items Sorted List	(TC=S_ALR_87012085)</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Comp. Code:	PSL</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Summarization Level:	0</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Days Over Due Sorted List Check Box only but not Other Check Boxes</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EXECUTE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4" name="Shape 5484"/>
        <p:cNvGrpSpPr/>
        <p:nvPr/>
      </p:nvGrpSpPr>
      <p:grpSpPr>
        <a:xfrm>
          <a:off x="0" y="0"/>
          <a:ext cx="0" cy="0"/>
          <a:chOff x="0" y="0"/>
          <a:chExt cx="0" cy="0"/>
        </a:xfrm>
      </p:grpSpPr>
      <p:sp>
        <p:nvSpPr>
          <p:cNvPr id="5485" name="Google Shape;5485;p458"/>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Some Important Topics &amp; Reports in SAP</a:t>
            </a:r>
            <a:endParaRPr b="1" i="0" sz="4400" u="none" cap="none" strike="noStrike">
              <a:solidFill>
                <a:srgbClr val="424C59"/>
              </a:solidFill>
              <a:latin typeface="Open Sans"/>
              <a:ea typeface="Open Sans"/>
              <a:cs typeface="Open Sans"/>
              <a:sym typeface="Open Sans"/>
            </a:endParaRPr>
          </a:p>
        </p:txBody>
      </p:sp>
      <p:sp>
        <p:nvSpPr>
          <p:cNvPr id="5486" name="Google Shape;5486;p45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487" name="Google Shape;5487;p45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488" name="Google Shape;5488;p458"/>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489" name="Google Shape;5489;p45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490" name="Google Shape;5490;p458"/>
          <p:cNvSpPr txBox="1"/>
          <p:nvPr/>
        </p:nvSpPr>
        <p:spPr>
          <a:xfrm>
            <a:off x="592491" y="1859101"/>
            <a:ext cx="17268600" cy="6003000"/>
          </a:xfrm>
          <a:prstGeom prst="rect">
            <a:avLst/>
          </a:prstGeom>
          <a:noFill/>
          <a:ln>
            <a:noFill/>
          </a:ln>
        </p:spPr>
        <p:txBody>
          <a:bodyPr anchorCtr="0" anchor="t" bIns="45700" lIns="91425" spcFirstLastPara="1" rIns="91425" wrap="square" tIns="45700">
            <a:spAutoFit/>
          </a:bodyPr>
          <a:lstStyle/>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Point 12	</a:t>
            </a:r>
            <a:r>
              <a:rPr b="0" i="0" lang="en-US" sz="2400" u="sng" cap="none" strike="noStrike">
                <a:solidFill>
                  <a:schemeClr val="dk1"/>
                </a:solidFill>
                <a:latin typeface="Open Sans"/>
                <a:ea typeface="Open Sans"/>
                <a:cs typeface="Open Sans"/>
                <a:sym typeface="Open Sans"/>
              </a:rPr>
              <a:t>Vendor Advances Report:</a:t>
            </a:r>
            <a:endParaRPr b="0" i="0" sz="2400" u="sng"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Upto Reports for Accounts Payable Accounting Path is Same---&gt;Vendors Items---&gt;</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List of Down Payments Open on Key Data-Vendors	(TC=S_ALR_87012105)</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Comp. Code:	PSL	→ EXECUTE</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Point 13	</a:t>
            </a:r>
            <a:r>
              <a:rPr b="0" i="0" lang="en-US" sz="2400" u="sng" cap="none" strike="noStrike">
                <a:solidFill>
                  <a:schemeClr val="dk1"/>
                </a:solidFill>
                <a:latin typeface="Open Sans"/>
                <a:ea typeface="Open Sans"/>
                <a:cs typeface="Open Sans"/>
                <a:sym typeface="Open Sans"/>
              </a:rPr>
              <a:t>Vendors Ledger ( Payables + Paid):</a:t>
            </a:r>
            <a:endParaRPr b="0" i="0" sz="2400" u="sng"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Upto Reports for Accounts Payable Accounting Path is Same---&gt;Vendors Items---&gt;</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List of Vendor Line Items											(TC=S_ALR_87012103)</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Comp. Code:					</a:t>
            </a:r>
            <a:r>
              <a:rPr b="0" i="0" lang="en-US" sz="2400" u="sng" cap="none" strike="noStrike">
                <a:solidFill>
                  <a:schemeClr val="dk1"/>
                </a:solidFill>
                <a:latin typeface="Open Sans"/>
                <a:ea typeface="Open Sans"/>
                <a:cs typeface="Open Sans"/>
                <a:sym typeface="Open Sans"/>
              </a:rPr>
              <a:t>PSL</a:t>
            </a:r>
            <a:r>
              <a:rPr b="0" i="0" lang="en-US" sz="2400" u="none" cap="none" strike="noStrike">
                <a:solidFill>
                  <a:schemeClr val="dk1"/>
                </a:solidFill>
                <a:latin typeface="Open Sans"/>
                <a:ea typeface="Open Sans"/>
                <a:cs typeface="Open Sans"/>
                <a:sym typeface="Open Sans"/>
              </a:rPr>
              <a:t>				→ EXECUTE</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5" name="Shape 5495"/>
        <p:cNvGrpSpPr/>
        <p:nvPr/>
      </p:nvGrpSpPr>
      <p:grpSpPr>
        <a:xfrm>
          <a:off x="0" y="0"/>
          <a:ext cx="0" cy="0"/>
          <a:chOff x="0" y="0"/>
          <a:chExt cx="0" cy="0"/>
        </a:xfrm>
      </p:grpSpPr>
      <p:sp>
        <p:nvSpPr>
          <p:cNvPr id="5496" name="Google Shape;5496;p459"/>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Some Important Topics &amp; Reports in SAP</a:t>
            </a:r>
            <a:endParaRPr b="1" i="0" sz="4400" u="none" cap="none" strike="noStrike">
              <a:solidFill>
                <a:srgbClr val="424C59"/>
              </a:solidFill>
              <a:latin typeface="Open Sans"/>
              <a:ea typeface="Open Sans"/>
              <a:cs typeface="Open Sans"/>
              <a:sym typeface="Open Sans"/>
            </a:endParaRPr>
          </a:p>
        </p:txBody>
      </p:sp>
      <p:sp>
        <p:nvSpPr>
          <p:cNvPr id="5497" name="Google Shape;5497;p45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498" name="Google Shape;5498;p45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499" name="Google Shape;5499;p459"/>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500" name="Google Shape;5500;p45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501" name="Google Shape;5501;p459"/>
          <p:cNvSpPr txBox="1"/>
          <p:nvPr/>
        </p:nvSpPr>
        <p:spPr>
          <a:xfrm>
            <a:off x="592491" y="1859101"/>
            <a:ext cx="17268600" cy="7665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dk1"/>
                </a:solidFill>
                <a:latin typeface="Open Sans"/>
                <a:ea typeface="Open Sans"/>
                <a:cs typeface="Open Sans"/>
                <a:sym typeface="Open Sans"/>
              </a:rPr>
              <a:t>Assets Reports</a:t>
            </a:r>
            <a:endParaRPr b="1"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Point 14	</a:t>
            </a:r>
            <a:r>
              <a:rPr b="0" i="0" lang="en-US" sz="2400" u="sng" cap="none" strike="noStrike">
                <a:solidFill>
                  <a:schemeClr val="dk1"/>
                </a:solidFill>
                <a:latin typeface="Open Sans"/>
                <a:ea typeface="Open Sans"/>
                <a:cs typeface="Open Sans"/>
                <a:sym typeface="Open Sans"/>
              </a:rPr>
              <a:t>Depreciation Forecast:</a:t>
            </a:r>
            <a:endParaRPr b="0" i="0" sz="2400" u="sng" cap="none" strike="noStrike">
              <a:solidFill>
                <a:schemeClr val="dk1"/>
              </a:solidFill>
              <a:latin typeface="Open Sans"/>
              <a:ea typeface="Open Sans"/>
              <a:cs typeface="Open Sans"/>
              <a:sym typeface="Open Sans"/>
            </a:endParaRPr>
          </a:p>
          <a:p>
            <a:pPr indent="457200" lvl="0" marL="2743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Accounting ---&gt;Financial Accounting ---&gt;Fixed Assets----&gt;Information System	&gt;</a:t>
            </a:r>
            <a:endParaRPr b="0" i="0" sz="2400" u="none" cap="none" strike="noStrike">
              <a:solidFill>
                <a:schemeClr val="dk1"/>
              </a:solidFill>
              <a:latin typeface="Open Sans"/>
              <a:ea typeface="Open Sans"/>
              <a:cs typeface="Open Sans"/>
              <a:sym typeface="Open Sans"/>
            </a:endParaRPr>
          </a:p>
          <a:p>
            <a:pPr indent="457200" lvl="0" marL="2743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Reports on Asset Accounting ----&gt;Depreciation Forecast	&gt;Depreciation on</a:t>
            </a:r>
            <a:endParaRPr b="0" i="0" sz="2400" u="none" cap="none" strike="noStrike">
              <a:solidFill>
                <a:schemeClr val="dk1"/>
              </a:solidFill>
              <a:latin typeface="Open Sans"/>
              <a:ea typeface="Open Sans"/>
              <a:cs typeface="Open Sans"/>
              <a:sym typeface="Open Sans"/>
            </a:endParaRPr>
          </a:p>
          <a:p>
            <a:pPr indent="457200" lvl="0" marL="2743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Capitalized Assets ( Depreciation Simulation )	(TC=S_ALR_87012936)</a:t>
            </a:r>
            <a:endParaRPr b="0" i="0" sz="2400" u="none" cap="none" strike="noStrike">
              <a:solidFill>
                <a:schemeClr val="dk1"/>
              </a:solidFill>
              <a:latin typeface="Open Sans"/>
              <a:ea typeface="Open Sans"/>
              <a:cs typeface="Open Sans"/>
              <a:sym typeface="Open Sans"/>
            </a:endParaRPr>
          </a:p>
          <a:p>
            <a:pPr indent="457200" lvl="0" marL="2743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Comp. Code:	PSL</a:t>
            </a:r>
            <a:endParaRPr b="0" i="0" sz="2400" u="none" cap="none" strike="noStrike">
              <a:solidFill>
                <a:schemeClr val="dk1"/>
              </a:solidFill>
              <a:latin typeface="Open Sans"/>
              <a:ea typeface="Open Sans"/>
              <a:cs typeface="Open Sans"/>
              <a:sym typeface="Open Sans"/>
            </a:endParaRPr>
          </a:p>
          <a:p>
            <a:pPr indent="457200" lvl="0" marL="2743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Report Date:	31.03.2012	→ EXECUTE</a:t>
            </a:r>
            <a:endParaRPr b="0" i="0" sz="2400" u="none" cap="none" strike="noStrike">
              <a:solidFill>
                <a:schemeClr val="dk1"/>
              </a:solidFill>
              <a:latin typeface="Open Sans"/>
              <a:ea typeface="Open Sans"/>
              <a:cs typeface="Open Sans"/>
              <a:sym typeface="Open Sans"/>
            </a:endParaRPr>
          </a:p>
          <a:p>
            <a:pPr indent="457200" lvl="0" marL="2743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Report for FY. 2009,2010,2011)</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Point 15	</a:t>
            </a:r>
            <a:r>
              <a:rPr b="0" i="0" lang="en-US" sz="2400" u="sng" cap="none" strike="noStrike">
                <a:solidFill>
                  <a:schemeClr val="dk1"/>
                </a:solidFill>
                <a:latin typeface="Open Sans"/>
                <a:ea typeface="Open Sans"/>
                <a:cs typeface="Open Sans"/>
                <a:sym typeface="Open Sans"/>
              </a:rPr>
              <a:t>Depreciation Schedule as per Schedule VI of Companies Act:</a:t>
            </a:r>
            <a:endParaRPr b="0" i="0" sz="2400" u="sng"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Information Systems---&gt;Accounting ----&gt;Financial Accounting ----&gt;Fixed Assets	&gt;</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Asset History Sheet															( TC=AR02)</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Comp. Code:			</a:t>
            </a:r>
            <a:r>
              <a:rPr b="0" i="0" lang="en-US" sz="2400" u="sng" cap="none" strike="noStrike">
                <a:solidFill>
                  <a:schemeClr val="dk1"/>
                </a:solidFill>
                <a:latin typeface="Open Sans"/>
                <a:ea typeface="Open Sans"/>
                <a:cs typeface="Open Sans"/>
                <a:sym typeface="Open Sans"/>
              </a:rPr>
              <a:t>PSL</a:t>
            </a:r>
            <a:endParaRPr b="0" i="0" sz="2400" u="sng"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Report Date:			</a:t>
            </a:r>
            <a:r>
              <a:rPr b="0" i="0" lang="en-US" sz="2400" u="sng" cap="none" strike="noStrike">
                <a:solidFill>
                  <a:schemeClr val="dk1"/>
                </a:solidFill>
                <a:latin typeface="Open Sans"/>
                <a:ea typeface="Open Sans"/>
                <a:cs typeface="Open Sans"/>
                <a:sym typeface="Open Sans"/>
              </a:rPr>
              <a:t>31.03.2010</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6" name="Shape 5506"/>
        <p:cNvGrpSpPr/>
        <p:nvPr/>
      </p:nvGrpSpPr>
      <p:grpSpPr>
        <a:xfrm>
          <a:off x="0" y="0"/>
          <a:ext cx="0" cy="0"/>
          <a:chOff x="0" y="0"/>
          <a:chExt cx="0" cy="0"/>
        </a:xfrm>
      </p:grpSpPr>
      <p:sp>
        <p:nvSpPr>
          <p:cNvPr id="5507" name="Google Shape;5507;p460"/>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Some Important Topics &amp; Reports in SAP</a:t>
            </a:r>
            <a:endParaRPr b="1" i="0" sz="4400" u="none" cap="none" strike="noStrike">
              <a:solidFill>
                <a:srgbClr val="424C59"/>
              </a:solidFill>
              <a:latin typeface="Open Sans"/>
              <a:ea typeface="Open Sans"/>
              <a:cs typeface="Open Sans"/>
              <a:sym typeface="Open Sans"/>
            </a:endParaRPr>
          </a:p>
        </p:txBody>
      </p:sp>
      <p:sp>
        <p:nvSpPr>
          <p:cNvPr id="5508" name="Google Shape;5508;p46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509" name="Google Shape;5509;p46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510" name="Google Shape;5510;p460"/>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511" name="Google Shape;5511;p46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512" name="Google Shape;5512;p460"/>
          <p:cNvSpPr txBox="1"/>
          <p:nvPr/>
        </p:nvSpPr>
        <p:spPr>
          <a:xfrm>
            <a:off x="592491" y="1859101"/>
            <a:ext cx="17268600" cy="3786600"/>
          </a:xfrm>
          <a:prstGeom prst="rect">
            <a:avLst/>
          </a:prstGeom>
          <a:noFill/>
          <a:ln>
            <a:noFill/>
          </a:ln>
        </p:spPr>
        <p:txBody>
          <a:bodyPr anchorCtr="0" anchor="t" bIns="45700" lIns="91425" spcFirstLastPara="1" rIns="91425" wrap="square" tIns="45700">
            <a:spAutoFit/>
          </a:bodyPr>
          <a:lstStyle/>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Group Totals Only Radio button								→ EXECUTE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We can See Report in Schedule VI Format</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Select Assets Button</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Double Click on Asset Retirements</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We can see the Asset Retirement Report</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7" name="Shape 5517"/>
        <p:cNvGrpSpPr/>
        <p:nvPr/>
      </p:nvGrpSpPr>
      <p:grpSpPr>
        <a:xfrm>
          <a:off x="0" y="0"/>
          <a:ext cx="0" cy="0"/>
          <a:chOff x="0" y="0"/>
          <a:chExt cx="0" cy="0"/>
        </a:xfrm>
      </p:grpSpPr>
      <p:sp>
        <p:nvSpPr>
          <p:cNvPr id="5518" name="Google Shape;5518;p461"/>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Financial Statement Versions ( F S V )</a:t>
            </a:r>
            <a:endParaRPr b="1" i="0" sz="4400" u="none" cap="none" strike="noStrike">
              <a:solidFill>
                <a:srgbClr val="424C59"/>
              </a:solidFill>
              <a:latin typeface="Open Sans"/>
              <a:ea typeface="Open Sans"/>
              <a:cs typeface="Open Sans"/>
              <a:sym typeface="Open Sans"/>
            </a:endParaRPr>
          </a:p>
        </p:txBody>
      </p:sp>
      <p:sp>
        <p:nvSpPr>
          <p:cNvPr id="5519" name="Google Shape;5519;p46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520" name="Google Shape;5520;p46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521" name="Google Shape;5521;p461"/>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522" name="Google Shape;5522;p46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grpSp>
        <p:nvGrpSpPr>
          <p:cNvPr id="5523" name="Google Shape;5523;p461"/>
          <p:cNvGrpSpPr/>
          <p:nvPr/>
        </p:nvGrpSpPr>
        <p:grpSpPr>
          <a:xfrm>
            <a:off x="4412850" y="2533450"/>
            <a:ext cx="9028801" cy="5692001"/>
            <a:chOff x="4412850" y="2533450"/>
            <a:chExt cx="9028801" cy="5692001"/>
          </a:xfrm>
        </p:grpSpPr>
        <p:pic>
          <p:nvPicPr>
            <p:cNvPr id="5524" name="Google Shape;5524;p461"/>
            <p:cNvPicPr preferRelativeResize="0"/>
            <p:nvPr/>
          </p:nvPicPr>
          <p:blipFill rotWithShape="1">
            <a:blip r:embed="rId5">
              <a:alphaModFix/>
            </a:blip>
            <a:srcRect b="0" l="0" r="0" t="0"/>
            <a:stretch/>
          </p:blipFill>
          <p:spPr>
            <a:xfrm>
              <a:off x="4846350" y="2558926"/>
              <a:ext cx="8595301" cy="5666525"/>
            </a:xfrm>
            <a:prstGeom prst="rect">
              <a:avLst/>
            </a:prstGeom>
            <a:noFill/>
            <a:ln>
              <a:noFill/>
            </a:ln>
          </p:spPr>
        </p:pic>
        <p:sp>
          <p:nvSpPr>
            <p:cNvPr id="5525" name="Google Shape;5525;p461"/>
            <p:cNvSpPr/>
            <p:nvPr/>
          </p:nvSpPr>
          <p:spPr>
            <a:xfrm>
              <a:off x="4412850" y="2533450"/>
              <a:ext cx="952500" cy="6774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5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619" name="Google Shape;619;p5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57"/>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Why Special Periods Required</a:t>
            </a:r>
            <a:endParaRPr b="1" i="0" sz="4400" u="none" cap="none" strike="noStrike">
              <a:solidFill>
                <a:srgbClr val="10253F"/>
              </a:solidFill>
              <a:latin typeface="Open Sans"/>
              <a:ea typeface="Open Sans"/>
              <a:cs typeface="Open Sans"/>
              <a:sym typeface="Open Sans"/>
            </a:endParaRPr>
          </a:p>
        </p:txBody>
      </p:sp>
      <p:sp>
        <p:nvSpPr>
          <p:cNvPr id="621" name="Google Shape;621;p5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622" name="Google Shape;622;p57"/>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623" name="Google Shape;623;p57"/>
          <p:cNvGraphicFramePr/>
          <p:nvPr/>
        </p:nvGraphicFramePr>
        <p:xfrm>
          <a:off x="877405" y="1820900"/>
          <a:ext cx="3000000" cy="3000000"/>
        </p:xfrm>
        <a:graphic>
          <a:graphicData uri="http://schemas.openxmlformats.org/drawingml/2006/table">
            <a:tbl>
              <a:tblPr>
                <a:noFill/>
                <a:tableStyleId>{C261560E-A6A0-4CD9-A103-9B8AB18C9393}</a:tableStyleId>
              </a:tblPr>
              <a:tblGrid>
                <a:gridCol w="1998525"/>
                <a:gridCol w="13627500"/>
              </a:tblGrid>
              <a:tr h="23130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latin typeface="Open Sans"/>
                          <a:ea typeface="Open Sans"/>
                          <a:cs typeface="Open Sans"/>
                          <a:sym typeface="Open Sans"/>
                        </a:rPr>
                        <a:t>Date</a:t>
                      </a:r>
                      <a:endParaRPr sz="1400" u="none" cap="none" strike="noStrike"/>
                    </a:p>
                  </a:txBody>
                  <a:tcPr marT="22050" marB="22050" marR="44075" marL="440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latin typeface="Open Sans"/>
                          <a:ea typeface="Open Sans"/>
                          <a:cs typeface="Open Sans"/>
                          <a:sym typeface="Open Sans"/>
                        </a:rPr>
                        <a:t>Status of Accounting</a:t>
                      </a:r>
                      <a:endParaRPr sz="1400" u="none" cap="none" strike="noStrike"/>
                    </a:p>
                  </a:txBody>
                  <a:tcPr marT="22050" marB="22050" marR="44075" marL="440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0435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20.03.26</a:t>
                      </a:r>
                      <a:endParaRPr sz="1400" u="none" cap="none" strike="noStrike"/>
                    </a:p>
                  </a:txBody>
                  <a:tcPr marT="22050" marB="22050" marR="44075" marL="440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Accounts department released profitability upto the Feb'26 to the Mgt. Figures upto Feb'26 can not be changed as profitability is finalised upto Feb 26. In that sence, We open period for March 2026 to March 2026 for data entry purpose so as to not to change the previous data by any one. So End user can entere transactions only for the month of March 2026. for Opening March 2026 to March 2026 means open period is 12.2025 to 12.2025</a:t>
                      </a:r>
                      <a:endParaRPr sz="1400" u="none" cap="none" strike="noStrike"/>
                    </a:p>
                  </a:txBody>
                  <a:tcPr marT="22050" marB="22050" marR="44075" marL="440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13325">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30.03.26</a:t>
                      </a:r>
                      <a:endParaRPr sz="1400" u="none" cap="none" strike="noStrike"/>
                    </a:p>
                  </a:txBody>
                  <a:tcPr marT="22050" marB="22050" marR="44075" marL="440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New accounting year April 2026 to March 2027 ( Fisc. Year 2026) will start after 2 days. So to open the period for Fisc.Year 2026, we have to open period from March 2026 to March 2027 as , for Fisc. Year 2025 B/S is not finalized and still some entries have to make for March 2026. So period to open would be 12.2025 to 12.2026</a:t>
                      </a:r>
                      <a:endParaRPr sz="1400" u="none" cap="none" strike="noStrike"/>
                    </a:p>
                  </a:txBody>
                  <a:tcPr marT="22050" marB="22050" marR="44075" marL="440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13325">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16.04.26</a:t>
                      </a:r>
                      <a:endParaRPr sz="1400" u="none" cap="none" strike="noStrike"/>
                    </a:p>
                  </a:txBody>
                  <a:tcPr marT="22050" marB="22050" marR="44075" marL="440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Accounts Department has closed the Balance Sheet and declared Profitability for the Fisc. Year 2025 to the Management. Management has suggested to make some adjustments for which adjustment entries hast to be passed by A/c Dept. This Adjustments may be for increase / decrease the profitability.</a:t>
                      </a:r>
                      <a:endParaRPr sz="1400" u="none" cap="none" strike="noStrike"/>
                    </a:p>
                  </a:txBody>
                  <a:tcPr marT="22050" marB="22050" marR="44075" marL="440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860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05.05.26</a:t>
                      </a:r>
                      <a:endParaRPr sz="1400" u="none" cap="none" strike="noStrike"/>
                    </a:p>
                  </a:txBody>
                  <a:tcPr marT="22050" marB="22050" marR="44075" marL="440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Accounts Dept made passed adjustment entries as suggested by the Management . Data entered on 05.05.26 but posting dated will be 31.03.26 so as to updated the 2025 Fisc. Year ledgers.</a:t>
                      </a:r>
                      <a:endParaRPr sz="1400" u="none" cap="none" strike="noStrike"/>
                    </a:p>
                  </a:txBody>
                  <a:tcPr marT="22050" marB="22050" marR="44075" marL="440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860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12.05.26</a:t>
                      </a:r>
                      <a:endParaRPr sz="1400" u="none" cap="none" strike="noStrike"/>
                    </a:p>
                  </a:txBody>
                  <a:tcPr marT="22050" marB="22050" marR="44075" marL="440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Audit has completed and Auditors suggested to make Rectification Entries. These rectification entries were done on 12.05.26 but the posting date will be 31.03.26 so as to update the Fisc.Year 2025 ledgers.</a:t>
                      </a:r>
                      <a:endParaRPr sz="1400" u="none" cap="none" strike="noStrike"/>
                    </a:p>
                  </a:txBody>
                  <a:tcPr marT="22050" marB="22050" marR="44075" marL="440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13325">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10.07.26</a:t>
                      </a:r>
                      <a:endParaRPr sz="1400" u="none" cap="none" strike="noStrike"/>
                    </a:p>
                  </a:txBody>
                  <a:tcPr marT="22050" marB="22050" marR="44075" marL="440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If Management wants to see the Profitability finalized by the Accounts Department, it is not possible to see as subsequently adjustment entries were made as suggested by the Management and Rectification Entries were made as suggested by the Auditors. All the data was changed.</a:t>
                      </a:r>
                      <a:endParaRPr sz="1400" u="none" cap="none" strike="noStrike"/>
                    </a:p>
                  </a:txBody>
                  <a:tcPr marT="22050" marB="22050" marR="44075" marL="440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4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0" name="Shape 5530"/>
        <p:cNvGrpSpPr/>
        <p:nvPr/>
      </p:nvGrpSpPr>
      <p:grpSpPr>
        <a:xfrm>
          <a:off x="0" y="0"/>
          <a:ext cx="0" cy="0"/>
          <a:chOff x="0" y="0"/>
          <a:chExt cx="0" cy="0"/>
        </a:xfrm>
      </p:grpSpPr>
      <p:sp>
        <p:nvSpPr>
          <p:cNvPr id="5531" name="Google Shape;5531;p462"/>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Financial Statement Versions ( F S V )</a:t>
            </a:r>
            <a:endParaRPr b="1" i="0" sz="4400" u="none" cap="none" strike="noStrike">
              <a:solidFill>
                <a:srgbClr val="424C59"/>
              </a:solidFill>
              <a:latin typeface="Open Sans"/>
              <a:ea typeface="Open Sans"/>
              <a:cs typeface="Open Sans"/>
              <a:sym typeface="Open Sans"/>
            </a:endParaRPr>
          </a:p>
        </p:txBody>
      </p:sp>
      <p:sp>
        <p:nvSpPr>
          <p:cNvPr id="5532" name="Google Shape;5532;p46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533" name="Google Shape;5533;p46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534" name="Google Shape;5534;p462"/>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535" name="Google Shape;5535;p46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536" name="Google Shape;5536;p462"/>
          <p:cNvSpPr txBox="1"/>
          <p:nvPr/>
        </p:nvSpPr>
        <p:spPr>
          <a:xfrm>
            <a:off x="592491" y="1859101"/>
            <a:ext cx="17268600" cy="3232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dk1"/>
                </a:solidFill>
                <a:latin typeface="Open Sans"/>
                <a:ea typeface="Open Sans"/>
                <a:cs typeface="Open Sans"/>
                <a:sym typeface="Open Sans"/>
              </a:rPr>
              <a:t>CREATION:</a:t>
            </a:r>
            <a:endParaRPr b="1"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In this Chapter we create Format for Balance Sheet and P&amp; L Account . Each Company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had its own Format. In India we have Companies Act Schedule VI format.</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In Client 000 for India SAP has given BAIN--- Balance Sheet and P&amp; L A/c format</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pic>
        <p:nvPicPr>
          <p:cNvPr id="5537" name="Google Shape;5537;p462"/>
          <p:cNvPicPr preferRelativeResize="0"/>
          <p:nvPr/>
        </p:nvPicPr>
        <p:blipFill rotWithShape="1">
          <a:blip r:embed="rId5">
            <a:alphaModFix/>
          </a:blip>
          <a:srcRect b="0" l="0" r="0" t="0"/>
          <a:stretch/>
        </p:blipFill>
        <p:spPr>
          <a:xfrm>
            <a:off x="1808225" y="4243225"/>
            <a:ext cx="10573400" cy="5270625"/>
          </a:xfrm>
          <a:prstGeom prst="rect">
            <a:avLst/>
          </a:prstGeom>
          <a:noFill/>
          <a:ln>
            <a:noFill/>
          </a:ln>
        </p:spPr>
      </p:pic>
    </p:spTree>
  </p:cSld>
  <p:clrMapOvr>
    <a:masterClrMapping/>
  </p:clrMapOvr>
</p:sld>
</file>

<file path=ppt/slides/slide4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2" name="Shape 5542"/>
        <p:cNvGrpSpPr/>
        <p:nvPr/>
      </p:nvGrpSpPr>
      <p:grpSpPr>
        <a:xfrm>
          <a:off x="0" y="0"/>
          <a:ext cx="0" cy="0"/>
          <a:chOff x="0" y="0"/>
          <a:chExt cx="0" cy="0"/>
        </a:xfrm>
      </p:grpSpPr>
      <p:sp>
        <p:nvSpPr>
          <p:cNvPr id="5543" name="Google Shape;5543;p463"/>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Financial Statement Versions ( F S V )</a:t>
            </a:r>
            <a:endParaRPr b="1" i="0" sz="4400" u="none" cap="none" strike="noStrike">
              <a:solidFill>
                <a:srgbClr val="424C59"/>
              </a:solidFill>
              <a:latin typeface="Open Sans"/>
              <a:ea typeface="Open Sans"/>
              <a:cs typeface="Open Sans"/>
              <a:sym typeface="Open Sans"/>
            </a:endParaRPr>
          </a:p>
        </p:txBody>
      </p:sp>
      <p:sp>
        <p:nvSpPr>
          <p:cNvPr id="5544" name="Google Shape;5544;p46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545" name="Google Shape;5545;p46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546" name="Google Shape;5546;p463"/>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547" name="Google Shape;5547;p46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548" name="Google Shape;5548;p463"/>
          <p:cNvSpPr txBox="1"/>
          <p:nvPr/>
        </p:nvSpPr>
        <p:spPr>
          <a:xfrm>
            <a:off x="592491" y="1859101"/>
            <a:ext cx="17268600" cy="2124000"/>
          </a:xfrm>
          <a:prstGeom prst="rect">
            <a:avLst/>
          </a:prstGeom>
          <a:noFill/>
          <a:ln>
            <a:noFill/>
          </a:ln>
        </p:spPr>
        <p:txBody>
          <a:bodyPr anchorCtr="0" anchor="t" bIns="45700" lIns="91425" spcFirstLastPara="1" rIns="91425" wrap="square" tIns="45700">
            <a:spAutoFit/>
          </a:bodyPr>
          <a:lstStyle/>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By using 0 to 9 lelvels we can get all 3 versions. In Live Environment we create 2 versions.</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1st Version	&gt; Summary</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2nd Version	&gt;Schedules</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3" name="Shape 5553"/>
        <p:cNvGrpSpPr/>
        <p:nvPr/>
      </p:nvGrpSpPr>
      <p:grpSpPr>
        <a:xfrm>
          <a:off x="0" y="0"/>
          <a:ext cx="0" cy="0"/>
          <a:chOff x="0" y="0"/>
          <a:chExt cx="0" cy="0"/>
        </a:xfrm>
      </p:grpSpPr>
      <p:sp>
        <p:nvSpPr>
          <p:cNvPr id="5554" name="Google Shape;5554;p464"/>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ECC 6.0 New Features</a:t>
            </a:r>
            <a:endParaRPr b="1" i="0" sz="4400" u="none" cap="none" strike="noStrike">
              <a:solidFill>
                <a:srgbClr val="424C59"/>
              </a:solidFill>
              <a:latin typeface="Open Sans"/>
              <a:ea typeface="Open Sans"/>
              <a:cs typeface="Open Sans"/>
              <a:sym typeface="Open Sans"/>
            </a:endParaRPr>
          </a:p>
        </p:txBody>
      </p:sp>
      <p:sp>
        <p:nvSpPr>
          <p:cNvPr id="5555" name="Google Shape;5555;p46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556" name="Google Shape;5556;p46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557" name="Google Shape;5557;p464"/>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558" name="Google Shape;5558;p46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5559" name="Google Shape;5559;p464"/>
          <p:cNvPicPr preferRelativeResize="0"/>
          <p:nvPr/>
        </p:nvPicPr>
        <p:blipFill rotWithShape="1">
          <a:blip r:embed="rId5">
            <a:alphaModFix/>
          </a:blip>
          <a:srcRect b="0" l="0" r="0" t="0"/>
          <a:stretch/>
        </p:blipFill>
        <p:spPr>
          <a:xfrm>
            <a:off x="5958163" y="2155478"/>
            <a:ext cx="6371675" cy="6384650"/>
          </a:xfrm>
          <a:prstGeom prst="rect">
            <a:avLst/>
          </a:prstGeom>
          <a:noFill/>
          <a:ln>
            <a:noFill/>
          </a:ln>
        </p:spPr>
      </p:pic>
    </p:spTree>
  </p:cSld>
  <p:clrMapOvr>
    <a:masterClrMapping/>
  </p:clrMapOvr>
</p:sld>
</file>

<file path=ppt/slides/slide4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4" name="Shape 5564"/>
        <p:cNvGrpSpPr/>
        <p:nvPr/>
      </p:nvGrpSpPr>
      <p:grpSpPr>
        <a:xfrm>
          <a:off x="0" y="0"/>
          <a:ext cx="0" cy="0"/>
          <a:chOff x="0" y="0"/>
          <a:chExt cx="0" cy="0"/>
        </a:xfrm>
      </p:grpSpPr>
      <p:sp>
        <p:nvSpPr>
          <p:cNvPr id="5565" name="Google Shape;5565;p465"/>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ECC 6.0 New Features</a:t>
            </a:r>
            <a:endParaRPr b="1" i="0" sz="4400" u="none" cap="none" strike="noStrike">
              <a:solidFill>
                <a:srgbClr val="424C59"/>
              </a:solidFill>
              <a:latin typeface="Open Sans"/>
              <a:ea typeface="Open Sans"/>
              <a:cs typeface="Open Sans"/>
              <a:sym typeface="Open Sans"/>
            </a:endParaRPr>
          </a:p>
        </p:txBody>
      </p:sp>
      <p:sp>
        <p:nvSpPr>
          <p:cNvPr id="5566" name="Google Shape;5566;p46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567" name="Google Shape;5567;p46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568" name="Google Shape;5568;p465"/>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569" name="Google Shape;5569;p46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570" name="Google Shape;5570;p465"/>
          <p:cNvSpPr txBox="1"/>
          <p:nvPr/>
        </p:nvSpPr>
        <p:spPr>
          <a:xfrm>
            <a:off x="592491" y="1859101"/>
            <a:ext cx="17268600" cy="5448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sng" cap="none" strike="noStrike">
                <a:solidFill>
                  <a:schemeClr val="dk1"/>
                </a:solidFill>
                <a:latin typeface="Open Sans"/>
                <a:ea typeface="Open Sans"/>
                <a:cs typeface="Open Sans"/>
                <a:sym typeface="Open Sans"/>
              </a:rPr>
              <a:t>New General Ledger ( Multiple Ledgers):</a:t>
            </a:r>
            <a:r>
              <a:rPr b="0" i="0" lang="en-US" sz="2400" u="none" cap="none" strike="noStrike">
                <a:solidFill>
                  <a:schemeClr val="dk1"/>
                </a:solidFill>
                <a:latin typeface="Open Sans"/>
                <a:ea typeface="Open Sans"/>
                <a:cs typeface="Open Sans"/>
                <a:sym typeface="Open Sans"/>
              </a:rPr>
              <a:t>	This is the Concept given in ECC6.0 by SAP.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For Indian Companies Financial Year is April to March. If an Indian Company is Registered in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US Stock Exchange, it has to Submit Reports to Stock Exchange according to the Financial Year there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in US ( ie., Jan to Dec). If The Same Company had its Group HeadQuarters in UK, it has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to Submit Reports according to the Financial Year there ( i.e., July to June). So For One Company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we are Creating Reports according to the Financial Year. In India Period of April is 01 but in US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it is '04' and in UK it "10". So When we are posting a Transaction in the Period "04" for the</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Fiscal Year Variant V3( which is for India), it has to update the Posting Period '01' for the </a:t>
            </a:r>
            <a:endParaRPr b="0" i="0" sz="2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Fiscal Year Variant K4 ( for US) and Posting Period '10' for the PP Variant V6(for UK).</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5" name="Shape 5575"/>
        <p:cNvGrpSpPr/>
        <p:nvPr/>
      </p:nvGrpSpPr>
      <p:grpSpPr>
        <a:xfrm>
          <a:off x="0" y="0"/>
          <a:ext cx="0" cy="0"/>
          <a:chOff x="0" y="0"/>
          <a:chExt cx="0" cy="0"/>
        </a:xfrm>
      </p:grpSpPr>
      <p:sp>
        <p:nvSpPr>
          <p:cNvPr id="5576" name="Google Shape;5576;p466"/>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ECC 6.0 New Features</a:t>
            </a:r>
            <a:endParaRPr b="1" i="0" sz="4400" u="none" cap="none" strike="noStrike">
              <a:solidFill>
                <a:srgbClr val="424C59"/>
              </a:solidFill>
              <a:latin typeface="Open Sans"/>
              <a:ea typeface="Open Sans"/>
              <a:cs typeface="Open Sans"/>
              <a:sym typeface="Open Sans"/>
            </a:endParaRPr>
          </a:p>
        </p:txBody>
      </p:sp>
      <p:sp>
        <p:nvSpPr>
          <p:cNvPr id="5577" name="Google Shape;5577;p46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578" name="Google Shape;5578;p46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579" name="Google Shape;5579;p466"/>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580" name="Google Shape;5580;p46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581" name="Google Shape;5581;p466"/>
          <p:cNvSpPr txBox="1"/>
          <p:nvPr/>
        </p:nvSpPr>
        <p:spPr>
          <a:xfrm>
            <a:off x="592491" y="1859101"/>
            <a:ext cx="17268600" cy="71112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Here we have the Concept of Leading Ledger and Non Leading Ledgers.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sng" cap="none" strike="noStrike">
                <a:solidFill>
                  <a:schemeClr val="dk1"/>
                </a:solidFill>
                <a:latin typeface="Open Sans"/>
                <a:ea typeface="Open Sans"/>
                <a:cs typeface="Open Sans"/>
                <a:sym typeface="Open Sans"/>
              </a:rPr>
              <a:t>Example:</a:t>
            </a:r>
            <a:endParaRPr b="0" i="0" sz="2400" u="sng"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Company Location	Financial Year	FYVariant	Ledger Group</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When we Create Ledger J1, Automatically Ledger Group J1 will be created and J1 ledger will be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assaigned . At the Time of Posting , if we do not give any Ledger Group it will updates all the Ledgers.</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For Example, Gain on FC Revaluation in India and US it will be Trnasferred to P&amp; L A/c as </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Other Income. But in UK it will Add to the Fixed Assets and calculate Depreciation Over the Life of Asset.</a:t>
            </a:r>
            <a:endParaRPr b="0" i="0" sz="2400" u="none" cap="none" strike="noStrike">
              <a:solidFill>
                <a:schemeClr val="dk1"/>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pic>
        <p:nvPicPr>
          <p:cNvPr id="5582" name="Google Shape;5582;p466"/>
          <p:cNvPicPr preferRelativeResize="0"/>
          <p:nvPr/>
        </p:nvPicPr>
        <p:blipFill rotWithShape="1">
          <a:blip r:embed="rId5">
            <a:alphaModFix/>
          </a:blip>
          <a:srcRect b="0" l="0" r="0" t="0"/>
          <a:stretch/>
        </p:blipFill>
        <p:spPr>
          <a:xfrm>
            <a:off x="592500" y="3983099"/>
            <a:ext cx="14580528" cy="1606025"/>
          </a:xfrm>
          <a:prstGeom prst="rect">
            <a:avLst/>
          </a:prstGeom>
          <a:noFill/>
          <a:ln>
            <a:noFill/>
          </a:ln>
        </p:spPr>
      </p:pic>
    </p:spTree>
  </p:cSld>
  <p:clrMapOvr>
    <a:masterClrMapping/>
  </p:clrMapOvr>
</p:sld>
</file>

<file path=ppt/slides/slide4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7" name="Shape 5587"/>
        <p:cNvGrpSpPr/>
        <p:nvPr/>
      </p:nvGrpSpPr>
      <p:grpSpPr>
        <a:xfrm>
          <a:off x="0" y="0"/>
          <a:ext cx="0" cy="0"/>
          <a:chOff x="0" y="0"/>
          <a:chExt cx="0" cy="0"/>
        </a:xfrm>
      </p:grpSpPr>
      <p:sp>
        <p:nvSpPr>
          <p:cNvPr id="5588" name="Google Shape;5588;p467"/>
          <p:cNvSpPr txBox="1"/>
          <p:nvPr/>
        </p:nvSpPr>
        <p:spPr>
          <a:xfrm>
            <a:off x="502391" y="606654"/>
            <a:ext cx="16989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424C59"/>
                </a:solidFill>
                <a:latin typeface="Open Sans"/>
                <a:ea typeface="Open Sans"/>
                <a:cs typeface="Open Sans"/>
                <a:sym typeface="Open Sans"/>
              </a:rPr>
              <a:t>ECC 6.0 New Features</a:t>
            </a:r>
            <a:endParaRPr b="1" i="0" sz="4400" u="none" cap="none" strike="noStrike">
              <a:solidFill>
                <a:srgbClr val="424C59"/>
              </a:solidFill>
              <a:latin typeface="Open Sans"/>
              <a:ea typeface="Open Sans"/>
              <a:cs typeface="Open Sans"/>
              <a:sym typeface="Open Sans"/>
            </a:endParaRPr>
          </a:p>
        </p:txBody>
      </p:sp>
      <p:sp>
        <p:nvSpPr>
          <p:cNvPr id="5589" name="Google Shape;5589;p46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70" t="0"/>
            </a:stretch>
          </a:blipFill>
          <a:ln>
            <a:noFill/>
          </a:ln>
        </p:spPr>
      </p:sp>
      <p:sp>
        <p:nvSpPr>
          <p:cNvPr id="5590" name="Google Shape;5590;p46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5591" name="Google Shape;5591;p467"/>
          <p:cNvSpPr/>
          <p:nvPr/>
        </p:nvSpPr>
        <p:spPr>
          <a:xfrm>
            <a:off x="502391" y="1357089"/>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sp>
      <p:sp>
        <p:nvSpPr>
          <p:cNvPr id="5592" name="Google Shape;5592;p46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593" name="Google Shape;5593;p467"/>
          <p:cNvSpPr txBox="1"/>
          <p:nvPr/>
        </p:nvSpPr>
        <p:spPr>
          <a:xfrm>
            <a:off x="592491" y="1859101"/>
            <a:ext cx="17268600" cy="4894800"/>
          </a:xfrm>
          <a:prstGeom prst="rect">
            <a:avLst/>
          </a:prstGeom>
          <a:noFill/>
          <a:ln>
            <a:noFill/>
          </a:ln>
        </p:spPr>
        <p:txBody>
          <a:bodyPr anchorCtr="0" anchor="t" bIns="45700" lIns="91425" spcFirstLastPara="1" rIns="91425" wrap="square" tIns="45700">
            <a:spAutoFit/>
          </a:bodyPr>
          <a:lstStyle/>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We create a New Ledger Group J3 and assaign Ledgers 0L and J1. At the Time of Posting When we give Leder Group J3, and Post , it updates Ledgers 0L and J1. In Ledger Group One Ledger will be Representative Ledger and others will be Non Representative Ledgers. We have to Open the Periods in which Posting is done in Representative Ledgers. Eventhough the Periods for Non Representative Ledgers is not open, it will update the records. When the Ledger Group</a:t>
            </a:r>
            <a:endParaRPr b="0" i="0" sz="2400" u="none" cap="none" strike="noStrike">
              <a:solidFill>
                <a:schemeClr val="dk1"/>
              </a:solidFill>
              <a:latin typeface="Open Sans"/>
              <a:ea typeface="Open Sans"/>
              <a:cs typeface="Open Sans"/>
              <a:sym typeface="Open Sans"/>
            </a:endParaRPr>
          </a:p>
          <a:p>
            <a:pPr indent="0" lvl="0" marL="137160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is Consisiting of Ledgers 0L an J1 always 0L will be the Leading Ledger or Representative Ledger When we Post a Document, System will generate Documents in non leading ledgers. In Live Environment, for All document types we will give only One Number Range for No range interval to post in Non Leading Ledgers.</a:t>
            </a:r>
            <a:endParaRPr b="0" i="0" sz="2400" u="none" cap="none" strike="noStrike">
              <a:solidFill>
                <a:schemeClr val="dk1"/>
              </a:solidFill>
              <a:latin typeface="Open Sans"/>
              <a:ea typeface="Open Sans"/>
              <a:cs typeface="Open Sans"/>
              <a:sym typeface="Open Sans"/>
            </a:endParaRPr>
          </a:p>
          <a:p>
            <a:pPr indent="457200" lvl="0" marL="1371600" marR="0" rtl="0" algn="l">
              <a:lnSpc>
                <a:spcPct val="15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4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8" name="Shape 5598"/>
        <p:cNvGrpSpPr/>
        <p:nvPr/>
      </p:nvGrpSpPr>
      <p:grpSpPr>
        <a:xfrm>
          <a:off x="0" y="0"/>
          <a:ext cx="0" cy="0"/>
          <a:chOff x="0" y="0"/>
          <a:chExt cx="0" cy="0"/>
        </a:xfrm>
      </p:grpSpPr>
      <p:grpSp>
        <p:nvGrpSpPr>
          <p:cNvPr id="5599" name="Google Shape;5599;p468"/>
          <p:cNvGrpSpPr/>
          <p:nvPr/>
        </p:nvGrpSpPr>
        <p:grpSpPr>
          <a:xfrm>
            <a:off x="-378374" y="-159439"/>
            <a:ext cx="19123574" cy="10605878"/>
            <a:chOff x="0" y="0"/>
            <a:chExt cx="24451818" cy="13783818"/>
          </a:xfrm>
        </p:grpSpPr>
        <p:sp>
          <p:nvSpPr>
            <p:cNvPr id="5600" name="Google Shape;5600;p468"/>
            <p:cNvSpPr/>
            <p:nvPr/>
          </p:nvSpPr>
          <p:spPr>
            <a:xfrm>
              <a:off x="33909" y="33909"/>
              <a:ext cx="24384001" cy="13716001"/>
            </a:xfrm>
            <a:custGeom>
              <a:rect b="b" l="l" r="r" t="t"/>
              <a:pathLst>
                <a:path extrusionOk="0" h="13716001" w="24384001">
                  <a:moveTo>
                    <a:pt x="0" y="0"/>
                  </a:moveTo>
                  <a:lnTo>
                    <a:pt x="24384001" y="0"/>
                  </a:lnTo>
                  <a:lnTo>
                    <a:pt x="24384001" y="13716001"/>
                  </a:lnTo>
                  <a:lnTo>
                    <a:pt x="0" y="13716001"/>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1" name="Google Shape;5601;p468"/>
            <p:cNvSpPr/>
            <p:nvPr/>
          </p:nvSpPr>
          <p:spPr>
            <a:xfrm>
              <a:off x="0" y="0"/>
              <a:ext cx="24451818" cy="13783818"/>
            </a:xfrm>
            <a:custGeom>
              <a:rect b="b" l="l" r="r" t="t"/>
              <a:pathLst>
                <a:path extrusionOk="0" h="13783818" w="24451818">
                  <a:moveTo>
                    <a:pt x="33909" y="0"/>
                  </a:moveTo>
                  <a:lnTo>
                    <a:pt x="24417910" y="0"/>
                  </a:lnTo>
                  <a:cubicBezTo>
                    <a:pt x="24436578" y="0"/>
                    <a:pt x="24451818" y="15113"/>
                    <a:pt x="24451818" y="33909"/>
                  </a:cubicBezTo>
                  <a:lnTo>
                    <a:pt x="24451818" y="13749910"/>
                  </a:lnTo>
                  <a:cubicBezTo>
                    <a:pt x="24451818" y="13768578"/>
                    <a:pt x="24436705" y="13783818"/>
                    <a:pt x="24417910" y="13783818"/>
                  </a:cubicBezTo>
                  <a:lnTo>
                    <a:pt x="33909" y="13783818"/>
                  </a:lnTo>
                  <a:cubicBezTo>
                    <a:pt x="15240" y="13783818"/>
                    <a:pt x="0" y="13768705"/>
                    <a:pt x="0" y="13749910"/>
                  </a:cubicBezTo>
                  <a:lnTo>
                    <a:pt x="0" y="33909"/>
                  </a:lnTo>
                  <a:cubicBezTo>
                    <a:pt x="0" y="15113"/>
                    <a:pt x="15113" y="0"/>
                    <a:pt x="33909" y="0"/>
                  </a:cubicBezTo>
                  <a:moveTo>
                    <a:pt x="33909" y="67691"/>
                  </a:moveTo>
                  <a:lnTo>
                    <a:pt x="33909" y="33909"/>
                  </a:lnTo>
                  <a:lnTo>
                    <a:pt x="67691" y="33909"/>
                  </a:lnTo>
                  <a:lnTo>
                    <a:pt x="67691" y="13749910"/>
                  </a:lnTo>
                  <a:lnTo>
                    <a:pt x="33909" y="13749910"/>
                  </a:lnTo>
                  <a:lnTo>
                    <a:pt x="33909" y="13716000"/>
                  </a:lnTo>
                  <a:lnTo>
                    <a:pt x="24417910" y="13716000"/>
                  </a:lnTo>
                  <a:lnTo>
                    <a:pt x="24417910" y="13749910"/>
                  </a:lnTo>
                  <a:lnTo>
                    <a:pt x="24384000" y="13749910"/>
                  </a:lnTo>
                  <a:lnTo>
                    <a:pt x="24384000" y="33909"/>
                  </a:lnTo>
                  <a:lnTo>
                    <a:pt x="24417910" y="33909"/>
                  </a:lnTo>
                  <a:lnTo>
                    <a:pt x="24417910" y="67691"/>
                  </a:lnTo>
                  <a:lnTo>
                    <a:pt x="33909" y="67691"/>
                  </a:lnTo>
                  <a:close/>
                </a:path>
              </a:pathLst>
            </a:custGeom>
            <a:solidFill>
              <a:srgbClr val="0F24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02" name="Google Shape;5602;p468"/>
          <p:cNvSpPr txBox="1"/>
          <p:nvPr/>
        </p:nvSpPr>
        <p:spPr>
          <a:xfrm>
            <a:off x="10582298" y="6464001"/>
            <a:ext cx="3196186" cy="453073"/>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Clr>
                <a:srgbClr val="000000"/>
              </a:buClr>
              <a:buSzPts val="2400"/>
              <a:buFont typeface="Arial"/>
              <a:buNone/>
            </a:pPr>
            <a:r>
              <a:rPr b="0" i="0" lang="en-US" sz="2400" u="none" cap="none" strike="noStrike">
                <a:solidFill>
                  <a:srgbClr val="FFFFFF"/>
                </a:solidFill>
                <a:latin typeface="Open Sans"/>
                <a:ea typeface="Open Sans"/>
                <a:cs typeface="Open Sans"/>
                <a:sym typeface="Open Sans"/>
              </a:rPr>
              <a:t>www.zarantech.com</a:t>
            </a:r>
            <a:endParaRPr b="0" i="0" sz="1400" u="none" cap="none" strike="noStrike">
              <a:solidFill>
                <a:srgbClr val="000000"/>
              </a:solidFill>
              <a:latin typeface="Arial"/>
              <a:ea typeface="Arial"/>
              <a:cs typeface="Arial"/>
              <a:sym typeface="Arial"/>
            </a:endParaRPr>
          </a:p>
        </p:txBody>
      </p:sp>
      <p:sp>
        <p:nvSpPr>
          <p:cNvPr id="5603" name="Google Shape;5603;p468"/>
          <p:cNvSpPr/>
          <p:nvPr/>
        </p:nvSpPr>
        <p:spPr>
          <a:xfrm>
            <a:off x="10134151" y="6485798"/>
            <a:ext cx="381880" cy="399958"/>
          </a:xfrm>
          <a:custGeom>
            <a:rect b="b" l="l" r="r" t="t"/>
            <a:pathLst>
              <a:path extrusionOk="0" h="399958" w="381880">
                <a:moveTo>
                  <a:pt x="0" y="0"/>
                </a:moveTo>
                <a:lnTo>
                  <a:pt x="381880" y="0"/>
                </a:lnTo>
                <a:lnTo>
                  <a:pt x="381880" y="399958"/>
                </a:lnTo>
                <a:lnTo>
                  <a:pt x="0" y="39995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4" name="Google Shape;5604;p468"/>
          <p:cNvSpPr/>
          <p:nvPr/>
        </p:nvSpPr>
        <p:spPr>
          <a:xfrm>
            <a:off x="15775388" y="330356"/>
            <a:ext cx="2238872" cy="461178"/>
          </a:xfrm>
          <a:custGeom>
            <a:rect b="b" l="l" r="r" t="t"/>
            <a:pathLst>
              <a:path extrusionOk="0" h="461178" w="2238872">
                <a:moveTo>
                  <a:pt x="0" y="0"/>
                </a:moveTo>
                <a:lnTo>
                  <a:pt x="2238872" y="0"/>
                </a:lnTo>
                <a:lnTo>
                  <a:pt x="2238872" y="461178"/>
                </a:lnTo>
                <a:lnTo>
                  <a:pt x="0" y="46117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5" name="Google Shape;5605;p468"/>
          <p:cNvSpPr txBox="1"/>
          <p:nvPr/>
        </p:nvSpPr>
        <p:spPr>
          <a:xfrm>
            <a:off x="10134151" y="3262096"/>
            <a:ext cx="6115454" cy="273613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7200"/>
              <a:buFont typeface="Arial"/>
              <a:buNone/>
            </a:pPr>
            <a:r>
              <a:rPr b="1" i="0" lang="en-US" sz="7200" u="none" cap="none" strike="noStrike">
                <a:solidFill>
                  <a:srgbClr val="FFFFFF"/>
                </a:solidFill>
                <a:latin typeface="Open Sans"/>
                <a:ea typeface="Open Sans"/>
                <a:cs typeface="Open Sans"/>
                <a:sym typeface="Open Sans"/>
              </a:rPr>
              <a:t>Thank You</a:t>
            </a:r>
            <a:endParaRPr b="0" i="0" sz="1400" u="none" cap="none" strike="noStrike">
              <a:solidFill>
                <a:srgbClr val="000000"/>
              </a:solidFill>
              <a:latin typeface="Arial"/>
              <a:ea typeface="Arial"/>
              <a:cs typeface="Arial"/>
              <a:sym typeface="Arial"/>
            </a:endParaRPr>
          </a:p>
          <a:p>
            <a:pPr indent="0" lvl="0" marL="0" marR="0" rtl="0" algn="l">
              <a:lnSpc>
                <a:spcPct val="39986"/>
              </a:lnSpc>
              <a:spcBef>
                <a:spcPts val="0"/>
              </a:spcBef>
              <a:spcAft>
                <a:spcPts val="0"/>
              </a:spcAft>
              <a:buClr>
                <a:srgbClr val="000000"/>
              </a:buClr>
              <a:buSzPts val="7200"/>
              <a:buFont typeface="Arial"/>
              <a:buNone/>
            </a:pPr>
            <a:r>
              <a:t/>
            </a:r>
            <a:endParaRPr b="1" i="0" sz="7200" u="none" cap="none" strike="noStrike">
              <a:solidFill>
                <a:srgbClr val="FFFFFF"/>
              </a:solidFill>
              <a:latin typeface="Open Sans"/>
              <a:ea typeface="Open Sans"/>
              <a:cs typeface="Open Sans"/>
              <a:sym typeface="Open Sans"/>
            </a:endParaRPr>
          </a:p>
          <a:p>
            <a:pPr indent="0" lvl="0" marL="0" marR="0" rtl="0" algn="l">
              <a:lnSpc>
                <a:spcPct val="119958"/>
              </a:lnSpc>
              <a:spcBef>
                <a:spcPts val="600"/>
              </a:spcBef>
              <a:spcAft>
                <a:spcPts val="0"/>
              </a:spcAft>
              <a:buClr>
                <a:srgbClr val="000000"/>
              </a:buClr>
              <a:buSzPts val="2400"/>
              <a:buFont typeface="Arial"/>
              <a:buNone/>
            </a:pPr>
            <a:r>
              <a:rPr b="0" i="0" lang="en-US" sz="2400" u="none" cap="none" strike="noStrike">
                <a:solidFill>
                  <a:srgbClr val="FFC000"/>
                </a:solidFill>
                <a:latin typeface="Open Sans"/>
                <a:ea typeface="Open Sans"/>
                <a:cs typeface="Open Sans"/>
                <a:sym typeface="Open Sans"/>
              </a:rPr>
              <a:t>For more informative Videos, Subscribe to our YouTube Channel</a:t>
            </a:r>
            <a:endParaRPr b="0" i="0" sz="1400" u="none" cap="none" strike="noStrike">
              <a:solidFill>
                <a:srgbClr val="000000"/>
              </a:solidFill>
              <a:latin typeface="Arial"/>
              <a:ea typeface="Arial"/>
              <a:cs typeface="Arial"/>
              <a:sym typeface="Arial"/>
            </a:endParaRPr>
          </a:p>
        </p:txBody>
      </p:sp>
      <p:sp>
        <p:nvSpPr>
          <p:cNvPr id="5606" name="Google Shape;5606;p468"/>
          <p:cNvSpPr txBox="1"/>
          <p:nvPr/>
        </p:nvSpPr>
        <p:spPr>
          <a:xfrm>
            <a:off x="9702583" y="9770575"/>
            <a:ext cx="8493992" cy="369332"/>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FFFFFF"/>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pic>
        <p:nvPicPr>
          <p:cNvPr id="5607" name="Google Shape;5607;p468"/>
          <p:cNvPicPr preferRelativeResize="0"/>
          <p:nvPr/>
        </p:nvPicPr>
        <p:blipFill rotWithShape="1">
          <a:blip r:embed="rId5">
            <a:alphaModFix/>
          </a:blip>
          <a:srcRect b="0" l="0" r="0" t="0"/>
          <a:stretch/>
        </p:blipFill>
        <p:spPr>
          <a:xfrm>
            <a:off x="-378375" y="-159450"/>
            <a:ext cx="9403400" cy="1060527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5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630" name="Google Shape;630;p5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58"/>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How Special Periods will be useful</a:t>
            </a:r>
            <a:endParaRPr b="1" i="0" sz="4400" u="none" cap="none" strike="noStrike">
              <a:solidFill>
                <a:srgbClr val="10253F"/>
              </a:solidFill>
              <a:latin typeface="Open Sans"/>
              <a:ea typeface="Open Sans"/>
              <a:cs typeface="Open Sans"/>
              <a:sym typeface="Open Sans"/>
            </a:endParaRPr>
          </a:p>
        </p:txBody>
      </p:sp>
      <p:sp>
        <p:nvSpPr>
          <p:cNvPr id="632" name="Google Shape;632;p5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633" name="Google Shape;633;p58"/>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58"/>
          <p:cNvSpPr txBox="1"/>
          <p:nvPr/>
        </p:nvSpPr>
        <p:spPr>
          <a:xfrm>
            <a:off x="502391" y="1820900"/>
            <a:ext cx="16989196" cy="224927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Entries made upto the Profitability of Accounts Department will be posted upto period 12. Entries made for Management Adjustments will be in the period 13.</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Entries made for Auditors Rectifications will be in the period 14.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When we want to see the Report:</a:t>
            </a:r>
            <a:endParaRPr b="0" i="0" sz="1400" u="none" cap="none" strike="noStrike">
              <a:solidFill>
                <a:srgbClr val="000000"/>
              </a:solidFill>
              <a:latin typeface="Arial"/>
              <a:ea typeface="Arial"/>
              <a:cs typeface="Arial"/>
              <a:sym typeface="Arial"/>
            </a:endParaRPr>
          </a:p>
        </p:txBody>
      </p:sp>
      <p:pic>
        <p:nvPicPr>
          <p:cNvPr id="635" name="Google Shape;635;p58"/>
          <p:cNvPicPr preferRelativeResize="0"/>
          <p:nvPr/>
        </p:nvPicPr>
        <p:blipFill rotWithShape="1">
          <a:blip r:embed="rId5">
            <a:alphaModFix/>
          </a:blip>
          <a:srcRect b="0" l="0" r="0" t="0"/>
          <a:stretch/>
        </p:blipFill>
        <p:spPr>
          <a:xfrm>
            <a:off x="3131802" y="4634118"/>
            <a:ext cx="11729309" cy="352174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5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642" name="Google Shape;642;p5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59"/>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How Special Periods will be useful</a:t>
            </a:r>
            <a:endParaRPr b="1" i="0" sz="4400" u="none" cap="none" strike="noStrike">
              <a:solidFill>
                <a:srgbClr val="10253F"/>
              </a:solidFill>
              <a:latin typeface="Open Sans"/>
              <a:ea typeface="Open Sans"/>
              <a:cs typeface="Open Sans"/>
              <a:sym typeface="Open Sans"/>
            </a:endParaRPr>
          </a:p>
        </p:txBody>
      </p:sp>
      <p:sp>
        <p:nvSpPr>
          <p:cNvPr id="644" name="Google Shape;644;p5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645" name="Google Shape;645;p59"/>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59"/>
          <p:cNvSpPr txBox="1"/>
          <p:nvPr/>
        </p:nvSpPr>
        <p:spPr>
          <a:xfrm>
            <a:off x="502391" y="1820900"/>
            <a:ext cx="16989196" cy="169527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How to Convert Calendar Year to Accounting Year Periods: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SAP by default Know only Calendar Year ( Jan - Dec) as Accounting Year ( Fiscal Year) Below is the process to convert the Calendar year to Accounting Year.</a:t>
            </a:r>
            <a:endParaRPr b="0" i="0" sz="1400" u="none" cap="none" strike="noStrike">
              <a:solidFill>
                <a:srgbClr val="000000"/>
              </a:solidFill>
              <a:latin typeface="Arial"/>
              <a:ea typeface="Arial"/>
              <a:cs typeface="Arial"/>
              <a:sym typeface="Arial"/>
            </a:endParaRPr>
          </a:p>
        </p:txBody>
      </p:sp>
      <p:pic>
        <p:nvPicPr>
          <p:cNvPr id="647" name="Google Shape;647;p59"/>
          <p:cNvPicPr preferRelativeResize="0"/>
          <p:nvPr/>
        </p:nvPicPr>
        <p:blipFill rotWithShape="1">
          <a:blip r:embed="rId5">
            <a:alphaModFix/>
          </a:blip>
          <a:srcRect b="0" l="0" r="0" t="0"/>
          <a:stretch/>
        </p:blipFill>
        <p:spPr>
          <a:xfrm>
            <a:off x="3131802" y="4634118"/>
            <a:ext cx="11729309" cy="352174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6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654" name="Google Shape;654;p6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60"/>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How Special Periods will be useful</a:t>
            </a:r>
            <a:endParaRPr b="1" i="0" sz="4400" u="none" cap="none" strike="noStrike">
              <a:solidFill>
                <a:srgbClr val="10253F"/>
              </a:solidFill>
              <a:latin typeface="Open Sans"/>
              <a:ea typeface="Open Sans"/>
              <a:cs typeface="Open Sans"/>
              <a:sym typeface="Open Sans"/>
            </a:endParaRPr>
          </a:p>
        </p:txBody>
      </p:sp>
      <p:sp>
        <p:nvSpPr>
          <p:cNvPr id="656" name="Google Shape;656;p6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657" name="Google Shape;657;p60"/>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60"/>
          <p:cNvSpPr txBox="1"/>
          <p:nvPr/>
        </p:nvSpPr>
        <p:spPr>
          <a:xfrm>
            <a:off x="502391" y="1820900"/>
            <a:ext cx="16989196" cy="58727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Conversion for A/c Year from Apr 2026 to March 2027 ( Fisc. Year 2026)</a:t>
            </a:r>
            <a:endParaRPr b="0" i="0" sz="1400" u="none" cap="none" strike="noStrike">
              <a:solidFill>
                <a:srgbClr val="000000"/>
              </a:solidFill>
              <a:latin typeface="Arial"/>
              <a:ea typeface="Arial"/>
              <a:cs typeface="Arial"/>
              <a:sym typeface="Arial"/>
            </a:endParaRPr>
          </a:p>
        </p:txBody>
      </p:sp>
      <p:graphicFrame>
        <p:nvGraphicFramePr>
          <p:cNvPr id="659" name="Google Shape;659;p60"/>
          <p:cNvGraphicFramePr/>
          <p:nvPr/>
        </p:nvGraphicFramePr>
        <p:xfrm>
          <a:off x="1266895" y="2809892"/>
          <a:ext cx="3000000" cy="3000000"/>
        </p:xfrm>
        <a:graphic>
          <a:graphicData uri="http://schemas.openxmlformats.org/drawingml/2006/table">
            <a:tbl>
              <a:tblPr bandCol="1" bandRow="1" firstCol="1" firstRow="1" lastCol="1" lastRow="1">
                <a:noFill/>
                <a:tableStyleId>{726A8EEA-2CF1-4F07-B055-991EAF1BFD74}</a:tableStyleId>
              </a:tblPr>
              <a:tblGrid>
                <a:gridCol w="967900"/>
                <a:gridCol w="1059250"/>
                <a:gridCol w="1073625"/>
                <a:gridCol w="1194725"/>
                <a:gridCol w="1044875"/>
              </a:tblGrid>
              <a:tr h="722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 </a:t>
                      </a:r>
                      <a:endParaRPr sz="1400" u="none" cap="none" strike="noStrike"/>
                    </a:p>
                  </a:txBody>
                  <a:tcPr marT="0" marB="0" marR="0" marL="0"/>
                </a:tc>
                <a:tc>
                  <a:txBody>
                    <a:bodyPr/>
                    <a:lstStyle/>
                    <a:p>
                      <a:pPr indent="0" lvl="0" marL="0" marR="238125" rtl="0" algn="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Month</a:t>
                      </a:r>
                      <a:endParaRPr sz="2000" u="none" cap="none" strike="noStrike">
                        <a:latin typeface="Open Sans"/>
                        <a:ea typeface="Open Sans"/>
                        <a:cs typeface="Open Sans"/>
                        <a:sym typeface="Open Sans"/>
                      </a:endParaRPr>
                    </a:p>
                  </a:txBody>
                  <a:tcPr marT="0" marB="0" marR="0" marL="0"/>
                </a:tc>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Days</a:t>
                      </a:r>
                      <a:endParaRPr sz="2000" u="none" cap="none" strike="noStrike">
                        <a:latin typeface="Open Sans"/>
                        <a:ea typeface="Open Sans"/>
                        <a:cs typeface="Open Sans"/>
                        <a:sym typeface="Open Sans"/>
                      </a:endParaRPr>
                    </a:p>
                  </a:txBody>
                  <a:tcPr marT="0" marB="0" marR="0" marL="0"/>
                </a:tc>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Period in</a:t>
                      </a:r>
                      <a:endParaRPr sz="2000" u="none" cap="none" strike="noStrike">
                        <a:latin typeface="Open Sans"/>
                        <a:ea typeface="Open Sans"/>
                        <a:cs typeface="Open Sans"/>
                        <a:sym typeface="Open Sans"/>
                      </a:endParaRPr>
                    </a:p>
                    <a:p>
                      <a:pPr indent="0" lvl="0" marL="20955" marR="0" rtl="0" algn="l">
                        <a:lnSpc>
                          <a:spcPct val="100000"/>
                        </a:lnSpc>
                        <a:spcBef>
                          <a:spcPts val="280"/>
                        </a:spcBef>
                        <a:spcAft>
                          <a:spcPts val="0"/>
                        </a:spcAft>
                        <a:buClr>
                          <a:srgbClr val="000000"/>
                        </a:buClr>
                        <a:buSzPts val="2000"/>
                        <a:buFont typeface="Arial"/>
                        <a:buNone/>
                      </a:pPr>
                      <a:r>
                        <a:rPr lang="en-US" sz="2000" u="none" cap="none" strike="noStrike">
                          <a:latin typeface="Open Sans"/>
                          <a:ea typeface="Open Sans"/>
                          <a:cs typeface="Open Sans"/>
                          <a:sym typeface="Open Sans"/>
                        </a:rPr>
                        <a:t>SAP</a:t>
                      </a:r>
                      <a:endParaRPr sz="2000" u="none" cap="none" strike="noStrike">
                        <a:latin typeface="Open Sans"/>
                        <a:ea typeface="Open Sans"/>
                        <a:cs typeface="Open Sans"/>
                        <a:sym typeface="Open Sans"/>
                      </a:endParaRPr>
                    </a:p>
                  </a:txBody>
                  <a:tcPr marT="0" marB="0" marR="0" marL="0"/>
                </a:tc>
                <a:tc>
                  <a:txBody>
                    <a:bodyPr/>
                    <a:lstStyle/>
                    <a:p>
                      <a:pPr indent="0" lvl="0" marL="0" marR="3238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Year Shift</a:t>
                      </a:r>
                      <a:endParaRPr sz="2000" u="none" cap="none" strike="noStrike">
                        <a:latin typeface="Open Sans"/>
                        <a:ea typeface="Open Sans"/>
                        <a:cs typeface="Open Sans"/>
                        <a:sym typeface="Open Sans"/>
                      </a:endParaRPr>
                    </a:p>
                  </a:txBody>
                  <a:tcPr marT="0" marB="0" marR="0" marL="0"/>
                </a:tc>
              </a:tr>
              <a:tr h="361050">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Jan</a:t>
                      </a:r>
                      <a:endParaRPr sz="2000" u="none" cap="none" strike="noStrike">
                        <a:latin typeface="Open Sans"/>
                        <a:ea typeface="Open Sans"/>
                        <a:cs typeface="Open Sans"/>
                        <a:sym typeface="Open Sans"/>
                      </a:endParaRPr>
                    </a:p>
                  </a:txBody>
                  <a:tcPr marT="0" marB="0" marR="0" marL="0"/>
                </a:tc>
                <a:tc>
                  <a:txBody>
                    <a:bodyPr/>
                    <a:lstStyle/>
                    <a:p>
                      <a:pPr indent="0" lvl="0" marL="29844" marR="8890"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a:t>
                      </a:r>
                      <a:endParaRPr sz="2000" u="none" cap="none" strike="noStrike">
                        <a:latin typeface="Open Sans"/>
                        <a:ea typeface="Open Sans"/>
                        <a:cs typeface="Open Sans"/>
                        <a:sym typeface="Open Sans"/>
                      </a:endParaRPr>
                    </a:p>
                  </a:txBody>
                  <a:tcPr marT="0" marB="0" marR="0" marL="0"/>
                </a:tc>
                <a:tc>
                  <a:txBody>
                    <a:bodyPr/>
                    <a:lstStyle/>
                    <a:p>
                      <a:pPr indent="0" lvl="0" marL="0" marR="249555" rtl="0" algn="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31</a:t>
                      </a:r>
                      <a:endParaRPr sz="2000" u="none" cap="none" strike="noStrike">
                        <a:latin typeface="Open Sans"/>
                        <a:ea typeface="Open Sans"/>
                        <a:cs typeface="Open Sans"/>
                        <a:sym typeface="Open Sans"/>
                      </a:endParaRPr>
                    </a:p>
                  </a:txBody>
                  <a:tcPr marT="0" marB="0" marR="0" marL="0"/>
                </a:tc>
                <a:tc>
                  <a:txBody>
                    <a:bodyPr/>
                    <a:lstStyle/>
                    <a:p>
                      <a:pPr indent="0" lvl="0" marL="20320" marR="0"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10</a:t>
                      </a:r>
                      <a:endParaRPr sz="2000" u="none" cap="none" strike="noStrike">
                        <a:latin typeface="Open Sans"/>
                        <a:ea typeface="Open Sans"/>
                        <a:cs typeface="Open Sans"/>
                        <a:sym typeface="Open Sans"/>
                      </a:endParaRPr>
                    </a:p>
                  </a:txBody>
                  <a:tcPr marT="0" marB="0" marR="0" marL="0"/>
                </a:tc>
                <a:tc>
                  <a:txBody>
                    <a:bodyPr/>
                    <a:lstStyle/>
                    <a:p>
                      <a:pPr indent="0" lvl="0" marL="53975" marR="3238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a:t>
                      </a:r>
                      <a:endParaRPr sz="2000" u="none" cap="none" strike="noStrike">
                        <a:latin typeface="Open Sans"/>
                        <a:ea typeface="Open Sans"/>
                        <a:cs typeface="Open Sans"/>
                        <a:sym typeface="Open Sans"/>
                      </a:endParaRPr>
                    </a:p>
                  </a:txBody>
                  <a:tcPr marT="0" marB="0" marR="0" marL="0"/>
                </a:tc>
              </a:tr>
              <a:tr h="373950">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Feb</a:t>
                      </a:r>
                      <a:endParaRPr sz="2000" u="none" cap="none" strike="noStrike">
                        <a:latin typeface="Open Sans"/>
                        <a:ea typeface="Open Sans"/>
                        <a:cs typeface="Open Sans"/>
                        <a:sym typeface="Open Sans"/>
                      </a:endParaRPr>
                    </a:p>
                  </a:txBody>
                  <a:tcPr marT="0" marB="0" marR="0" marL="0"/>
                </a:tc>
                <a:tc>
                  <a:txBody>
                    <a:bodyPr/>
                    <a:lstStyle/>
                    <a:p>
                      <a:pPr indent="0" lvl="0" marL="29844" marR="8890"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2</a:t>
                      </a:r>
                      <a:endParaRPr sz="2000" u="none" cap="none" strike="noStrike">
                        <a:latin typeface="Open Sans"/>
                        <a:ea typeface="Open Sans"/>
                        <a:cs typeface="Open Sans"/>
                        <a:sym typeface="Open Sans"/>
                      </a:endParaRPr>
                    </a:p>
                  </a:txBody>
                  <a:tcPr marT="0" marB="0" marR="0" marL="0"/>
                </a:tc>
                <a:tc>
                  <a:txBody>
                    <a:bodyPr/>
                    <a:lstStyle/>
                    <a:p>
                      <a:pPr indent="0" lvl="0" marL="0" marR="249555" rtl="0" algn="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29</a:t>
                      </a:r>
                      <a:endParaRPr sz="2000" u="none" cap="none" strike="noStrike">
                        <a:latin typeface="Open Sans"/>
                        <a:ea typeface="Open Sans"/>
                        <a:cs typeface="Open Sans"/>
                        <a:sym typeface="Open Sans"/>
                      </a:endParaRPr>
                    </a:p>
                  </a:txBody>
                  <a:tcPr marT="0" marB="0" marR="0" marL="0"/>
                </a:tc>
                <a:tc>
                  <a:txBody>
                    <a:bodyPr/>
                    <a:lstStyle/>
                    <a:p>
                      <a:pPr indent="0" lvl="0" marL="20320" marR="0"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11</a:t>
                      </a:r>
                      <a:endParaRPr sz="2000" u="none" cap="none" strike="noStrike">
                        <a:latin typeface="Open Sans"/>
                        <a:ea typeface="Open Sans"/>
                        <a:cs typeface="Open Sans"/>
                        <a:sym typeface="Open Sans"/>
                      </a:endParaRPr>
                    </a:p>
                  </a:txBody>
                  <a:tcPr marT="0" marB="0" marR="0" marL="0"/>
                </a:tc>
                <a:tc>
                  <a:txBody>
                    <a:bodyPr/>
                    <a:lstStyle/>
                    <a:p>
                      <a:pPr indent="0" lvl="0" marL="53339" marR="3238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a:t>
                      </a:r>
                      <a:endParaRPr sz="2000" u="none" cap="none" strike="noStrike">
                        <a:latin typeface="Open Sans"/>
                        <a:ea typeface="Open Sans"/>
                        <a:cs typeface="Open Sans"/>
                        <a:sym typeface="Open Sans"/>
                      </a:endParaRPr>
                    </a:p>
                  </a:txBody>
                  <a:tcPr marT="0" marB="0" marR="0" marL="0"/>
                </a:tc>
              </a:tr>
              <a:tr h="373950">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Mar</a:t>
                      </a:r>
                      <a:endParaRPr sz="2000" u="none" cap="none" strike="noStrike">
                        <a:latin typeface="Open Sans"/>
                        <a:ea typeface="Open Sans"/>
                        <a:cs typeface="Open Sans"/>
                        <a:sym typeface="Open Sans"/>
                      </a:endParaRPr>
                    </a:p>
                  </a:txBody>
                  <a:tcPr marT="0" marB="0" marR="0" marL="0"/>
                </a:tc>
                <a:tc>
                  <a:txBody>
                    <a:bodyPr/>
                    <a:lstStyle/>
                    <a:p>
                      <a:pPr indent="0" lvl="0" marL="29844" marR="8890"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3</a:t>
                      </a:r>
                      <a:endParaRPr sz="2000" u="none" cap="none" strike="noStrike">
                        <a:latin typeface="Open Sans"/>
                        <a:ea typeface="Open Sans"/>
                        <a:cs typeface="Open Sans"/>
                        <a:sym typeface="Open Sans"/>
                      </a:endParaRPr>
                    </a:p>
                  </a:txBody>
                  <a:tcPr marT="0" marB="0" marR="0" marL="0"/>
                </a:tc>
                <a:tc>
                  <a:txBody>
                    <a:bodyPr/>
                    <a:lstStyle/>
                    <a:p>
                      <a:pPr indent="0" lvl="0" marL="0" marR="249555" rtl="0" algn="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31</a:t>
                      </a:r>
                      <a:endParaRPr sz="2000" u="none" cap="none" strike="noStrike">
                        <a:latin typeface="Open Sans"/>
                        <a:ea typeface="Open Sans"/>
                        <a:cs typeface="Open Sans"/>
                        <a:sym typeface="Open Sans"/>
                      </a:endParaRPr>
                    </a:p>
                  </a:txBody>
                  <a:tcPr marT="0" marB="0" marR="0" marL="0"/>
                </a:tc>
                <a:tc>
                  <a:txBody>
                    <a:bodyPr/>
                    <a:lstStyle/>
                    <a:p>
                      <a:pPr indent="0" lvl="0" marL="20320" marR="0"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12</a:t>
                      </a:r>
                      <a:endParaRPr sz="2000" u="none" cap="none" strike="noStrike">
                        <a:latin typeface="Open Sans"/>
                        <a:ea typeface="Open Sans"/>
                        <a:cs typeface="Open Sans"/>
                        <a:sym typeface="Open Sans"/>
                      </a:endParaRPr>
                    </a:p>
                  </a:txBody>
                  <a:tcPr marT="0" marB="0" marR="0" marL="0"/>
                </a:tc>
                <a:tc>
                  <a:txBody>
                    <a:bodyPr/>
                    <a:lstStyle/>
                    <a:p>
                      <a:pPr indent="0" lvl="0" marL="53975" marR="3238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a:t>
                      </a:r>
                      <a:endParaRPr sz="2000" u="none" cap="none" strike="noStrike">
                        <a:latin typeface="Open Sans"/>
                        <a:ea typeface="Open Sans"/>
                        <a:cs typeface="Open Sans"/>
                        <a:sym typeface="Open Sans"/>
                      </a:endParaRPr>
                    </a:p>
                  </a:txBody>
                  <a:tcPr marT="0" marB="0" marR="0" marL="0"/>
                </a:tc>
              </a:tr>
              <a:tr h="373950">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Apr</a:t>
                      </a:r>
                      <a:endParaRPr sz="2000" u="none" cap="none" strike="noStrike">
                        <a:latin typeface="Open Sans"/>
                        <a:ea typeface="Open Sans"/>
                        <a:cs typeface="Open Sans"/>
                        <a:sym typeface="Open Sans"/>
                      </a:endParaRPr>
                    </a:p>
                  </a:txBody>
                  <a:tcPr marT="0" marB="0" marR="0" marL="0"/>
                </a:tc>
                <a:tc>
                  <a:txBody>
                    <a:bodyPr/>
                    <a:lstStyle/>
                    <a:p>
                      <a:pPr indent="0" lvl="0" marL="29844" marR="8890"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4</a:t>
                      </a:r>
                      <a:endParaRPr sz="2000" u="none" cap="none" strike="noStrike">
                        <a:latin typeface="Open Sans"/>
                        <a:ea typeface="Open Sans"/>
                        <a:cs typeface="Open Sans"/>
                        <a:sym typeface="Open Sans"/>
                      </a:endParaRPr>
                    </a:p>
                  </a:txBody>
                  <a:tcPr marT="0" marB="0" marR="0" marL="0"/>
                </a:tc>
                <a:tc>
                  <a:txBody>
                    <a:bodyPr/>
                    <a:lstStyle/>
                    <a:p>
                      <a:pPr indent="0" lvl="0" marL="0" marR="249555" rtl="0" algn="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30</a:t>
                      </a:r>
                      <a:endParaRPr sz="2000" u="none" cap="none" strike="noStrike">
                        <a:latin typeface="Open Sans"/>
                        <a:ea typeface="Open Sans"/>
                        <a:cs typeface="Open Sans"/>
                        <a:sym typeface="Open Sans"/>
                      </a:endParaRPr>
                    </a:p>
                  </a:txBody>
                  <a:tcPr marT="0" marB="0" marR="0" marL="0"/>
                </a:tc>
                <a:tc>
                  <a:txBody>
                    <a:bodyPr/>
                    <a:lstStyle/>
                    <a:p>
                      <a:pPr indent="0" lvl="0" marL="20320" marR="0"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a:t>
                      </a:r>
                      <a:endParaRPr sz="2000" u="none" cap="none" strike="noStrike">
                        <a:latin typeface="Open Sans"/>
                        <a:ea typeface="Open Sans"/>
                        <a:cs typeface="Open Sans"/>
                        <a:sym typeface="Open Sans"/>
                      </a:endParaRPr>
                    </a:p>
                  </a:txBody>
                  <a:tcPr marT="0" marB="0" marR="0" marL="0"/>
                </a:tc>
                <a:tc>
                  <a:txBody>
                    <a:bodyPr/>
                    <a:lstStyle/>
                    <a:p>
                      <a:pPr indent="0" lvl="0" marL="53975" marR="3238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0</a:t>
                      </a:r>
                      <a:endParaRPr sz="2000" u="none" cap="none" strike="noStrike">
                        <a:latin typeface="Open Sans"/>
                        <a:ea typeface="Open Sans"/>
                        <a:cs typeface="Open Sans"/>
                        <a:sym typeface="Open Sans"/>
                      </a:endParaRPr>
                    </a:p>
                  </a:txBody>
                  <a:tcPr marT="0" marB="0" marR="0" marL="0"/>
                </a:tc>
              </a:tr>
              <a:tr h="373950">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May</a:t>
                      </a:r>
                      <a:endParaRPr sz="2000" u="none" cap="none" strike="noStrike">
                        <a:latin typeface="Open Sans"/>
                        <a:ea typeface="Open Sans"/>
                        <a:cs typeface="Open Sans"/>
                        <a:sym typeface="Open Sans"/>
                      </a:endParaRPr>
                    </a:p>
                  </a:txBody>
                  <a:tcPr marT="0" marB="0" marR="0" marL="0"/>
                </a:tc>
                <a:tc>
                  <a:txBody>
                    <a:bodyPr/>
                    <a:lstStyle/>
                    <a:p>
                      <a:pPr indent="0" lvl="0" marL="29844" marR="8890"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5</a:t>
                      </a:r>
                      <a:endParaRPr sz="2000" u="none" cap="none" strike="noStrike">
                        <a:latin typeface="Open Sans"/>
                        <a:ea typeface="Open Sans"/>
                        <a:cs typeface="Open Sans"/>
                        <a:sym typeface="Open Sans"/>
                      </a:endParaRPr>
                    </a:p>
                  </a:txBody>
                  <a:tcPr marT="0" marB="0" marR="0" marL="0"/>
                </a:tc>
                <a:tc>
                  <a:txBody>
                    <a:bodyPr/>
                    <a:lstStyle/>
                    <a:p>
                      <a:pPr indent="0" lvl="0" marL="0" marR="249555" rtl="0" algn="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31</a:t>
                      </a:r>
                      <a:endParaRPr sz="2000" u="none" cap="none" strike="noStrike">
                        <a:latin typeface="Open Sans"/>
                        <a:ea typeface="Open Sans"/>
                        <a:cs typeface="Open Sans"/>
                        <a:sym typeface="Open Sans"/>
                      </a:endParaRPr>
                    </a:p>
                  </a:txBody>
                  <a:tcPr marT="0" marB="0" marR="0" marL="0"/>
                </a:tc>
                <a:tc>
                  <a:txBody>
                    <a:bodyPr/>
                    <a:lstStyle/>
                    <a:p>
                      <a:pPr indent="0" lvl="0" marL="20320" marR="0"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2</a:t>
                      </a:r>
                      <a:endParaRPr sz="2000" u="none" cap="none" strike="noStrike">
                        <a:latin typeface="Open Sans"/>
                        <a:ea typeface="Open Sans"/>
                        <a:cs typeface="Open Sans"/>
                        <a:sym typeface="Open Sans"/>
                      </a:endParaRPr>
                    </a:p>
                  </a:txBody>
                  <a:tcPr marT="0" marB="0" marR="0" marL="0"/>
                </a:tc>
                <a:tc>
                  <a:txBody>
                    <a:bodyPr/>
                    <a:lstStyle/>
                    <a:p>
                      <a:pPr indent="0" lvl="0" marL="53975" marR="3238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0</a:t>
                      </a:r>
                      <a:endParaRPr sz="2000" u="none" cap="none" strike="noStrike">
                        <a:latin typeface="Open Sans"/>
                        <a:ea typeface="Open Sans"/>
                        <a:cs typeface="Open Sans"/>
                        <a:sym typeface="Open Sans"/>
                      </a:endParaRPr>
                    </a:p>
                  </a:txBody>
                  <a:tcPr marT="0" marB="0" marR="0" marL="0"/>
                </a:tc>
              </a:tr>
              <a:tr h="373950">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June</a:t>
                      </a:r>
                      <a:endParaRPr sz="2000" u="none" cap="none" strike="noStrike">
                        <a:latin typeface="Open Sans"/>
                        <a:ea typeface="Open Sans"/>
                        <a:cs typeface="Open Sans"/>
                        <a:sym typeface="Open Sans"/>
                      </a:endParaRPr>
                    </a:p>
                  </a:txBody>
                  <a:tcPr marT="0" marB="0" marR="0" marL="0"/>
                </a:tc>
                <a:tc>
                  <a:txBody>
                    <a:bodyPr/>
                    <a:lstStyle/>
                    <a:p>
                      <a:pPr indent="0" lvl="0" marL="29844" marR="8890"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6</a:t>
                      </a:r>
                      <a:endParaRPr sz="2000" u="none" cap="none" strike="noStrike">
                        <a:latin typeface="Open Sans"/>
                        <a:ea typeface="Open Sans"/>
                        <a:cs typeface="Open Sans"/>
                        <a:sym typeface="Open Sans"/>
                      </a:endParaRPr>
                    </a:p>
                  </a:txBody>
                  <a:tcPr marT="0" marB="0" marR="0" marL="0"/>
                </a:tc>
                <a:tc>
                  <a:txBody>
                    <a:bodyPr/>
                    <a:lstStyle/>
                    <a:p>
                      <a:pPr indent="0" lvl="0" marL="0" marR="249555" rtl="0" algn="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30</a:t>
                      </a:r>
                      <a:endParaRPr sz="2000" u="none" cap="none" strike="noStrike">
                        <a:latin typeface="Open Sans"/>
                        <a:ea typeface="Open Sans"/>
                        <a:cs typeface="Open Sans"/>
                        <a:sym typeface="Open Sans"/>
                      </a:endParaRPr>
                    </a:p>
                  </a:txBody>
                  <a:tcPr marT="0" marB="0" marR="0" marL="0"/>
                </a:tc>
                <a:tc>
                  <a:txBody>
                    <a:bodyPr/>
                    <a:lstStyle/>
                    <a:p>
                      <a:pPr indent="0" lvl="0" marL="20320" marR="0"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3</a:t>
                      </a:r>
                      <a:endParaRPr sz="2000" u="none" cap="none" strike="noStrike">
                        <a:latin typeface="Open Sans"/>
                        <a:ea typeface="Open Sans"/>
                        <a:cs typeface="Open Sans"/>
                        <a:sym typeface="Open Sans"/>
                      </a:endParaRPr>
                    </a:p>
                  </a:txBody>
                  <a:tcPr marT="0" marB="0" marR="0" marL="0"/>
                </a:tc>
                <a:tc>
                  <a:txBody>
                    <a:bodyPr/>
                    <a:lstStyle/>
                    <a:p>
                      <a:pPr indent="0" lvl="0" marL="53975" marR="3238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0</a:t>
                      </a:r>
                      <a:endParaRPr sz="2000" u="none" cap="none" strike="noStrike">
                        <a:latin typeface="Open Sans"/>
                        <a:ea typeface="Open Sans"/>
                        <a:cs typeface="Open Sans"/>
                        <a:sym typeface="Open Sans"/>
                      </a:endParaRPr>
                    </a:p>
                  </a:txBody>
                  <a:tcPr marT="0" marB="0" marR="0" marL="0"/>
                </a:tc>
              </a:tr>
              <a:tr h="373950">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July</a:t>
                      </a:r>
                      <a:endParaRPr sz="2000" u="none" cap="none" strike="noStrike">
                        <a:latin typeface="Open Sans"/>
                        <a:ea typeface="Open Sans"/>
                        <a:cs typeface="Open Sans"/>
                        <a:sym typeface="Open Sans"/>
                      </a:endParaRPr>
                    </a:p>
                  </a:txBody>
                  <a:tcPr marT="0" marB="0" marR="0" marL="0"/>
                </a:tc>
                <a:tc>
                  <a:txBody>
                    <a:bodyPr/>
                    <a:lstStyle/>
                    <a:p>
                      <a:pPr indent="0" lvl="0" marL="29844" marR="8890"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7</a:t>
                      </a:r>
                      <a:endParaRPr sz="2000" u="none" cap="none" strike="noStrike">
                        <a:latin typeface="Open Sans"/>
                        <a:ea typeface="Open Sans"/>
                        <a:cs typeface="Open Sans"/>
                        <a:sym typeface="Open Sans"/>
                      </a:endParaRPr>
                    </a:p>
                  </a:txBody>
                  <a:tcPr marT="0" marB="0" marR="0" marL="0"/>
                </a:tc>
                <a:tc>
                  <a:txBody>
                    <a:bodyPr/>
                    <a:lstStyle/>
                    <a:p>
                      <a:pPr indent="0" lvl="0" marL="0" marR="249555" rtl="0" algn="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31</a:t>
                      </a:r>
                      <a:endParaRPr sz="2000" u="none" cap="none" strike="noStrike">
                        <a:latin typeface="Open Sans"/>
                        <a:ea typeface="Open Sans"/>
                        <a:cs typeface="Open Sans"/>
                        <a:sym typeface="Open Sans"/>
                      </a:endParaRPr>
                    </a:p>
                  </a:txBody>
                  <a:tcPr marT="0" marB="0" marR="0" marL="0"/>
                </a:tc>
                <a:tc>
                  <a:txBody>
                    <a:bodyPr/>
                    <a:lstStyle/>
                    <a:p>
                      <a:pPr indent="0" lvl="0" marL="20320" marR="0"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4</a:t>
                      </a:r>
                      <a:endParaRPr sz="2000" u="none" cap="none" strike="noStrike">
                        <a:latin typeface="Open Sans"/>
                        <a:ea typeface="Open Sans"/>
                        <a:cs typeface="Open Sans"/>
                        <a:sym typeface="Open Sans"/>
                      </a:endParaRPr>
                    </a:p>
                  </a:txBody>
                  <a:tcPr marT="0" marB="0" marR="0" marL="0"/>
                </a:tc>
                <a:tc>
                  <a:txBody>
                    <a:bodyPr/>
                    <a:lstStyle/>
                    <a:p>
                      <a:pPr indent="0" lvl="0" marL="53975" marR="3238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0</a:t>
                      </a:r>
                      <a:endParaRPr sz="2000" u="none" cap="none" strike="noStrike">
                        <a:latin typeface="Open Sans"/>
                        <a:ea typeface="Open Sans"/>
                        <a:cs typeface="Open Sans"/>
                        <a:sym typeface="Open Sans"/>
                      </a:endParaRPr>
                    </a:p>
                  </a:txBody>
                  <a:tcPr marT="0" marB="0" marR="0" marL="0"/>
                </a:tc>
              </a:tr>
              <a:tr h="373950">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August</a:t>
                      </a:r>
                      <a:endParaRPr sz="2000" u="none" cap="none" strike="noStrike">
                        <a:latin typeface="Open Sans"/>
                        <a:ea typeface="Open Sans"/>
                        <a:cs typeface="Open Sans"/>
                        <a:sym typeface="Open Sans"/>
                      </a:endParaRPr>
                    </a:p>
                  </a:txBody>
                  <a:tcPr marT="0" marB="0" marR="0" marL="0"/>
                </a:tc>
                <a:tc>
                  <a:txBody>
                    <a:bodyPr/>
                    <a:lstStyle/>
                    <a:p>
                      <a:pPr indent="0" lvl="0" marL="29844" marR="8890"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8</a:t>
                      </a:r>
                      <a:endParaRPr sz="2000" u="none" cap="none" strike="noStrike">
                        <a:latin typeface="Open Sans"/>
                        <a:ea typeface="Open Sans"/>
                        <a:cs typeface="Open Sans"/>
                        <a:sym typeface="Open Sans"/>
                      </a:endParaRPr>
                    </a:p>
                  </a:txBody>
                  <a:tcPr marT="0" marB="0" marR="0" marL="0"/>
                </a:tc>
                <a:tc>
                  <a:txBody>
                    <a:bodyPr/>
                    <a:lstStyle/>
                    <a:p>
                      <a:pPr indent="0" lvl="0" marL="0" marR="249555" rtl="0" algn="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31</a:t>
                      </a:r>
                      <a:endParaRPr sz="2000" u="none" cap="none" strike="noStrike">
                        <a:latin typeface="Open Sans"/>
                        <a:ea typeface="Open Sans"/>
                        <a:cs typeface="Open Sans"/>
                        <a:sym typeface="Open Sans"/>
                      </a:endParaRPr>
                    </a:p>
                  </a:txBody>
                  <a:tcPr marT="0" marB="0" marR="0" marL="0"/>
                </a:tc>
                <a:tc>
                  <a:txBody>
                    <a:bodyPr/>
                    <a:lstStyle/>
                    <a:p>
                      <a:pPr indent="0" lvl="0" marL="20320" marR="63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5</a:t>
                      </a:r>
                      <a:endParaRPr sz="2000" u="none" cap="none" strike="noStrike">
                        <a:latin typeface="Open Sans"/>
                        <a:ea typeface="Open Sans"/>
                        <a:cs typeface="Open Sans"/>
                        <a:sym typeface="Open Sans"/>
                      </a:endParaRPr>
                    </a:p>
                  </a:txBody>
                  <a:tcPr marT="0" marB="0" marR="0" marL="0"/>
                </a:tc>
                <a:tc>
                  <a:txBody>
                    <a:bodyPr/>
                    <a:lstStyle/>
                    <a:p>
                      <a:pPr indent="0" lvl="0" marL="53339" marR="3238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0</a:t>
                      </a:r>
                      <a:endParaRPr sz="2000" u="none" cap="none" strike="noStrike">
                        <a:latin typeface="Open Sans"/>
                        <a:ea typeface="Open Sans"/>
                        <a:cs typeface="Open Sans"/>
                        <a:sym typeface="Open Sans"/>
                      </a:endParaRPr>
                    </a:p>
                  </a:txBody>
                  <a:tcPr marT="0" marB="0" marR="0" marL="0"/>
                </a:tc>
              </a:tr>
              <a:tr h="373950">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Sept</a:t>
                      </a:r>
                      <a:endParaRPr sz="2000" u="none" cap="none" strike="noStrike">
                        <a:latin typeface="Open Sans"/>
                        <a:ea typeface="Open Sans"/>
                        <a:cs typeface="Open Sans"/>
                        <a:sym typeface="Open Sans"/>
                      </a:endParaRPr>
                    </a:p>
                  </a:txBody>
                  <a:tcPr marT="0" marB="0" marR="0" marL="0"/>
                </a:tc>
                <a:tc>
                  <a:txBody>
                    <a:bodyPr/>
                    <a:lstStyle/>
                    <a:p>
                      <a:pPr indent="0" lvl="0" marL="29844" marR="8890"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9</a:t>
                      </a:r>
                      <a:endParaRPr sz="2000" u="none" cap="none" strike="noStrike">
                        <a:latin typeface="Open Sans"/>
                        <a:ea typeface="Open Sans"/>
                        <a:cs typeface="Open Sans"/>
                        <a:sym typeface="Open Sans"/>
                      </a:endParaRPr>
                    </a:p>
                  </a:txBody>
                  <a:tcPr marT="0" marB="0" marR="0" marL="0"/>
                </a:tc>
                <a:tc>
                  <a:txBody>
                    <a:bodyPr/>
                    <a:lstStyle/>
                    <a:p>
                      <a:pPr indent="0" lvl="0" marL="0" marR="249555" rtl="0" algn="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30</a:t>
                      </a:r>
                      <a:endParaRPr sz="2000" u="none" cap="none" strike="noStrike">
                        <a:latin typeface="Open Sans"/>
                        <a:ea typeface="Open Sans"/>
                        <a:cs typeface="Open Sans"/>
                        <a:sym typeface="Open Sans"/>
                      </a:endParaRPr>
                    </a:p>
                  </a:txBody>
                  <a:tcPr marT="0" marB="0" marR="0" marL="0"/>
                </a:tc>
                <a:tc>
                  <a:txBody>
                    <a:bodyPr/>
                    <a:lstStyle/>
                    <a:p>
                      <a:pPr indent="0" lvl="0" marL="20320" marR="0"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6</a:t>
                      </a:r>
                      <a:endParaRPr sz="2000" u="none" cap="none" strike="noStrike">
                        <a:latin typeface="Open Sans"/>
                        <a:ea typeface="Open Sans"/>
                        <a:cs typeface="Open Sans"/>
                        <a:sym typeface="Open Sans"/>
                      </a:endParaRPr>
                    </a:p>
                  </a:txBody>
                  <a:tcPr marT="0" marB="0" marR="0" marL="0"/>
                </a:tc>
                <a:tc>
                  <a:txBody>
                    <a:bodyPr/>
                    <a:lstStyle/>
                    <a:p>
                      <a:pPr indent="0" lvl="0" marL="53975" marR="3238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0</a:t>
                      </a:r>
                      <a:endParaRPr sz="2000" u="none" cap="none" strike="noStrike">
                        <a:latin typeface="Open Sans"/>
                        <a:ea typeface="Open Sans"/>
                        <a:cs typeface="Open Sans"/>
                        <a:sym typeface="Open Sans"/>
                      </a:endParaRPr>
                    </a:p>
                  </a:txBody>
                  <a:tcPr marT="0" marB="0" marR="0" marL="0"/>
                </a:tc>
              </a:tr>
              <a:tr h="373950">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Oct</a:t>
                      </a:r>
                      <a:endParaRPr sz="2000" u="none" cap="none" strike="noStrike">
                        <a:latin typeface="Open Sans"/>
                        <a:ea typeface="Open Sans"/>
                        <a:cs typeface="Open Sans"/>
                        <a:sym typeface="Open Sans"/>
                      </a:endParaRPr>
                    </a:p>
                  </a:txBody>
                  <a:tcPr marT="0" marB="0" marR="0" marL="0"/>
                </a:tc>
                <a:tc>
                  <a:txBody>
                    <a:bodyPr/>
                    <a:lstStyle/>
                    <a:p>
                      <a:pPr indent="0" lvl="0" marL="0" marR="245109" rtl="0" algn="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10</a:t>
                      </a:r>
                      <a:endParaRPr sz="2000" u="none" cap="none" strike="noStrike">
                        <a:latin typeface="Open Sans"/>
                        <a:ea typeface="Open Sans"/>
                        <a:cs typeface="Open Sans"/>
                        <a:sym typeface="Open Sans"/>
                      </a:endParaRPr>
                    </a:p>
                  </a:txBody>
                  <a:tcPr marT="0" marB="0" marR="0" marL="0"/>
                </a:tc>
                <a:tc>
                  <a:txBody>
                    <a:bodyPr/>
                    <a:lstStyle/>
                    <a:p>
                      <a:pPr indent="0" lvl="0" marL="0" marR="249555" rtl="0" algn="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31</a:t>
                      </a:r>
                      <a:endParaRPr sz="2000" u="none" cap="none" strike="noStrike">
                        <a:latin typeface="Open Sans"/>
                        <a:ea typeface="Open Sans"/>
                        <a:cs typeface="Open Sans"/>
                        <a:sym typeface="Open Sans"/>
                      </a:endParaRPr>
                    </a:p>
                  </a:txBody>
                  <a:tcPr marT="0" marB="0" marR="0" marL="0"/>
                </a:tc>
                <a:tc>
                  <a:txBody>
                    <a:bodyPr/>
                    <a:lstStyle/>
                    <a:p>
                      <a:pPr indent="0" lvl="0" marL="20320" marR="0"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7</a:t>
                      </a:r>
                      <a:endParaRPr sz="2000" u="none" cap="none" strike="noStrike">
                        <a:latin typeface="Open Sans"/>
                        <a:ea typeface="Open Sans"/>
                        <a:cs typeface="Open Sans"/>
                        <a:sym typeface="Open Sans"/>
                      </a:endParaRPr>
                    </a:p>
                  </a:txBody>
                  <a:tcPr marT="0" marB="0" marR="0" marL="0"/>
                </a:tc>
                <a:tc>
                  <a:txBody>
                    <a:bodyPr/>
                    <a:lstStyle/>
                    <a:p>
                      <a:pPr indent="0" lvl="0" marL="53975" marR="3238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0</a:t>
                      </a:r>
                      <a:endParaRPr sz="2000" u="none" cap="none" strike="noStrike">
                        <a:latin typeface="Open Sans"/>
                        <a:ea typeface="Open Sans"/>
                        <a:cs typeface="Open Sans"/>
                        <a:sym typeface="Open Sans"/>
                      </a:endParaRPr>
                    </a:p>
                  </a:txBody>
                  <a:tcPr marT="0" marB="0" marR="0" marL="0"/>
                </a:tc>
              </a:tr>
              <a:tr h="373950">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Nov</a:t>
                      </a:r>
                      <a:endParaRPr sz="2000" u="none" cap="none" strike="noStrike">
                        <a:latin typeface="Open Sans"/>
                        <a:ea typeface="Open Sans"/>
                        <a:cs typeface="Open Sans"/>
                        <a:sym typeface="Open Sans"/>
                      </a:endParaRPr>
                    </a:p>
                  </a:txBody>
                  <a:tcPr marT="0" marB="0" marR="0" marL="0"/>
                </a:tc>
                <a:tc>
                  <a:txBody>
                    <a:bodyPr/>
                    <a:lstStyle/>
                    <a:p>
                      <a:pPr indent="0" lvl="0" marL="0" marR="245109" rtl="0" algn="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11</a:t>
                      </a:r>
                      <a:endParaRPr sz="2000" u="none" cap="none" strike="noStrike">
                        <a:latin typeface="Open Sans"/>
                        <a:ea typeface="Open Sans"/>
                        <a:cs typeface="Open Sans"/>
                        <a:sym typeface="Open Sans"/>
                      </a:endParaRPr>
                    </a:p>
                  </a:txBody>
                  <a:tcPr marT="0" marB="0" marR="0" marL="0"/>
                </a:tc>
                <a:tc>
                  <a:txBody>
                    <a:bodyPr/>
                    <a:lstStyle/>
                    <a:p>
                      <a:pPr indent="0" lvl="0" marL="0" marR="249555" rtl="0" algn="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30</a:t>
                      </a:r>
                      <a:endParaRPr sz="2000" u="none" cap="none" strike="noStrike">
                        <a:latin typeface="Open Sans"/>
                        <a:ea typeface="Open Sans"/>
                        <a:cs typeface="Open Sans"/>
                        <a:sym typeface="Open Sans"/>
                      </a:endParaRPr>
                    </a:p>
                  </a:txBody>
                  <a:tcPr marT="0" marB="0" marR="0" marL="0"/>
                </a:tc>
                <a:tc>
                  <a:txBody>
                    <a:bodyPr/>
                    <a:lstStyle/>
                    <a:p>
                      <a:pPr indent="0" lvl="0" marL="20320" marR="0"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8</a:t>
                      </a:r>
                      <a:endParaRPr sz="2000" u="none" cap="none" strike="noStrike">
                        <a:latin typeface="Open Sans"/>
                        <a:ea typeface="Open Sans"/>
                        <a:cs typeface="Open Sans"/>
                        <a:sym typeface="Open Sans"/>
                      </a:endParaRPr>
                    </a:p>
                  </a:txBody>
                  <a:tcPr marT="0" marB="0" marR="0" marL="0"/>
                </a:tc>
                <a:tc>
                  <a:txBody>
                    <a:bodyPr/>
                    <a:lstStyle/>
                    <a:p>
                      <a:pPr indent="0" lvl="0" marL="53975" marR="3238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0</a:t>
                      </a:r>
                      <a:endParaRPr sz="2000" u="none" cap="none" strike="noStrike">
                        <a:latin typeface="Open Sans"/>
                        <a:ea typeface="Open Sans"/>
                        <a:cs typeface="Open Sans"/>
                        <a:sym typeface="Open Sans"/>
                      </a:endParaRPr>
                    </a:p>
                  </a:txBody>
                  <a:tcPr marT="0" marB="0" marR="0" marL="0"/>
                </a:tc>
              </a:tr>
              <a:tr h="361050">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Dec</a:t>
                      </a:r>
                      <a:endParaRPr sz="2000" u="none" cap="none" strike="noStrike">
                        <a:latin typeface="Open Sans"/>
                        <a:ea typeface="Open Sans"/>
                        <a:cs typeface="Open Sans"/>
                        <a:sym typeface="Open Sans"/>
                      </a:endParaRPr>
                    </a:p>
                  </a:txBody>
                  <a:tcPr marT="0" marB="0" marR="0" marL="0"/>
                </a:tc>
                <a:tc>
                  <a:txBody>
                    <a:bodyPr/>
                    <a:lstStyle/>
                    <a:p>
                      <a:pPr indent="0" lvl="0" marL="0" marR="245109" rtl="0" algn="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12</a:t>
                      </a:r>
                      <a:endParaRPr sz="2000" u="none" cap="none" strike="noStrike">
                        <a:latin typeface="Open Sans"/>
                        <a:ea typeface="Open Sans"/>
                        <a:cs typeface="Open Sans"/>
                        <a:sym typeface="Open Sans"/>
                      </a:endParaRPr>
                    </a:p>
                  </a:txBody>
                  <a:tcPr marT="0" marB="0" marR="0" marL="0"/>
                </a:tc>
                <a:tc>
                  <a:txBody>
                    <a:bodyPr/>
                    <a:lstStyle/>
                    <a:p>
                      <a:pPr indent="0" lvl="0" marL="0" marR="250190" rtl="0" algn="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31</a:t>
                      </a:r>
                      <a:endParaRPr sz="2000" u="none" cap="none" strike="noStrike">
                        <a:latin typeface="Open Sans"/>
                        <a:ea typeface="Open Sans"/>
                        <a:cs typeface="Open Sans"/>
                        <a:sym typeface="Open Sans"/>
                      </a:endParaRPr>
                    </a:p>
                  </a:txBody>
                  <a:tcPr marT="0" marB="0" marR="0" marL="0"/>
                </a:tc>
                <a:tc>
                  <a:txBody>
                    <a:bodyPr/>
                    <a:lstStyle/>
                    <a:p>
                      <a:pPr indent="0" lvl="0" marL="20320" marR="0"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9</a:t>
                      </a:r>
                      <a:endParaRPr sz="2000" u="none" cap="none" strike="noStrike">
                        <a:latin typeface="Open Sans"/>
                        <a:ea typeface="Open Sans"/>
                        <a:cs typeface="Open Sans"/>
                        <a:sym typeface="Open Sans"/>
                      </a:endParaRPr>
                    </a:p>
                  </a:txBody>
                  <a:tcPr marT="0" marB="0" marR="0" marL="0"/>
                </a:tc>
                <a:tc>
                  <a:txBody>
                    <a:bodyPr/>
                    <a:lstStyle/>
                    <a:p>
                      <a:pPr indent="0" lvl="0" marL="53975" marR="3238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0</a:t>
                      </a:r>
                      <a:endParaRPr sz="2000" u="none" cap="none" strike="noStrike">
                        <a:latin typeface="Open Sans"/>
                        <a:ea typeface="Open Sans"/>
                        <a:cs typeface="Open Sans"/>
                        <a:sym typeface="Open Sans"/>
                      </a:endParaRPr>
                    </a:p>
                  </a:txBody>
                  <a:tcPr marT="0" marB="0" marR="0" marL="0"/>
                </a:tc>
              </a:tr>
            </a:tbl>
          </a:graphicData>
        </a:graphic>
      </p:graphicFrame>
      <p:sp>
        <p:nvSpPr>
          <p:cNvPr id="660" name="Google Shape;660;p60"/>
          <p:cNvSpPr txBox="1"/>
          <p:nvPr/>
        </p:nvSpPr>
        <p:spPr>
          <a:xfrm>
            <a:off x="7667695" y="3548651"/>
            <a:ext cx="5340382" cy="4444975"/>
          </a:xfrm>
          <a:prstGeom prst="rect">
            <a:avLst/>
          </a:prstGeom>
          <a:noFill/>
          <a:ln cap="flat" cmpd="sng" w="10650">
            <a:solidFill>
              <a:srgbClr val="000000"/>
            </a:solidFill>
            <a:prstDash val="solid"/>
            <a:round/>
            <a:headEnd len="sm" w="sm" type="none"/>
            <a:tailEnd len="sm" w="sm" type="none"/>
          </a:ln>
        </p:spPr>
        <p:txBody>
          <a:bodyPr anchorCtr="0" anchor="t" bIns="0" lIns="0" spcFirstLastPara="1" rIns="0" wrap="square" tIns="0">
            <a:noAutofit/>
          </a:bodyPr>
          <a:lstStyle/>
          <a:p>
            <a:pPr indent="0" lvl="0" marL="16510" marR="473075" rtl="0" algn="l">
              <a:lnSpc>
                <a:spcPct val="123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For Accounting Year 2026-2027, April will be the 1st Month</a:t>
            </a:r>
            <a:endParaRPr b="0" i="0" sz="1400" u="none" cap="none" strike="noStrike">
              <a:solidFill>
                <a:srgbClr val="000000"/>
              </a:solidFill>
              <a:latin typeface="Arial"/>
              <a:ea typeface="Arial"/>
              <a:cs typeface="Arial"/>
              <a:sym typeface="Arial"/>
            </a:endParaRPr>
          </a:p>
          <a:p>
            <a:pPr indent="0" lvl="0" marL="16510" marR="619125" rtl="0" algn="l">
              <a:lnSpc>
                <a:spcPct val="123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For April Calender year =2026 For April Fiscal Year	= 2026 So, Year Shift is "0" ( 2026-2026)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7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a:p>
            <a:pPr indent="0" lvl="0" marL="16510" marR="300355" rtl="0" algn="just">
              <a:lnSpc>
                <a:spcPct val="123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But for Jan to March , Cal Year =2027 Fiscal Year = 2026</a:t>
            </a:r>
            <a:endParaRPr b="0" i="0" sz="1400" u="none" cap="none" strike="noStrike">
              <a:solidFill>
                <a:srgbClr val="000000"/>
              </a:solidFill>
              <a:latin typeface="Arial"/>
              <a:ea typeface="Arial"/>
              <a:cs typeface="Arial"/>
              <a:sym typeface="Arial"/>
            </a:endParaRPr>
          </a:p>
          <a:p>
            <a:pPr indent="0" lvl="0" marL="16510" marR="0" rtl="0" algn="just">
              <a:lnSpc>
                <a:spcPct val="58499"/>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So, Year Shift = "-1" ( 2026-2027)</a:t>
            </a:r>
            <a:endParaRPr b="0" i="0" sz="2000" u="none" cap="none" strike="noStrike">
              <a:solidFill>
                <a:srgbClr val="000000"/>
              </a:solidFill>
              <a:latin typeface="Open Sans"/>
              <a:ea typeface="Open Sans"/>
              <a:cs typeface="Open Sans"/>
              <a:sym typeface="Open Sans"/>
            </a:endParaRPr>
          </a:p>
          <a:p>
            <a:pPr indent="-634" lvl="0" marL="16510" marR="270510" rtl="0" algn="just">
              <a:lnSpc>
                <a:spcPct val="123000"/>
              </a:lnSpc>
              <a:spcBef>
                <a:spcPts val="135"/>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When we post document for Jan-2027 it should updated the FY. 2026 ledger But not the 2027, so Year shift= -1.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6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667" name="Google Shape;667;p6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61"/>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How Special Periods will be useful</a:t>
            </a:r>
            <a:endParaRPr b="1" i="0" sz="4400" u="none" cap="none" strike="noStrike">
              <a:solidFill>
                <a:srgbClr val="10253F"/>
              </a:solidFill>
              <a:latin typeface="Open Sans"/>
              <a:ea typeface="Open Sans"/>
              <a:cs typeface="Open Sans"/>
              <a:sym typeface="Open Sans"/>
            </a:endParaRPr>
          </a:p>
        </p:txBody>
      </p:sp>
      <p:sp>
        <p:nvSpPr>
          <p:cNvPr id="669" name="Google Shape;669;p6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670" name="Google Shape;670;p61"/>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61"/>
          <p:cNvSpPr txBox="1"/>
          <p:nvPr/>
        </p:nvSpPr>
        <p:spPr>
          <a:xfrm>
            <a:off x="502391" y="1820900"/>
            <a:ext cx="16989196" cy="114127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Scenario - I I</a:t>
            </a:r>
            <a:endParaRPr b="1" i="0" sz="2400" u="none" cap="none" strike="noStrike">
              <a:solidFill>
                <a:srgbClr val="000000"/>
              </a:solidFill>
              <a:latin typeface="Open Sans"/>
              <a:ea typeface="Open Sans"/>
              <a:cs typeface="Open Sans"/>
              <a:sym typeface="Open Sans"/>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Conversion for A/c Year from Oct 2026 to Sept 2027 ( Fisc. Year 2027)</a:t>
            </a:r>
            <a:endParaRPr b="0" i="0" sz="1400" u="none" cap="none" strike="noStrike">
              <a:solidFill>
                <a:srgbClr val="000000"/>
              </a:solidFill>
              <a:latin typeface="Arial"/>
              <a:ea typeface="Arial"/>
              <a:cs typeface="Arial"/>
              <a:sym typeface="Arial"/>
            </a:endParaRPr>
          </a:p>
        </p:txBody>
      </p:sp>
      <p:pic>
        <p:nvPicPr>
          <p:cNvPr id="672" name="Google Shape;672;p61"/>
          <p:cNvPicPr preferRelativeResize="0"/>
          <p:nvPr/>
        </p:nvPicPr>
        <p:blipFill rotWithShape="1">
          <a:blip r:embed="rId5">
            <a:alphaModFix/>
          </a:blip>
          <a:srcRect b="0" l="0" r="0" t="0"/>
          <a:stretch/>
        </p:blipFill>
        <p:spPr>
          <a:xfrm>
            <a:off x="1433404" y="3278912"/>
            <a:ext cx="7384346" cy="5824663"/>
          </a:xfrm>
          <a:prstGeom prst="rect">
            <a:avLst/>
          </a:prstGeom>
          <a:noFill/>
          <a:ln>
            <a:noFill/>
          </a:ln>
        </p:spPr>
      </p:pic>
      <p:sp>
        <p:nvSpPr>
          <p:cNvPr id="673" name="Google Shape;673;p61"/>
          <p:cNvSpPr txBox="1"/>
          <p:nvPr/>
        </p:nvSpPr>
        <p:spPr>
          <a:xfrm>
            <a:off x="9716974" y="4037012"/>
            <a:ext cx="5370626" cy="4236833"/>
          </a:xfrm>
          <a:prstGeom prst="rect">
            <a:avLst/>
          </a:prstGeom>
          <a:noFill/>
          <a:ln cap="flat" cmpd="sng" w="10650">
            <a:solidFill>
              <a:srgbClr val="000000"/>
            </a:solidFill>
            <a:prstDash val="solid"/>
            <a:round/>
            <a:headEnd len="sm" w="sm" type="none"/>
            <a:tailEnd len="sm" w="sm" type="none"/>
          </a:ln>
        </p:spPr>
        <p:txBody>
          <a:bodyPr anchorCtr="0" anchor="t" bIns="0" lIns="0" spcFirstLastPara="1" rIns="0" wrap="square" tIns="0">
            <a:noAutofit/>
          </a:bodyPr>
          <a:lstStyle/>
          <a:p>
            <a:pPr indent="0" lvl="0" marL="16510" marR="473075" rtl="0" algn="l">
              <a:lnSpc>
                <a:spcPct val="123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For Accounting Year 2026-2027, Oct will be the 1st Month</a:t>
            </a:r>
            <a:endParaRPr b="0" i="0" sz="1400" u="none" cap="none" strike="noStrike">
              <a:solidFill>
                <a:srgbClr val="000000"/>
              </a:solidFill>
              <a:latin typeface="Arial"/>
              <a:ea typeface="Arial"/>
              <a:cs typeface="Arial"/>
              <a:sym typeface="Arial"/>
            </a:endParaRPr>
          </a:p>
          <a:p>
            <a:pPr indent="0" lvl="0" marL="16510" marR="777240" rtl="0" algn="l">
              <a:lnSpc>
                <a:spcPct val="123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For Oct Calendar year =2026 For Oct Fiscal Year	= 2027</a:t>
            </a:r>
            <a:endParaRPr b="0" i="0" sz="2000" u="none" cap="none" strike="noStrike">
              <a:solidFill>
                <a:srgbClr val="000000"/>
              </a:solidFill>
              <a:latin typeface="Open Sans"/>
              <a:ea typeface="Open Sans"/>
              <a:cs typeface="Open Sans"/>
              <a:sym typeface="Open Sans"/>
            </a:endParaRPr>
          </a:p>
          <a:p>
            <a:pPr indent="0" lvl="0" marL="16510" marR="0" rtl="0" algn="l">
              <a:lnSpc>
                <a:spcPct val="58499"/>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So, Year Shift is "+1" (2027-2026)</a:t>
            </a:r>
            <a:endParaRPr b="0" i="0" sz="2000" u="none" cap="none" strike="noStrike">
              <a:solidFill>
                <a:srgbClr val="000000"/>
              </a:solidFill>
              <a:latin typeface="Open Sans"/>
              <a:ea typeface="Open Sans"/>
              <a:cs typeface="Open Sans"/>
              <a:sym typeface="Open Sans"/>
            </a:endParaRPr>
          </a:p>
          <a:p>
            <a:pPr indent="0" lvl="0" marL="0" marR="0" rtl="0" algn="l">
              <a:lnSpc>
                <a:spcPct val="100000"/>
              </a:lnSpc>
              <a:spcBef>
                <a:spcPts val="555"/>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a:p>
            <a:pPr indent="0" lvl="0" marL="16510" marR="419735" rtl="0" algn="just">
              <a:lnSpc>
                <a:spcPct val="123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But for Jan to Sept, Cal Year =2027 Fiscal Year = 2027</a:t>
            </a:r>
            <a:endParaRPr b="0" i="0" sz="1400" u="none" cap="none" strike="noStrike">
              <a:solidFill>
                <a:srgbClr val="000000"/>
              </a:solidFill>
              <a:latin typeface="Arial"/>
              <a:ea typeface="Arial"/>
              <a:cs typeface="Arial"/>
              <a:sym typeface="Arial"/>
            </a:endParaRPr>
          </a:p>
          <a:p>
            <a:pPr indent="0" lvl="0" marL="16510" marR="0" rtl="0" algn="just">
              <a:lnSpc>
                <a:spcPct val="58499"/>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So, Year Shift = "0" (2027-2027)</a:t>
            </a:r>
            <a:endParaRPr b="0" i="0" sz="2000" u="none" cap="none" strike="noStrike">
              <a:solidFill>
                <a:srgbClr val="000000"/>
              </a:solidFill>
              <a:latin typeface="Open Sans"/>
              <a:ea typeface="Open Sans"/>
              <a:cs typeface="Open Sans"/>
              <a:sym typeface="Open Sans"/>
            </a:endParaRPr>
          </a:p>
          <a:p>
            <a:pPr indent="-634" lvl="0" marL="16510" marR="270510" rtl="0" algn="just">
              <a:lnSpc>
                <a:spcPct val="123000"/>
              </a:lnSpc>
              <a:spcBef>
                <a:spcPts val="135"/>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When we post document for Jan-2027 it should updated the FY. 2027 ledger But not the 2026, so Year shift= 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51" name="Google Shape;151;p1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7"/>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Introduction Financials</a:t>
            </a:r>
            <a:endParaRPr b="1" i="0" sz="4400" u="none" cap="none" strike="noStrike">
              <a:solidFill>
                <a:srgbClr val="10253F"/>
              </a:solidFill>
              <a:latin typeface="Open Sans"/>
              <a:ea typeface="Open Sans"/>
              <a:cs typeface="Open Sans"/>
              <a:sym typeface="Open Sans"/>
            </a:endParaRPr>
          </a:p>
        </p:txBody>
      </p:sp>
      <p:sp>
        <p:nvSpPr>
          <p:cNvPr id="153" name="Google Shape;153;p1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54" name="Google Shape;154;p17"/>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7"/>
          <p:cNvSpPr txBox="1"/>
          <p:nvPr/>
        </p:nvSpPr>
        <p:spPr>
          <a:xfrm>
            <a:off x="502391" y="1820900"/>
            <a:ext cx="16989196" cy="224927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Various Types of ERP Packages: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SAP, Oracle-Financials, JD Edwards, BAAN, Peoplesoft are various types of ERP packages available in the Market. Among them SAP is Famous in the World.</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Opening of SAP : To open SAP click on the SAP Log on Icon on Desktop</a:t>
            </a:r>
            <a:endParaRPr b="0" i="0" sz="1400" u="none" cap="none" strike="noStrike">
              <a:solidFill>
                <a:srgbClr val="000000"/>
              </a:solidFill>
              <a:latin typeface="Arial"/>
              <a:ea typeface="Arial"/>
              <a:cs typeface="Arial"/>
              <a:sym typeface="Arial"/>
            </a:endParaRPr>
          </a:p>
        </p:txBody>
      </p:sp>
      <p:pic>
        <p:nvPicPr>
          <p:cNvPr id="156" name="Google Shape;156;p17"/>
          <p:cNvPicPr preferRelativeResize="0"/>
          <p:nvPr/>
        </p:nvPicPr>
        <p:blipFill rotWithShape="1">
          <a:blip r:embed="rId5">
            <a:alphaModFix/>
          </a:blip>
          <a:srcRect b="0" l="0" r="0" t="0"/>
          <a:stretch/>
        </p:blipFill>
        <p:spPr>
          <a:xfrm>
            <a:off x="4897050" y="4720141"/>
            <a:ext cx="8493900" cy="391815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6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680" name="Google Shape;680;p6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62"/>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Path for Fiscal Year Conversion</a:t>
            </a:r>
            <a:endParaRPr b="1" i="0" sz="4400" u="none" cap="none" strike="noStrike">
              <a:solidFill>
                <a:srgbClr val="10253F"/>
              </a:solidFill>
              <a:latin typeface="Open Sans"/>
              <a:ea typeface="Open Sans"/>
              <a:cs typeface="Open Sans"/>
              <a:sym typeface="Open Sans"/>
            </a:endParaRPr>
          </a:p>
        </p:txBody>
      </p:sp>
      <p:sp>
        <p:nvSpPr>
          <p:cNvPr id="682" name="Google Shape;682;p6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683" name="Google Shape;683;p62"/>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62"/>
          <p:cNvSpPr txBox="1"/>
          <p:nvPr/>
        </p:nvSpPr>
        <p:spPr>
          <a:xfrm>
            <a:off x="502391" y="1820900"/>
            <a:ext cx="16989196" cy="55732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SPRO----&gt;Financial Accounting----&gt;Fin. A/c Global Setting----&gt;Fiscal Year	&gt;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Maintain Fiscal Year Variant( Maintain Shortened Fiscal Year TC=OB29)	&gt;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Position Button	Press Enter</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Double Click on Period Folder. It will display default Window, If we want to Create our own Variant Pess on New Entries Button</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FV	Description</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1A	April to March + 4 special Periods---&gt; Deselect Year Dependent--Deselect Calendar Year Check Box----&gt; No of Posting Periods =12	&gt; No of</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Spl. Periods =4 Select Save Button or CTRL+S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6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691" name="Google Shape;691;p6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63"/>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Path for Fiscal Year Conversion</a:t>
            </a:r>
            <a:endParaRPr b="1" i="0" sz="4400" u="none" cap="none" strike="noStrike">
              <a:solidFill>
                <a:srgbClr val="10253F"/>
              </a:solidFill>
              <a:latin typeface="Open Sans"/>
              <a:ea typeface="Open Sans"/>
              <a:cs typeface="Open Sans"/>
              <a:sym typeface="Open Sans"/>
            </a:endParaRPr>
          </a:p>
        </p:txBody>
      </p:sp>
      <p:sp>
        <p:nvSpPr>
          <p:cNvPr id="693" name="Google Shape;693;p6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694" name="Google Shape;694;p63"/>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63"/>
          <p:cNvSpPr txBox="1"/>
          <p:nvPr/>
        </p:nvSpPr>
        <p:spPr>
          <a:xfrm>
            <a:off x="502391" y="1820900"/>
            <a:ext cx="16989196" cy="58727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F.Year Variant as 1A. Double click on Periods folder	&gt; Select New Entries</a:t>
            </a:r>
            <a:endParaRPr b="0" i="0" sz="1400" u="none" cap="none" strike="noStrike">
              <a:solidFill>
                <a:srgbClr val="000000"/>
              </a:solidFill>
              <a:latin typeface="Arial"/>
              <a:ea typeface="Arial"/>
              <a:cs typeface="Arial"/>
              <a:sym typeface="Arial"/>
            </a:endParaRPr>
          </a:p>
        </p:txBody>
      </p:sp>
      <p:pic>
        <p:nvPicPr>
          <p:cNvPr id="696" name="Google Shape;696;p63"/>
          <p:cNvPicPr preferRelativeResize="0"/>
          <p:nvPr/>
        </p:nvPicPr>
        <p:blipFill rotWithShape="1">
          <a:blip r:embed="rId5">
            <a:alphaModFix/>
          </a:blip>
          <a:srcRect b="0" l="0" r="0" t="0"/>
          <a:stretch/>
        </p:blipFill>
        <p:spPr>
          <a:xfrm>
            <a:off x="1894989" y="2724915"/>
            <a:ext cx="7912689" cy="6168966"/>
          </a:xfrm>
          <a:prstGeom prst="rect">
            <a:avLst/>
          </a:prstGeom>
          <a:noFill/>
          <a:ln>
            <a:noFill/>
          </a:ln>
        </p:spPr>
      </p:pic>
      <p:sp>
        <p:nvSpPr>
          <p:cNvPr id="697" name="Google Shape;697;p63"/>
          <p:cNvSpPr txBox="1"/>
          <p:nvPr/>
        </p:nvSpPr>
        <p:spPr>
          <a:xfrm>
            <a:off x="10988021" y="3438575"/>
            <a:ext cx="2905451" cy="58727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Press Save Button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6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704" name="Google Shape;704;p6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64"/>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Path for Fiscal Year Conversion</a:t>
            </a:r>
            <a:endParaRPr b="1" i="0" sz="4400" u="none" cap="none" strike="noStrike">
              <a:solidFill>
                <a:srgbClr val="10253F"/>
              </a:solidFill>
              <a:latin typeface="Open Sans"/>
              <a:ea typeface="Open Sans"/>
              <a:cs typeface="Open Sans"/>
              <a:sym typeface="Open Sans"/>
            </a:endParaRPr>
          </a:p>
        </p:txBody>
      </p:sp>
      <p:sp>
        <p:nvSpPr>
          <p:cNvPr id="706" name="Google Shape;706;p6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707" name="Google Shape;707;p64"/>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64"/>
          <p:cNvSpPr txBox="1"/>
          <p:nvPr/>
        </p:nvSpPr>
        <p:spPr>
          <a:xfrm>
            <a:off x="502391" y="1820900"/>
            <a:ext cx="16989196" cy="446526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Why to De-select Year Dependent Check Box: If we select the Year Dependent Check Box, at the time of Saving , SAP will ask for Which Fiscal Year. If we gave 2026 as FY, Conversion is applicable to that FY only.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have to do the Same process of Conversion for each and every year. If we de select, conversion is applicable to all the years.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Why to De-select Calendar Year Check Box: If we select this check box, System will consider January as Period 1 in the Fiscal Year and April will be as 4th period. But we require April will be treated as 1st period and January will be 10th in Periods.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6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715" name="Google Shape;715;p6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65"/>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Path for Fiscal Year Conversion</a:t>
            </a:r>
            <a:endParaRPr b="1" i="0" sz="4400" u="none" cap="none" strike="noStrike">
              <a:solidFill>
                <a:srgbClr val="10253F"/>
              </a:solidFill>
              <a:latin typeface="Open Sans"/>
              <a:ea typeface="Open Sans"/>
              <a:cs typeface="Open Sans"/>
              <a:sym typeface="Open Sans"/>
            </a:endParaRPr>
          </a:p>
        </p:txBody>
      </p:sp>
      <p:sp>
        <p:nvSpPr>
          <p:cNvPr id="717" name="Google Shape;717;p6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718" name="Google Shape;718;p65"/>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19" name="Google Shape;719;p65"/>
          <p:cNvPicPr preferRelativeResize="0"/>
          <p:nvPr/>
        </p:nvPicPr>
        <p:blipFill rotWithShape="1">
          <a:blip r:embed="rId5">
            <a:alphaModFix/>
          </a:blip>
          <a:srcRect b="0" l="0" r="0" t="0"/>
          <a:stretch/>
        </p:blipFill>
        <p:spPr>
          <a:xfrm>
            <a:off x="3217081" y="3469928"/>
            <a:ext cx="11201337" cy="3141692"/>
          </a:xfrm>
          <a:prstGeom prst="rect">
            <a:avLst/>
          </a:prstGeom>
          <a:noFill/>
          <a:ln>
            <a:noFill/>
          </a:ln>
        </p:spPr>
      </p:pic>
      <p:sp>
        <p:nvSpPr>
          <p:cNvPr id="720" name="Google Shape;720;p65"/>
          <p:cNvSpPr txBox="1"/>
          <p:nvPr/>
        </p:nvSpPr>
        <p:spPr>
          <a:xfrm>
            <a:off x="502391" y="1820900"/>
            <a:ext cx="16989196" cy="58727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Assigning Company Codes to Fiscal Year Variant: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6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727" name="Google Shape;727;p6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66"/>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Path for Fiscal Year Conversion</a:t>
            </a:r>
            <a:endParaRPr b="1" i="0" sz="4400" u="none" cap="none" strike="noStrike">
              <a:solidFill>
                <a:srgbClr val="10253F"/>
              </a:solidFill>
              <a:latin typeface="Open Sans"/>
              <a:ea typeface="Open Sans"/>
              <a:cs typeface="Open Sans"/>
              <a:sym typeface="Open Sans"/>
            </a:endParaRPr>
          </a:p>
        </p:txBody>
      </p:sp>
      <p:sp>
        <p:nvSpPr>
          <p:cNvPr id="729" name="Google Shape;729;p6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730" name="Google Shape;730;p66"/>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66"/>
          <p:cNvSpPr txBox="1"/>
          <p:nvPr/>
        </p:nvSpPr>
        <p:spPr>
          <a:xfrm>
            <a:off x="502391" y="1820900"/>
            <a:ext cx="16989196" cy="55732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POSTING PERIODS: Here we define , which periods are to be open for posting purpose. In all other Software’s, Closing of the period is there. Once we selected closing the periods, end user cannot enter any documents before to that period. But in SAP Open period is there. If we open period for entering documents, the periods before to that and after that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periods, end user is not able to enter any document. Once we open the period, automatically other periods will be closed. We can enter any document between the dates of the open periods only.</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For example, if we declared profitability upto June'26 and we want to open periods from July '26 to March'2027. In SAP we call it as 4.2026 to 12.2026.</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6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738" name="Google Shape;738;p6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67"/>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Path for Fiscal Year Conversion</a:t>
            </a:r>
            <a:endParaRPr b="1" i="0" sz="4400" u="none" cap="none" strike="noStrike">
              <a:solidFill>
                <a:srgbClr val="10253F"/>
              </a:solidFill>
              <a:latin typeface="Open Sans"/>
              <a:ea typeface="Open Sans"/>
              <a:cs typeface="Open Sans"/>
              <a:sym typeface="Open Sans"/>
            </a:endParaRPr>
          </a:p>
        </p:txBody>
      </p:sp>
      <p:sp>
        <p:nvSpPr>
          <p:cNvPr id="740" name="Google Shape;740;p6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741" name="Google Shape;741;p67"/>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67"/>
          <p:cNvSpPr txBox="1"/>
          <p:nvPr/>
        </p:nvSpPr>
        <p:spPr>
          <a:xfrm>
            <a:off x="502391" y="1820900"/>
            <a:ext cx="16989196" cy="58727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For Opening and Closing of periods we have 2 options in SAP which is explained below</a:t>
            </a:r>
            <a:endParaRPr b="0" i="0" sz="1400" u="none" cap="none" strike="noStrike">
              <a:solidFill>
                <a:srgbClr val="000000"/>
              </a:solidFill>
              <a:latin typeface="Arial"/>
              <a:ea typeface="Arial"/>
              <a:cs typeface="Arial"/>
              <a:sym typeface="Arial"/>
            </a:endParaRPr>
          </a:p>
        </p:txBody>
      </p:sp>
      <p:pic>
        <p:nvPicPr>
          <p:cNvPr id="743" name="Google Shape;743;p67"/>
          <p:cNvPicPr preferRelativeResize="0"/>
          <p:nvPr/>
        </p:nvPicPr>
        <p:blipFill rotWithShape="1">
          <a:blip r:embed="rId5">
            <a:alphaModFix/>
          </a:blip>
          <a:srcRect b="0" l="0" r="0" t="0"/>
          <a:stretch/>
        </p:blipFill>
        <p:spPr>
          <a:xfrm>
            <a:off x="3485263" y="2615742"/>
            <a:ext cx="10664973" cy="670335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6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750" name="Google Shape;750;p6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68"/>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Path for Fiscal Year Conversion</a:t>
            </a:r>
            <a:endParaRPr b="1" i="0" sz="4400" u="none" cap="none" strike="noStrike">
              <a:solidFill>
                <a:srgbClr val="10253F"/>
              </a:solidFill>
              <a:latin typeface="Open Sans"/>
              <a:ea typeface="Open Sans"/>
              <a:cs typeface="Open Sans"/>
              <a:sym typeface="Open Sans"/>
            </a:endParaRPr>
          </a:p>
        </p:txBody>
      </p:sp>
      <p:sp>
        <p:nvSpPr>
          <p:cNvPr id="752" name="Google Shape;752;p6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753" name="Google Shape;753;p68"/>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54" name="Google Shape;754;p68"/>
          <p:cNvPicPr preferRelativeResize="0"/>
          <p:nvPr/>
        </p:nvPicPr>
        <p:blipFill rotWithShape="1">
          <a:blip r:embed="rId5">
            <a:alphaModFix/>
          </a:blip>
          <a:srcRect b="0" l="0" r="0" t="0"/>
          <a:stretch/>
        </p:blipFill>
        <p:spPr>
          <a:xfrm>
            <a:off x="2732849" y="2334509"/>
            <a:ext cx="12169802" cy="633872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6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761" name="Google Shape;761;p6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69"/>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Path for Fiscal Year Conversion</a:t>
            </a:r>
            <a:endParaRPr b="1" i="0" sz="4400" u="none" cap="none" strike="noStrike">
              <a:solidFill>
                <a:srgbClr val="10253F"/>
              </a:solidFill>
              <a:latin typeface="Open Sans"/>
              <a:ea typeface="Open Sans"/>
              <a:cs typeface="Open Sans"/>
              <a:sym typeface="Open Sans"/>
            </a:endParaRPr>
          </a:p>
        </p:txBody>
      </p:sp>
      <p:sp>
        <p:nvSpPr>
          <p:cNvPr id="763" name="Google Shape;763;p6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764" name="Google Shape;764;p69"/>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69"/>
          <p:cNvSpPr txBox="1"/>
          <p:nvPr/>
        </p:nvSpPr>
        <p:spPr>
          <a:xfrm>
            <a:off x="502391" y="1820900"/>
            <a:ext cx="16989196" cy="446526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Defining Posting Period Variant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Assigning Posting Period Variant to Company Code:</a:t>
            </a:r>
            <a:endParaRPr b="0" i="0" sz="1400" u="none" cap="none" strike="noStrike">
              <a:solidFill>
                <a:srgbClr val="000000"/>
              </a:solidFill>
              <a:latin typeface="Arial"/>
              <a:ea typeface="Arial"/>
              <a:cs typeface="Arial"/>
              <a:sym typeface="Arial"/>
            </a:endParaRPr>
          </a:p>
        </p:txBody>
      </p:sp>
      <p:pic>
        <p:nvPicPr>
          <p:cNvPr id="766" name="Google Shape;766;p69"/>
          <p:cNvPicPr preferRelativeResize="0"/>
          <p:nvPr/>
        </p:nvPicPr>
        <p:blipFill rotWithShape="1">
          <a:blip r:embed="rId5">
            <a:alphaModFix/>
          </a:blip>
          <a:srcRect b="0" l="0" r="0" t="0"/>
          <a:stretch/>
        </p:blipFill>
        <p:spPr>
          <a:xfrm>
            <a:off x="2502590" y="2838019"/>
            <a:ext cx="12630319" cy="2843250"/>
          </a:xfrm>
          <a:prstGeom prst="rect">
            <a:avLst/>
          </a:prstGeom>
          <a:noFill/>
          <a:ln>
            <a:noFill/>
          </a:ln>
        </p:spPr>
      </p:pic>
      <p:pic>
        <p:nvPicPr>
          <p:cNvPr id="767" name="Google Shape;767;p69"/>
          <p:cNvPicPr preferRelativeResize="0"/>
          <p:nvPr/>
        </p:nvPicPr>
        <p:blipFill rotWithShape="1">
          <a:blip r:embed="rId6">
            <a:alphaModFix/>
          </a:blip>
          <a:srcRect b="0" l="0" r="0" t="0"/>
          <a:stretch/>
        </p:blipFill>
        <p:spPr>
          <a:xfrm>
            <a:off x="2502590" y="6287136"/>
            <a:ext cx="12938020" cy="266513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7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774" name="Google Shape;774;p7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70"/>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Path for Fiscal Year Conversion</a:t>
            </a:r>
            <a:endParaRPr b="1" i="0" sz="4400" u="none" cap="none" strike="noStrike">
              <a:solidFill>
                <a:srgbClr val="10253F"/>
              </a:solidFill>
              <a:latin typeface="Open Sans"/>
              <a:ea typeface="Open Sans"/>
              <a:cs typeface="Open Sans"/>
              <a:sym typeface="Open Sans"/>
            </a:endParaRPr>
          </a:p>
        </p:txBody>
      </p:sp>
      <p:sp>
        <p:nvSpPr>
          <p:cNvPr id="776" name="Google Shape;776;p7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777" name="Google Shape;777;p70"/>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70"/>
          <p:cNvSpPr txBox="1"/>
          <p:nvPr/>
        </p:nvSpPr>
        <p:spPr>
          <a:xfrm>
            <a:off x="502391" y="1820900"/>
            <a:ext cx="16989196" cy="16952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Press Enter to save your request.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Open and Close Posting Periods: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Same Path	&gt; Select New Entries Button</a:t>
            </a:r>
            <a:endParaRPr b="0" i="0" sz="1400" u="none" cap="none" strike="noStrike">
              <a:solidFill>
                <a:srgbClr val="000000"/>
              </a:solidFill>
              <a:latin typeface="Arial"/>
              <a:ea typeface="Arial"/>
              <a:cs typeface="Arial"/>
              <a:sym typeface="Arial"/>
            </a:endParaRPr>
          </a:p>
        </p:txBody>
      </p:sp>
      <p:pic>
        <p:nvPicPr>
          <p:cNvPr id="779" name="Google Shape;779;p70"/>
          <p:cNvPicPr preferRelativeResize="0"/>
          <p:nvPr/>
        </p:nvPicPr>
        <p:blipFill rotWithShape="1">
          <a:blip r:embed="rId5">
            <a:alphaModFix/>
          </a:blip>
          <a:srcRect b="0" l="0" r="0" t="0"/>
          <a:stretch/>
        </p:blipFill>
        <p:spPr>
          <a:xfrm>
            <a:off x="1617968" y="3995298"/>
            <a:ext cx="14867046" cy="2691975"/>
          </a:xfrm>
          <a:prstGeom prst="rect">
            <a:avLst/>
          </a:prstGeom>
          <a:noFill/>
          <a:ln>
            <a:noFill/>
          </a:ln>
        </p:spPr>
      </p:pic>
      <p:pic>
        <p:nvPicPr>
          <p:cNvPr id="780" name="Google Shape;780;p70"/>
          <p:cNvPicPr preferRelativeResize="0"/>
          <p:nvPr/>
        </p:nvPicPr>
        <p:blipFill rotWithShape="1">
          <a:blip r:embed="rId6">
            <a:alphaModFix/>
          </a:blip>
          <a:srcRect b="0" l="0" r="0" t="0"/>
          <a:stretch/>
        </p:blipFill>
        <p:spPr>
          <a:xfrm>
            <a:off x="4541903" y="7016011"/>
            <a:ext cx="9204194" cy="1877171"/>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7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787" name="Google Shape;787;p7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71"/>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Path for Fiscal Year Conversion</a:t>
            </a:r>
            <a:endParaRPr b="1" i="0" sz="4400" u="none" cap="none" strike="noStrike">
              <a:solidFill>
                <a:srgbClr val="10253F"/>
              </a:solidFill>
              <a:latin typeface="Open Sans"/>
              <a:ea typeface="Open Sans"/>
              <a:cs typeface="Open Sans"/>
              <a:sym typeface="Open Sans"/>
            </a:endParaRPr>
          </a:p>
        </p:txBody>
      </p:sp>
      <p:sp>
        <p:nvSpPr>
          <p:cNvPr id="789" name="Google Shape;789;p7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790" name="Google Shape;790;p71"/>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71"/>
          <p:cNvSpPr txBox="1"/>
          <p:nvPr/>
        </p:nvSpPr>
        <p:spPr>
          <a:xfrm>
            <a:off x="502391" y="1820900"/>
            <a:ext cx="16989196" cy="501925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At the time of Opening Posting Periods, Authorization Group is kept as Blank. When June Profitability is declared period to be open will be July'26 to March'2027.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After July'26 profitability Period to be open will be Aug'26 to March'10. So Opening and Closing of periods Screen is regularly used in SAP. As this screen is widely used, SAP has given the access of this screen at the End User level also. It may be Misused by End User. To restrict the misuse Authorization Group is Helpful.</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Basis Consultant will create Authorization Group Say "X" and assign user ID's say Manager Dy.Manager of Accounts to this Group. Hence these 2 people only can access the screen</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and make changes in opening periods.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63" name="Google Shape;163;p1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8"/>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What is Client?</a:t>
            </a:r>
            <a:endParaRPr b="1" i="0" sz="4400" u="none" cap="none" strike="noStrike">
              <a:solidFill>
                <a:srgbClr val="10253F"/>
              </a:solidFill>
              <a:latin typeface="Open Sans"/>
              <a:ea typeface="Open Sans"/>
              <a:cs typeface="Open Sans"/>
              <a:sym typeface="Open Sans"/>
            </a:endParaRPr>
          </a:p>
        </p:txBody>
      </p:sp>
      <p:sp>
        <p:nvSpPr>
          <p:cNvPr id="165" name="Google Shape;165;p1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66" name="Google Shape;166;p18"/>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8"/>
          <p:cNvSpPr txBox="1"/>
          <p:nvPr/>
        </p:nvSpPr>
        <p:spPr>
          <a:xfrm>
            <a:off x="502391" y="1820900"/>
            <a:ext cx="16989196" cy="3357266"/>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Normally when a Company ( ex., PENNAR) intends to start SAP in its Company, it purchases SAP software from SAP-India.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Price of SAP software is based on the Number of Users. Once company purchased the software, it recruits / engage another Company (ex., WIPRO) for implementation purpose. Both the purchaser and implementor will delegate/ recruit some employees for implementation of SAP. They are called as Core Team Members. Structure of Core Team will be like below:</a:t>
            </a:r>
            <a:endParaRPr b="0" i="0" sz="1400" u="none" cap="none" strike="noStrike">
              <a:solidFill>
                <a:srgbClr val="000000"/>
              </a:solidFill>
              <a:latin typeface="Arial"/>
              <a:ea typeface="Arial"/>
              <a:cs typeface="Arial"/>
              <a:sym typeface="Arial"/>
            </a:endParaRPr>
          </a:p>
        </p:txBody>
      </p:sp>
      <p:pic>
        <p:nvPicPr>
          <p:cNvPr id="168" name="Google Shape;168;p18"/>
          <p:cNvPicPr preferRelativeResize="0"/>
          <p:nvPr/>
        </p:nvPicPr>
        <p:blipFill rotWithShape="1">
          <a:blip r:embed="rId5">
            <a:alphaModFix/>
          </a:blip>
          <a:srcRect b="0" l="0" r="0" t="0"/>
          <a:stretch/>
        </p:blipFill>
        <p:spPr>
          <a:xfrm>
            <a:off x="2433665" y="5423963"/>
            <a:ext cx="13126648" cy="372478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7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798" name="Google Shape;798;p7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72"/>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Path for Fiscal Year Conversion</a:t>
            </a:r>
            <a:endParaRPr b="1" i="0" sz="4400" u="none" cap="none" strike="noStrike">
              <a:solidFill>
                <a:srgbClr val="10253F"/>
              </a:solidFill>
              <a:latin typeface="Open Sans"/>
              <a:ea typeface="Open Sans"/>
              <a:cs typeface="Open Sans"/>
              <a:sym typeface="Open Sans"/>
            </a:endParaRPr>
          </a:p>
        </p:txBody>
      </p:sp>
      <p:sp>
        <p:nvSpPr>
          <p:cNvPr id="800" name="Google Shape;800;p7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801" name="Google Shape;801;p72"/>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72"/>
          <p:cNvSpPr txBox="1"/>
          <p:nvPr/>
        </p:nvSpPr>
        <p:spPr>
          <a:xfrm>
            <a:off x="502391" y="1820900"/>
            <a:ext cx="16989196" cy="58727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for Posting Periods Entry at End User Area:</a:t>
            </a:r>
            <a:endParaRPr b="0" i="0" sz="1400" u="none" cap="none" strike="noStrike">
              <a:solidFill>
                <a:srgbClr val="000000"/>
              </a:solidFill>
              <a:latin typeface="Arial"/>
              <a:ea typeface="Arial"/>
              <a:cs typeface="Arial"/>
              <a:sym typeface="Arial"/>
            </a:endParaRPr>
          </a:p>
        </p:txBody>
      </p:sp>
      <p:pic>
        <p:nvPicPr>
          <p:cNvPr id="803" name="Google Shape;803;p72"/>
          <p:cNvPicPr preferRelativeResize="0"/>
          <p:nvPr/>
        </p:nvPicPr>
        <p:blipFill rotWithShape="1">
          <a:blip r:embed="rId5">
            <a:alphaModFix/>
          </a:blip>
          <a:srcRect b="0" l="0" r="0" t="0"/>
          <a:stretch/>
        </p:blipFill>
        <p:spPr>
          <a:xfrm>
            <a:off x="2459825" y="3304731"/>
            <a:ext cx="12715849" cy="2124592"/>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7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810" name="Google Shape;810;p7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73"/>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Document Types and Number Range</a:t>
            </a:r>
            <a:endParaRPr b="1" i="0" sz="4400" u="none" cap="none" strike="noStrike">
              <a:solidFill>
                <a:srgbClr val="10253F"/>
              </a:solidFill>
              <a:latin typeface="Open Sans"/>
              <a:ea typeface="Open Sans"/>
              <a:cs typeface="Open Sans"/>
              <a:sym typeface="Open Sans"/>
            </a:endParaRPr>
          </a:p>
        </p:txBody>
      </p:sp>
      <p:sp>
        <p:nvSpPr>
          <p:cNvPr id="812" name="Google Shape;812;p7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813" name="Google Shape;813;p73"/>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73"/>
          <p:cNvSpPr txBox="1"/>
          <p:nvPr/>
        </p:nvSpPr>
        <p:spPr>
          <a:xfrm>
            <a:off x="502391" y="1820900"/>
            <a:ext cx="16989196" cy="58727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Normal Accounting all entries are made by Accounts Persons. So Voucher Number will be continuous.</a:t>
            </a:r>
            <a:endParaRPr b="0" i="0" sz="1400" u="none" cap="none" strike="noStrike">
              <a:solidFill>
                <a:srgbClr val="000000"/>
              </a:solidFill>
              <a:latin typeface="Arial"/>
              <a:ea typeface="Arial"/>
              <a:cs typeface="Arial"/>
              <a:sym typeface="Arial"/>
            </a:endParaRPr>
          </a:p>
        </p:txBody>
      </p:sp>
      <p:pic>
        <p:nvPicPr>
          <p:cNvPr id="815" name="Google Shape;815;p73"/>
          <p:cNvPicPr preferRelativeResize="0"/>
          <p:nvPr/>
        </p:nvPicPr>
        <p:blipFill rotWithShape="1">
          <a:blip r:embed="rId5">
            <a:alphaModFix/>
          </a:blip>
          <a:srcRect b="0" l="0" r="0" t="0"/>
          <a:stretch/>
        </p:blipFill>
        <p:spPr>
          <a:xfrm>
            <a:off x="4544962" y="2809893"/>
            <a:ext cx="9198075" cy="2741973"/>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7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822" name="Google Shape;822;p7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74"/>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Document Types and Number Range</a:t>
            </a:r>
            <a:endParaRPr b="1" i="0" sz="4400" u="none" cap="none" strike="noStrike">
              <a:solidFill>
                <a:srgbClr val="10253F"/>
              </a:solidFill>
              <a:latin typeface="Open Sans"/>
              <a:ea typeface="Open Sans"/>
              <a:cs typeface="Open Sans"/>
              <a:sym typeface="Open Sans"/>
            </a:endParaRPr>
          </a:p>
        </p:txBody>
      </p:sp>
      <p:sp>
        <p:nvSpPr>
          <p:cNvPr id="824" name="Google Shape;824;p7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825" name="Google Shape;825;p74"/>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74"/>
          <p:cNvSpPr txBox="1"/>
          <p:nvPr/>
        </p:nvSpPr>
        <p:spPr>
          <a:xfrm>
            <a:off x="502391" y="1820900"/>
            <a:ext cx="16989196" cy="16952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the above example , Voucher Number is continuously coming for all the departments. So, which document raised in Which Department or How many Documents raised in One Department is not able to get. To Get document number continuously SAP has given Document Types</a:t>
            </a:r>
            <a:endParaRPr b="0" i="0" sz="1400" u="none" cap="none" strike="noStrike">
              <a:solidFill>
                <a:srgbClr val="000000"/>
              </a:solidFill>
              <a:latin typeface="Arial"/>
              <a:ea typeface="Arial"/>
              <a:cs typeface="Arial"/>
              <a:sym typeface="Arial"/>
            </a:endParaRPr>
          </a:p>
        </p:txBody>
      </p:sp>
      <p:pic>
        <p:nvPicPr>
          <p:cNvPr id="827" name="Google Shape;827;p74"/>
          <p:cNvPicPr preferRelativeResize="0"/>
          <p:nvPr/>
        </p:nvPicPr>
        <p:blipFill rotWithShape="1">
          <a:blip r:embed="rId5">
            <a:alphaModFix/>
          </a:blip>
          <a:srcRect b="0" l="0" r="0" t="0"/>
          <a:stretch/>
        </p:blipFill>
        <p:spPr>
          <a:xfrm>
            <a:off x="3729982" y="4098380"/>
            <a:ext cx="10828035" cy="3379051"/>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7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834" name="Google Shape;834;p7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75"/>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Document Types and Number Range</a:t>
            </a:r>
            <a:endParaRPr b="1" i="0" sz="4400" u="none" cap="none" strike="noStrike">
              <a:solidFill>
                <a:srgbClr val="10253F"/>
              </a:solidFill>
              <a:latin typeface="Open Sans"/>
              <a:ea typeface="Open Sans"/>
              <a:cs typeface="Open Sans"/>
              <a:sym typeface="Open Sans"/>
            </a:endParaRPr>
          </a:p>
        </p:txBody>
      </p:sp>
      <p:sp>
        <p:nvSpPr>
          <p:cNvPr id="836" name="Google Shape;836;p7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837" name="Google Shape;837;p75"/>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75"/>
          <p:cNvSpPr txBox="1"/>
          <p:nvPr/>
        </p:nvSpPr>
        <p:spPr>
          <a:xfrm>
            <a:off x="502391" y="1820900"/>
            <a:ext cx="16989196" cy="3357266"/>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If we give the Document Number Range like above, we will get Document Number Continuously in Department wise. So, by seeing the Document number itself we can say in which department the Document is generated.</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If in any year, 100000 documents are consumed for SA, System will warn with Error Message when we post a new document of SA.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At that time we have to give available Number range to the Number Range Interval. In the above example, available Number is from 300001 to 400000</a:t>
            </a:r>
            <a:endParaRPr b="0" i="0" sz="1400" u="none" cap="none" strike="noStrike">
              <a:solidFill>
                <a:srgbClr val="000000"/>
              </a:solidFill>
              <a:latin typeface="Arial"/>
              <a:ea typeface="Arial"/>
              <a:cs typeface="Arial"/>
              <a:sym typeface="Arial"/>
            </a:endParaRPr>
          </a:p>
        </p:txBody>
      </p:sp>
      <p:pic>
        <p:nvPicPr>
          <p:cNvPr id="839" name="Google Shape;839;p75"/>
          <p:cNvPicPr preferRelativeResize="0"/>
          <p:nvPr/>
        </p:nvPicPr>
        <p:blipFill rotWithShape="1">
          <a:blip r:embed="rId5">
            <a:alphaModFix/>
          </a:blip>
          <a:srcRect b="0" l="0" r="0" t="0"/>
          <a:stretch/>
        </p:blipFill>
        <p:spPr>
          <a:xfrm>
            <a:off x="2784097" y="5579882"/>
            <a:ext cx="12425784" cy="2208066"/>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7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846" name="Google Shape;846;p7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76"/>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Document Types and Number Range</a:t>
            </a:r>
            <a:endParaRPr b="1" i="0" sz="4400" u="none" cap="none" strike="noStrike">
              <a:solidFill>
                <a:srgbClr val="10253F"/>
              </a:solidFill>
              <a:latin typeface="Open Sans"/>
              <a:ea typeface="Open Sans"/>
              <a:cs typeface="Open Sans"/>
              <a:sym typeface="Open Sans"/>
            </a:endParaRPr>
          </a:p>
        </p:txBody>
      </p:sp>
      <p:sp>
        <p:nvSpPr>
          <p:cNvPr id="848" name="Google Shape;848;p7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849" name="Google Shape;849;p76"/>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50" name="Google Shape;850;p76"/>
          <p:cNvPicPr preferRelativeResize="0"/>
          <p:nvPr/>
        </p:nvPicPr>
        <p:blipFill rotWithShape="1">
          <a:blip r:embed="rId5">
            <a:alphaModFix/>
          </a:blip>
          <a:srcRect b="0" l="0" r="0" t="0"/>
          <a:stretch/>
        </p:blipFill>
        <p:spPr>
          <a:xfrm>
            <a:off x="3149653" y="2375941"/>
            <a:ext cx="12365650" cy="5816047"/>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7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857" name="Google Shape;857;p7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77"/>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Document Types and Number Range</a:t>
            </a:r>
            <a:endParaRPr b="1" i="0" sz="4400" u="none" cap="none" strike="noStrike">
              <a:solidFill>
                <a:srgbClr val="10253F"/>
              </a:solidFill>
              <a:latin typeface="Open Sans"/>
              <a:ea typeface="Open Sans"/>
              <a:cs typeface="Open Sans"/>
              <a:sym typeface="Open Sans"/>
            </a:endParaRPr>
          </a:p>
        </p:txBody>
      </p:sp>
      <p:sp>
        <p:nvSpPr>
          <p:cNvPr id="859" name="Google Shape;859;p7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860" name="Google Shape;860;p77"/>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77"/>
          <p:cNvSpPr txBox="1"/>
          <p:nvPr/>
        </p:nvSpPr>
        <p:spPr>
          <a:xfrm>
            <a:off x="502391" y="1820900"/>
            <a:ext cx="16989196" cy="391126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Number Range Interval cannot be transported to Production Client. Reasons:</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Consultant is outsider. He does not know how many Docs. are required for each type.</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All the Department people want to have the number range from 1 to 100000 which is not possible in practical.</a:t>
            </a:r>
            <a:endParaRPr b="0" i="0" sz="1400" u="none" cap="none" strike="noStrike">
              <a:solidFill>
                <a:srgbClr val="000000"/>
              </a:solidFill>
              <a:latin typeface="Arial"/>
              <a:ea typeface="Arial"/>
              <a:cs typeface="Arial"/>
              <a:sym typeface="Arial"/>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IN live environment before going to live Production Clients all Department Heads will sit together and decide the Document Numbering.</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Whatever we have given in Client 800 are applicable only for Development Client for testing of documents.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7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868" name="Google Shape;868;p7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78"/>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Document Types and Number Range</a:t>
            </a:r>
            <a:endParaRPr b="1" i="0" sz="4400" u="none" cap="none" strike="noStrike">
              <a:solidFill>
                <a:srgbClr val="10253F"/>
              </a:solidFill>
              <a:latin typeface="Open Sans"/>
              <a:ea typeface="Open Sans"/>
              <a:cs typeface="Open Sans"/>
              <a:sym typeface="Open Sans"/>
            </a:endParaRPr>
          </a:p>
        </p:txBody>
      </p:sp>
      <p:sp>
        <p:nvSpPr>
          <p:cNvPr id="870" name="Google Shape;870;p7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871" name="Google Shape;871;p78"/>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72" name="Google Shape;872;p78"/>
          <p:cNvPicPr preferRelativeResize="0"/>
          <p:nvPr/>
        </p:nvPicPr>
        <p:blipFill rotWithShape="1">
          <a:blip r:embed="rId5">
            <a:alphaModFix/>
          </a:blip>
          <a:srcRect b="0" l="0" r="0" t="0"/>
          <a:stretch/>
        </p:blipFill>
        <p:spPr>
          <a:xfrm>
            <a:off x="2833863" y="1820900"/>
            <a:ext cx="12620273" cy="7351117"/>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7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879" name="Google Shape;879;p7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79"/>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Document Types and Number Range</a:t>
            </a:r>
            <a:endParaRPr b="1" i="0" sz="4400" u="none" cap="none" strike="noStrike">
              <a:solidFill>
                <a:srgbClr val="10253F"/>
              </a:solidFill>
              <a:latin typeface="Open Sans"/>
              <a:ea typeface="Open Sans"/>
              <a:cs typeface="Open Sans"/>
              <a:sym typeface="Open Sans"/>
            </a:endParaRPr>
          </a:p>
        </p:txBody>
      </p:sp>
      <p:sp>
        <p:nvSpPr>
          <p:cNvPr id="881" name="Google Shape;881;p7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882" name="Google Shape;882;p79"/>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79"/>
          <p:cNvSpPr txBox="1"/>
          <p:nvPr/>
        </p:nvSpPr>
        <p:spPr>
          <a:xfrm>
            <a:off x="502391" y="1820900"/>
            <a:ext cx="16989196" cy="3357266"/>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In Option 1, last number in 2025 is 49000 and in 2026 is 1000. When we posted document on 11.07.2026 for the date of Posting 11.07.2026 (FY2026) New Document Number will be 1001. If we post the document on 11.07.2026 for Posting Date 31.03.2026, New document number will be the next number of last year’s last number i.e, 49001 only, but not 1001.</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In option number 2, Continuous numbering is there, whenever we posted the document and for which Fiscal Year It may relate to. So, in practical, it is difficult to maintain which document relates to which Fiscal Year.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8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890" name="Google Shape;890;p8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80"/>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Field Status Variant and Field Status Groups</a:t>
            </a:r>
            <a:endParaRPr b="1" i="0" sz="4400" u="none" cap="none" strike="noStrike">
              <a:solidFill>
                <a:srgbClr val="10253F"/>
              </a:solidFill>
              <a:latin typeface="Open Sans"/>
              <a:ea typeface="Open Sans"/>
              <a:cs typeface="Open Sans"/>
              <a:sym typeface="Open Sans"/>
            </a:endParaRPr>
          </a:p>
        </p:txBody>
      </p:sp>
      <p:sp>
        <p:nvSpPr>
          <p:cNvPr id="892" name="Google Shape;892;p8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893" name="Google Shape;893;p80"/>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80"/>
          <p:cNvSpPr txBox="1"/>
          <p:nvPr/>
        </p:nvSpPr>
        <p:spPr>
          <a:xfrm>
            <a:off x="502391" y="1820900"/>
            <a:ext cx="16989196" cy="3357266"/>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At the time of Posting in all Screens, we get around 70 Fields for Debit and 70 for Credit.</a:t>
            </a:r>
            <a:endParaRPr b="0" i="0" sz="1400" u="none" cap="none" strike="noStrike">
              <a:solidFill>
                <a:srgbClr val="000000"/>
              </a:solidFill>
              <a:latin typeface="Arial"/>
              <a:ea typeface="Arial"/>
              <a:cs typeface="Arial"/>
              <a:sym typeface="Arial"/>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If we start entering all the 140 fields, it takes so much time to post a document. So SAP has given a chance to make any field</a:t>
            </a:r>
            <a:endParaRPr b="0" i="0" sz="1400" u="none" cap="none" strike="noStrike">
              <a:solidFill>
                <a:srgbClr val="000000"/>
              </a:solidFill>
              <a:latin typeface="Arial"/>
              <a:ea typeface="Arial"/>
              <a:cs typeface="Arial"/>
              <a:sym typeface="Arial"/>
            </a:endParaRPr>
          </a:p>
        </p:txBody>
      </p:sp>
      <p:pic>
        <p:nvPicPr>
          <p:cNvPr id="895" name="Google Shape;895;p80"/>
          <p:cNvPicPr preferRelativeResize="0"/>
          <p:nvPr/>
        </p:nvPicPr>
        <p:blipFill rotWithShape="1">
          <a:blip r:embed="rId5">
            <a:alphaModFix/>
          </a:blip>
          <a:srcRect b="0" l="0" r="0" t="0"/>
          <a:stretch/>
        </p:blipFill>
        <p:spPr>
          <a:xfrm>
            <a:off x="3016918" y="2794240"/>
            <a:ext cx="9939878" cy="1112296"/>
          </a:xfrm>
          <a:prstGeom prst="rect">
            <a:avLst/>
          </a:prstGeom>
          <a:noFill/>
          <a:ln>
            <a:noFill/>
          </a:ln>
        </p:spPr>
      </p:pic>
      <p:pic>
        <p:nvPicPr>
          <p:cNvPr id="896" name="Google Shape;896;p80"/>
          <p:cNvPicPr preferRelativeResize="0"/>
          <p:nvPr/>
        </p:nvPicPr>
        <p:blipFill rotWithShape="1">
          <a:blip r:embed="rId6">
            <a:alphaModFix/>
          </a:blip>
          <a:srcRect b="0" l="0" r="0" t="0"/>
          <a:stretch/>
        </p:blipFill>
        <p:spPr>
          <a:xfrm>
            <a:off x="1901990" y="5178166"/>
            <a:ext cx="13831519" cy="4071723"/>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8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903" name="Google Shape;903;p8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81"/>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Field Status Variant and Field Status Groups</a:t>
            </a:r>
            <a:endParaRPr b="1" i="0" sz="4400" u="none" cap="none" strike="noStrike">
              <a:solidFill>
                <a:srgbClr val="10253F"/>
              </a:solidFill>
              <a:latin typeface="Open Sans"/>
              <a:ea typeface="Open Sans"/>
              <a:cs typeface="Open Sans"/>
              <a:sym typeface="Open Sans"/>
            </a:endParaRPr>
          </a:p>
        </p:txBody>
      </p:sp>
      <p:sp>
        <p:nvSpPr>
          <p:cNvPr id="905" name="Google Shape;905;p8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906" name="Google Shape;906;p81"/>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81"/>
          <p:cNvSpPr txBox="1"/>
          <p:nvPr/>
        </p:nvSpPr>
        <p:spPr>
          <a:xfrm>
            <a:off x="502391" y="1820900"/>
            <a:ext cx="16989196" cy="612725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Field selection is not common to all accounts. It varies Account to Account.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So For Purchase accounts/ Sales Accounts Field "Qty" is required but Not for Equity Share Capital Account. If we have 1000 Accounts in Chart of accounts, We have to create 1000 Scenarios for each account separately. This is very difficult in Practical. To overcome this problem, SAP has given Shortcut method called " Field Status Group"</a:t>
            </a:r>
            <a:endParaRPr b="0" i="0" sz="1400" u="none" cap="none" strike="noStrike">
              <a:solidFill>
                <a:srgbClr val="000000"/>
              </a:solidFill>
              <a:latin typeface="Arial"/>
              <a:ea typeface="Arial"/>
              <a:cs typeface="Arial"/>
              <a:sym typeface="Arial"/>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50000"/>
              </a:lnSpc>
              <a:spcBef>
                <a:spcPts val="0"/>
              </a:spcBef>
              <a:spcAft>
                <a:spcPts val="0"/>
              </a:spcAft>
              <a:buClr>
                <a:srgbClr val="000000"/>
              </a:buClr>
              <a:buSzPts val="2400"/>
              <a:buFont typeface="Arial"/>
              <a:buAutoNum type="alphaUcPeriod"/>
            </a:pPr>
            <a:r>
              <a:rPr b="0" i="0" lang="en-US" sz="2400" u="none" cap="none" strike="noStrike">
                <a:solidFill>
                  <a:srgbClr val="000000"/>
                </a:solidFill>
                <a:latin typeface="Open Sans"/>
                <a:ea typeface="Open Sans"/>
                <a:cs typeface="Open Sans"/>
                <a:sym typeface="Open Sans"/>
              </a:rPr>
              <a:t>For Field Status Groups we specify which field is Required/Optional/Suppress.</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lphaUcPeriod"/>
            </a:pPr>
            <a:r>
              <a:rPr b="0" i="0" lang="en-US" sz="2400" u="none" cap="none" strike="noStrike">
                <a:solidFill>
                  <a:srgbClr val="000000"/>
                </a:solidFill>
                <a:latin typeface="Open Sans"/>
                <a:ea typeface="Open Sans"/>
                <a:cs typeface="Open Sans"/>
                <a:sym typeface="Open Sans"/>
              </a:rPr>
              <a:t>Field Status Groups will be created under Field Status Variant ( F St.V) and Field Status Variant will be assigned to Company Codes.</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lphaUcPeriod"/>
            </a:pPr>
            <a:r>
              <a:rPr b="0" i="0" lang="en-US" sz="2400" u="none" cap="none" strike="noStrike">
                <a:solidFill>
                  <a:srgbClr val="000000"/>
                </a:solidFill>
                <a:latin typeface="Open Sans"/>
                <a:ea typeface="Open Sans"/>
                <a:cs typeface="Open Sans"/>
                <a:sym typeface="Open Sans"/>
              </a:rPr>
              <a:t>In Account Creation we specify Field Status Group</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lphaUcPeriod"/>
            </a:pPr>
            <a:r>
              <a:rPr b="0" i="0" lang="en-US" sz="2400" u="none" cap="none" strike="noStrike">
                <a:solidFill>
                  <a:srgbClr val="000000"/>
                </a:solidFill>
                <a:latin typeface="Open Sans"/>
                <a:ea typeface="Open Sans"/>
                <a:cs typeface="Open Sans"/>
                <a:sym typeface="Open Sans"/>
              </a:rPr>
              <a:t>At the time of Posting, when user give the Account #, the Screen will appear based on Field Selection to the Field Status Group which is specified in Account.</a:t>
            </a:r>
            <a:endParaRPr b="0" i="0" sz="1400" u="none" cap="none" strike="noStrike">
              <a:solidFill>
                <a:srgbClr val="000000"/>
              </a:solidFill>
              <a:latin typeface="Arial"/>
              <a:ea typeface="Arial"/>
              <a:cs typeface="Arial"/>
              <a:sym typeface="Arial"/>
            </a:endParaRPr>
          </a:p>
        </p:txBody>
      </p:sp>
      <p:pic>
        <p:nvPicPr>
          <p:cNvPr id="908" name="Google Shape;908;p81"/>
          <p:cNvPicPr preferRelativeResize="0"/>
          <p:nvPr/>
        </p:nvPicPr>
        <p:blipFill rotWithShape="1">
          <a:blip r:embed="rId5">
            <a:alphaModFix/>
          </a:blip>
          <a:srcRect b="0" l="0" r="0" t="0"/>
          <a:stretch/>
        </p:blipFill>
        <p:spPr>
          <a:xfrm>
            <a:off x="1339791" y="8036523"/>
            <a:ext cx="14955918" cy="11236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75" name="Google Shape;175;p1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9"/>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What is Client?</a:t>
            </a:r>
            <a:endParaRPr b="1" i="0" sz="4400" u="none" cap="none" strike="noStrike">
              <a:solidFill>
                <a:srgbClr val="10253F"/>
              </a:solidFill>
              <a:latin typeface="Open Sans"/>
              <a:ea typeface="Open Sans"/>
              <a:cs typeface="Open Sans"/>
              <a:sym typeface="Open Sans"/>
            </a:endParaRPr>
          </a:p>
        </p:txBody>
      </p:sp>
      <p:sp>
        <p:nvSpPr>
          <p:cNvPr id="177" name="Google Shape;177;p1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78" name="Google Shape;178;p19"/>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9"/>
          <p:cNvSpPr txBox="1"/>
          <p:nvPr/>
        </p:nvSpPr>
        <p:spPr>
          <a:xfrm>
            <a:off x="502391" y="1820900"/>
            <a:ext cx="16989196" cy="723525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Core Team from Purchaser analyze the present situation in the Company and prepare the Process Document for SAP Implementation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Basis Consultant will install or copy the SAP in Server and Create the Client Numbers. There are Minimum 2 type of Clients will be created by Basis Consultant.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 Development Client &gt; for Customization &amp; Testing purpose</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 Production Client      &gt; for Live Data i.e, entering day to day activities</a:t>
            </a:r>
            <a:endParaRPr b="0" i="0" sz="1400" u="none" cap="none" strike="noStrike">
              <a:solidFill>
                <a:srgbClr val="000000"/>
              </a:solidFill>
              <a:latin typeface="Arial"/>
              <a:ea typeface="Arial"/>
              <a:cs typeface="Arial"/>
              <a:sym typeface="Arial"/>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By default SAP-India is allotting 000 (or) 001 (or) 067 (or) 800 as Development Client # Number of Production Client will be given by Basis Consultant after Discussing with Purchaser. There will be Minimum of 2 Clients. Some company's are creating 3 clients.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 Development Client	&gt; for Customization purpose</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2. Testing Client	           &gt; for Testing purpose</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3. Production Client	&gt; for Live Data i.e, entering day to day activities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8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915" name="Google Shape;915;p8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82"/>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Field Status Variant and Field Status Groups</a:t>
            </a:r>
            <a:endParaRPr b="1" i="0" sz="4400" u="none" cap="none" strike="noStrike">
              <a:solidFill>
                <a:srgbClr val="10253F"/>
              </a:solidFill>
              <a:latin typeface="Open Sans"/>
              <a:ea typeface="Open Sans"/>
              <a:cs typeface="Open Sans"/>
              <a:sym typeface="Open Sans"/>
            </a:endParaRPr>
          </a:p>
        </p:txBody>
      </p:sp>
      <p:sp>
        <p:nvSpPr>
          <p:cNvPr id="917" name="Google Shape;917;p8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918" name="Google Shape;918;p82"/>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82"/>
          <p:cNvSpPr txBox="1"/>
          <p:nvPr/>
        </p:nvSpPr>
        <p:spPr>
          <a:xfrm>
            <a:off x="502391" y="3653813"/>
            <a:ext cx="16989196" cy="58727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As an Example we are going to Create Accounts and Post</a:t>
            </a:r>
            <a:endParaRPr b="0" i="0" sz="1400" u="none" cap="none" strike="noStrike">
              <a:solidFill>
                <a:srgbClr val="000000"/>
              </a:solidFill>
              <a:latin typeface="Arial"/>
              <a:ea typeface="Arial"/>
              <a:cs typeface="Arial"/>
              <a:sym typeface="Arial"/>
            </a:endParaRPr>
          </a:p>
        </p:txBody>
      </p:sp>
      <p:pic>
        <p:nvPicPr>
          <p:cNvPr id="920" name="Google Shape;920;p82"/>
          <p:cNvPicPr preferRelativeResize="0"/>
          <p:nvPr/>
        </p:nvPicPr>
        <p:blipFill rotWithShape="1">
          <a:blip r:embed="rId5">
            <a:alphaModFix/>
          </a:blip>
          <a:srcRect b="0" l="0" r="0" t="0"/>
          <a:stretch/>
        </p:blipFill>
        <p:spPr>
          <a:xfrm>
            <a:off x="3611550" y="1805976"/>
            <a:ext cx="10879882" cy="1599419"/>
          </a:xfrm>
          <a:prstGeom prst="rect">
            <a:avLst/>
          </a:prstGeom>
          <a:noFill/>
          <a:ln>
            <a:noFill/>
          </a:ln>
        </p:spPr>
      </p:pic>
      <p:pic>
        <p:nvPicPr>
          <p:cNvPr id="921" name="Google Shape;921;p82"/>
          <p:cNvPicPr preferRelativeResize="0"/>
          <p:nvPr/>
        </p:nvPicPr>
        <p:blipFill rotWithShape="1">
          <a:blip r:embed="rId6">
            <a:alphaModFix/>
          </a:blip>
          <a:srcRect b="0" l="0" r="0" t="0"/>
          <a:stretch/>
        </p:blipFill>
        <p:spPr>
          <a:xfrm>
            <a:off x="4570800" y="4762494"/>
            <a:ext cx="9140069" cy="4386252"/>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8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928" name="Google Shape;928;p8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83"/>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Field Status Variant and Field Status Groups</a:t>
            </a:r>
            <a:endParaRPr b="1" i="0" sz="4400" u="none" cap="none" strike="noStrike">
              <a:solidFill>
                <a:srgbClr val="10253F"/>
              </a:solidFill>
              <a:latin typeface="Open Sans"/>
              <a:ea typeface="Open Sans"/>
              <a:cs typeface="Open Sans"/>
              <a:sym typeface="Open Sans"/>
            </a:endParaRPr>
          </a:p>
        </p:txBody>
      </p:sp>
      <p:sp>
        <p:nvSpPr>
          <p:cNvPr id="930" name="Google Shape;930;p8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931" name="Google Shape;931;p83"/>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83"/>
          <p:cNvSpPr txBox="1"/>
          <p:nvPr/>
        </p:nvSpPr>
        <p:spPr>
          <a:xfrm>
            <a:off x="502391" y="1820900"/>
            <a:ext cx="16989196" cy="114127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For the above accounts, we make the above fields are as Compulsory ( REQUIRED) whether client inform to make them compulsory or not . Other fields are based on client information.</a:t>
            </a:r>
            <a:endParaRPr b="0" i="0" sz="1400" u="none" cap="none" strike="noStrike">
              <a:solidFill>
                <a:srgbClr val="000000"/>
              </a:solidFill>
              <a:latin typeface="Arial"/>
              <a:ea typeface="Arial"/>
              <a:cs typeface="Arial"/>
              <a:sym typeface="Arial"/>
            </a:endParaRPr>
          </a:p>
        </p:txBody>
      </p:sp>
      <p:pic>
        <p:nvPicPr>
          <p:cNvPr id="933" name="Google Shape;933;p83"/>
          <p:cNvPicPr preferRelativeResize="0"/>
          <p:nvPr/>
        </p:nvPicPr>
        <p:blipFill rotWithShape="1">
          <a:blip r:embed="rId5">
            <a:alphaModFix/>
          </a:blip>
          <a:srcRect b="0" l="0" r="0" t="0"/>
          <a:stretch/>
        </p:blipFill>
        <p:spPr>
          <a:xfrm>
            <a:off x="3546189" y="3116461"/>
            <a:ext cx="10543122" cy="639738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8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940" name="Google Shape;940;p8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84"/>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Field Status Variant and Field Status Groups</a:t>
            </a:r>
            <a:endParaRPr b="1" i="0" sz="4400" u="none" cap="none" strike="noStrike">
              <a:solidFill>
                <a:srgbClr val="10253F"/>
              </a:solidFill>
              <a:latin typeface="Open Sans"/>
              <a:ea typeface="Open Sans"/>
              <a:cs typeface="Open Sans"/>
              <a:sym typeface="Open Sans"/>
            </a:endParaRPr>
          </a:p>
        </p:txBody>
      </p:sp>
      <p:sp>
        <p:nvSpPr>
          <p:cNvPr id="942" name="Google Shape;942;p8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943" name="Google Shape;943;p84"/>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44" name="Google Shape;944;p84"/>
          <p:cNvPicPr preferRelativeResize="0"/>
          <p:nvPr/>
        </p:nvPicPr>
        <p:blipFill rotWithShape="1">
          <a:blip r:embed="rId5">
            <a:alphaModFix/>
          </a:blip>
          <a:srcRect b="0" l="0" r="0" t="0"/>
          <a:stretch/>
        </p:blipFill>
        <p:spPr>
          <a:xfrm>
            <a:off x="2932605" y="2864687"/>
            <a:ext cx="12237772" cy="2419278"/>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8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951" name="Google Shape;951;p8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85"/>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Field Status Variant and Field Status Groups</a:t>
            </a:r>
            <a:endParaRPr b="1" i="0" sz="4400" u="none" cap="none" strike="noStrike">
              <a:solidFill>
                <a:srgbClr val="10253F"/>
              </a:solidFill>
              <a:latin typeface="Open Sans"/>
              <a:ea typeface="Open Sans"/>
              <a:cs typeface="Open Sans"/>
              <a:sym typeface="Open Sans"/>
            </a:endParaRPr>
          </a:p>
        </p:txBody>
      </p:sp>
      <p:sp>
        <p:nvSpPr>
          <p:cNvPr id="953" name="Google Shape;953;p8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954" name="Google Shape;954;p85"/>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85"/>
          <p:cNvSpPr txBox="1"/>
          <p:nvPr/>
        </p:nvSpPr>
        <p:spPr>
          <a:xfrm>
            <a:off x="502391" y="1820900"/>
            <a:ext cx="16989196" cy="723525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Double Click on FstGroup G005= Bank Account(Obligatory, Value Date) Double Click on General Data	&gt; Make Text as Required Entry</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Select Next Group Button</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Select Next Page Button or Page Down 2 times Mark Business Area as Required Entry Field.</a:t>
            </a:r>
            <a:endParaRPr b="0" i="0" sz="1400" u="none" cap="none" strike="noStrike">
              <a:solidFill>
                <a:srgbClr val="000000"/>
              </a:solidFill>
              <a:latin typeface="Arial"/>
              <a:ea typeface="Arial"/>
              <a:cs typeface="Arial"/>
              <a:sym typeface="Arial"/>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Select Next Group Button 2 times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Mark Value Date as Required Entry Field Select Save or CTRL+S</a:t>
            </a:r>
            <a:endParaRPr b="0" i="0" sz="1400" u="none" cap="none" strike="noStrike">
              <a:solidFill>
                <a:srgbClr val="000000"/>
              </a:solidFill>
              <a:latin typeface="Arial"/>
              <a:ea typeface="Arial"/>
              <a:cs typeface="Arial"/>
              <a:sym typeface="Arial"/>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Value Date means Effective Date. Suppose if we took a Loan from IDBI on 11.07.26 Cheque Date of IDBI is 11.07.2026.</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On 13.07.2026 we are posting the document and depositing the cheque in Bank. At the time of Posting</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Document Date-------&gt; 13.07.26 Once date is entered in Document Dated Posting Date-----------&gt; 13.07.26	and Posting Dated column, it can not be Modifiable. We have to reverse the entry only.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8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962" name="Google Shape;962;p8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86"/>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Field Status Variant and Field Status Groups</a:t>
            </a:r>
            <a:endParaRPr b="1" i="0" sz="4400" u="none" cap="none" strike="noStrike">
              <a:solidFill>
                <a:srgbClr val="10253F"/>
              </a:solidFill>
              <a:latin typeface="Open Sans"/>
              <a:ea typeface="Open Sans"/>
              <a:cs typeface="Open Sans"/>
              <a:sym typeface="Open Sans"/>
            </a:endParaRPr>
          </a:p>
        </p:txBody>
      </p:sp>
      <p:sp>
        <p:nvSpPr>
          <p:cNvPr id="964" name="Google Shape;964;p8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965" name="Google Shape;965;p86"/>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86"/>
          <p:cNvSpPr txBox="1"/>
          <p:nvPr/>
        </p:nvSpPr>
        <p:spPr>
          <a:xfrm>
            <a:off x="502391" y="1820900"/>
            <a:ext cx="16989196" cy="3357266"/>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IDBI Calculate Interest from 11.07.2026, whereas SAP will calculate interest from 13.07.2026 as posting date is 13.07.2026. So In interest amount , there will be a difference between IDBI and Systems calculation. To overcome this problem, SAP has given Effective Date i.e, Value Date ( in SAP Terminology) .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IF we select the Value Date option Compulsory and enter it at the time of posting.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SAP will calculate interest from Value Date entry. Value date can be modifiable if necessary but not Document Date or Posting Date.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8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973" name="Google Shape;973;p8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87"/>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Field Status Variant and Field Status Groups</a:t>
            </a:r>
            <a:endParaRPr b="1" i="0" sz="4400" u="none" cap="none" strike="noStrike">
              <a:solidFill>
                <a:srgbClr val="10253F"/>
              </a:solidFill>
              <a:latin typeface="Open Sans"/>
              <a:ea typeface="Open Sans"/>
              <a:cs typeface="Open Sans"/>
              <a:sym typeface="Open Sans"/>
            </a:endParaRPr>
          </a:p>
        </p:txBody>
      </p:sp>
      <p:sp>
        <p:nvSpPr>
          <p:cNvPr id="975" name="Google Shape;975;p8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976" name="Google Shape;976;p87"/>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87"/>
          <p:cNvSpPr txBox="1"/>
          <p:nvPr/>
        </p:nvSpPr>
        <p:spPr>
          <a:xfrm>
            <a:off x="502391" y="1820900"/>
            <a:ext cx="16989196" cy="58727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Assign Filed Status Variant to Company Code:</a:t>
            </a:r>
            <a:endParaRPr b="0" i="0" sz="1400" u="none" cap="none" strike="noStrike">
              <a:solidFill>
                <a:srgbClr val="000000"/>
              </a:solidFill>
              <a:latin typeface="Arial"/>
              <a:ea typeface="Arial"/>
              <a:cs typeface="Arial"/>
              <a:sym typeface="Arial"/>
            </a:endParaRPr>
          </a:p>
        </p:txBody>
      </p:sp>
      <p:pic>
        <p:nvPicPr>
          <p:cNvPr id="978" name="Google Shape;978;p87"/>
          <p:cNvPicPr preferRelativeResize="0"/>
          <p:nvPr/>
        </p:nvPicPr>
        <p:blipFill rotWithShape="1">
          <a:blip r:embed="rId5">
            <a:alphaModFix/>
          </a:blip>
          <a:srcRect b="0" l="0" r="0" t="0"/>
          <a:stretch/>
        </p:blipFill>
        <p:spPr>
          <a:xfrm>
            <a:off x="1902268" y="3162447"/>
            <a:ext cx="14483463" cy="3255018"/>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8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985" name="Google Shape;985;p8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88"/>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Field Status Variant and Field Status Groups</a:t>
            </a:r>
            <a:endParaRPr b="1" i="0" sz="4400" u="none" cap="none" strike="noStrike">
              <a:solidFill>
                <a:srgbClr val="10253F"/>
              </a:solidFill>
              <a:latin typeface="Open Sans"/>
              <a:ea typeface="Open Sans"/>
              <a:cs typeface="Open Sans"/>
              <a:sym typeface="Open Sans"/>
            </a:endParaRPr>
          </a:p>
        </p:txBody>
      </p:sp>
      <p:sp>
        <p:nvSpPr>
          <p:cNvPr id="987" name="Google Shape;987;p8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988" name="Google Shape;988;p88"/>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88"/>
          <p:cNvSpPr txBox="1"/>
          <p:nvPr/>
        </p:nvSpPr>
        <p:spPr>
          <a:xfrm>
            <a:off x="502391" y="1820900"/>
            <a:ext cx="16989196" cy="501925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Assign Sales Tax Procedure:</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Financials we are going to Cover</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1. General Ledger	2. A/c Payable	3. A/c Receivables  4. Asset A/c</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Sale Tax is required for Both Accounts Payable and Accounts Receivable. But system will not allow to enter any transactions in India ( for Country Code IN) without Sales Tax Procedures even for General Accounts.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So, we assign some Tax Procedure which is available in system temporarily. Afterwards, when we go for Accounts Payable , or Receivable we make our own Tax Procedures.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For Country IN--&gt; Assign Tax Procedure TaxUS( Sales Tax USA) or TaxINN (Sales Tax India)---&gt; as Temporary assignment.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8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996" name="Google Shape;996;p8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89"/>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Field Status Variant and Field Status Groups</a:t>
            </a:r>
            <a:endParaRPr b="1" i="0" sz="4400" u="none" cap="none" strike="noStrike">
              <a:solidFill>
                <a:srgbClr val="10253F"/>
              </a:solidFill>
              <a:latin typeface="Open Sans"/>
              <a:ea typeface="Open Sans"/>
              <a:cs typeface="Open Sans"/>
              <a:sym typeface="Open Sans"/>
            </a:endParaRPr>
          </a:p>
        </p:txBody>
      </p:sp>
      <p:sp>
        <p:nvSpPr>
          <p:cNvPr id="998" name="Google Shape;998;p8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999" name="Google Shape;999;p89"/>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89"/>
          <p:cNvSpPr txBox="1"/>
          <p:nvPr/>
        </p:nvSpPr>
        <p:spPr>
          <a:xfrm>
            <a:off x="502391" y="1820900"/>
            <a:ext cx="16989196" cy="501925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Assign Sales Tax Procedure:</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Financials we are going to Cover</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1. General Ledger	2. A/c Payable 3. A/c Receivables  4. Asset A/c</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Sale Tax is required for Both Accounts Payable and Accounts Receivable. But system will not allow to enter any transactions in India ( for Country Code IN) without Sales Tax Procedures even for General Accounts.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So, we assign some Tax Procedure which is available in system temporarily. Afterwards, when we go for Accounts Payable , or Receivable we make our own Tax Procedures.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For Country IN--&gt; Assign Tax Procedure TaxUS( Sales Tax USA) or TaxINN (Sales Tax India)---&gt; as Temporary assignment.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9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07" name="Google Shape;1007;p9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90"/>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Field Status Variant and Field Status Groups</a:t>
            </a:r>
            <a:endParaRPr b="1" i="0" sz="4400" u="none" cap="none" strike="noStrike">
              <a:solidFill>
                <a:srgbClr val="10253F"/>
              </a:solidFill>
              <a:latin typeface="Open Sans"/>
              <a:ea typeface="Open Sans"/>
              <a:cs typeface="Open Sans"/>
              <a:sym typeface="Open Sans"/>
            </a:endParaRPr>
          </a:p>
        </p:txBody>
      </p:sp>
      <p:sp>
        <p:nvSpPr>
          <p:cNvPr id="1009" name="Google Shape;1009;p9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010" name="Google Shape;1010;p90"/>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90"/>
          <p:cNvSpPr txBox="1"/>
          <p:nvPr/>
        </p:nvSpPr>
        <p:spPr>
          <a:xfrm>
            <a:off x="502391" y="1820900"/>
            <a:ext cx="16989196" cy="501925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Assign Sales Tax Procedure:</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Financials we are going to Cover</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1. General Ledger	2. A/c Payable 3. A/c Receivables  4. Asset A/c</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Sale Tax is required for Both Accounts Payable and Accounts Receivable. But system will not allow to enter any transactions in India ( for Country Code IN) without Sales Tax Procedures even for General Accounts.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So, we assign some Tax Procedure which is available in system temporarily. Afterwards, when we go for Accounts Payable , or Receivable we make our own Tax Procedures.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For Country IN--&gt; Assign Tax Procedure TaxUS( Sales Tax USA) or TaxINN (Sales Tax India)---&gt; as Temporary assignment.</a:t>
            </a:r>
            <a:endParaRPr b="0" i="0" sz="1400" u="none" cap="none" strike="noStrike">
              <a:solidFill>
                <a:srgbClr val="000000"/>
              </a:solidFill>
              <a:latin typeface="Arial"/>
              <a:ea typeface="Arial"/>
              <a:cs typeface="Arial"/>
              <a:sym typeface="Arial"/>
            </a:endParaRPr>
          </a:p>
        </p:txBody>
      </p:sp>
      <p:pic>
        <p:nvPicPr>
          <p:cNvPr id="1012" name="Google Shape;1012;p90"/>
          <p:cNvPicPr preferRelativeResize="0"/>
          <p:nvPr/>
        </p:nvPicPr>
        <p:blipFill rotWithShape="1">
          <a:blip r:embed="rId5">
            <a:alphaModFix/>
          </a:blip>
          <a:srcRect b="0" l="0" r="0" t="0"/>
          <a:stretch/>
        </p:blipFill>
        <p:spPr>
          <a:xfrm>
            <a:off x="2876697" y="6550792"/>
            <a:ext cx="13202652" cy="2777504"/>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p9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19" name="Google Shape;1019;p9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91"/>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Tolerance Groups</a:t>
            </a:r>
            <a:endParaRPr b="1" i="0" sz="4400" u="none" cap="none" strike="noStrike">
              <a:solidFill>
                <a:srgbClr val="10253F"/>
              </a:solidFill>
              <a:latin typeface="Open Sans"/>
              <a:ea typeface="Open Sans"/>
              <a:cs typeface="Open Sans"/>
              <a:sym typeface="Open Sans"/>
            </a:endParaRPr>
          </a:p>
        </p:txBody>
      </p:sp>
      <p:sp>
        <p:nvSpPr>
          <p:cNvPr id="1021" name="Google Shape;1021;p9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022" name="Google Shape;1022;p91"/>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91"/>
          <p:cNvSpPr txBox="1"/>
          <p:nvPr/>
        </p:nvSpPr>
        <p:spPr>
          <a:xfrm>
            <a:off x="502391" y="1820900"/>
            <a:ext cx="16989196" cy="335726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SAP has given 2 types of Tolerance Groups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1. General Ledger Account Tolerance	2. Employee Tolerance</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General Ledger Account Tolerance is mandatory in SAP which is applicable in Receipts &amp; Payments. Before understanding Tolerance Groups, we need to know about "Open Item Management".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OPEN ITEM MANAGEMENT: This is used for Vendors/ Customers/Balance Sheet Items where Clearing is required.</a:t>
            </a:r>
            <a:endParaRPr b="0" i="0" sz="1400" u="none" cap="none" strike="noStrike">
              <a:solidFill>
                <a:srgbClr val="000000"/>
              </a:solidFill>
              <a:latin typeface="Arial"/>
              <a:ea typeface="Arial"/>
              <a:cs typeface="Arial"/>
              <a:sym typeface="Arial"/>
            </a:endParaRPr>
          </a:p>
        </p:txBody>
      </p:sp>
      <p:pic>
        <p:nvPicPr>
          <p:cNvPr id="1024" name="Google Shape;1024;p91"/>
          <p:cNvPicPr preferRelativeResize="0"/>
          <p:nvPr/>
        </p:nvPicPr>
        <p:blipFill rotWithShape="1">
          <a:blip r:embed="rId5">
            <a:alphaModFix/>
          </a:blip>
          <a:srcRect b="0" l="0" r="0" t="0"/>
          <a:stretch/>
        </p:blipFill>
        <p:spPr>
          <a:xfrm>
            <a:off x="1674643" y="5907664"/>
            <a:ext cx="13471950" cy="14823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86" name="Google Shape;186;p2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0"/>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What is Client?</a:t>
            </a:r>
            <a:endParaRPr b="1" i="0" sz="4400" u="none" cap="none" strike="noStrike">
              <a:solidFill>
                <a:srgbClr val="10253F"/>
              </a:solidFill>
              <a:latin typeface="Open Sans"/>
              <a:ea typeface="Open Sans"/>
              <a:cs typeface="Open Sans"/>
              <a:sym typeface="Open Sans"/>
            </a:endParaRPr>
          </a:p>
        </p:txBody>
      </p:sp>
      <p:sp>
        <p:nvSpPr>
          <p:cNvPr id="188" name="Google Shape;188;p2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89" name="Google Shape;189;p20"/>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0"/>
          <p:cNvSpPr txBox="1"/>
          <p:nvPr/>
        </p:nvSpPr>
        <p:spPr>
          <a:xfrm>
            <a:off x="502391" y="1820900"/>
            <a:ext cx="16989196" cy="557325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After Basic Consultant done the Customization in Development Client , he copy it to Production Client. All the Customization will be done at Development Client only but not at Production Client.</a:t>
            </a:r>
            <a:endParaRPr b="0" i="0" sz="1400" u="none" cap="none" strike="noStrike">
              <a:solidFill>
                <a:srgbClr val="000000"/>
              </a:solidFill>
              <a:latin typeface="Arial"/>
              <a:ea typeface="Arial"/>
              <a:cs typeface="Arial"/>
              <a:sym typeface="Arial"/>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342900" lvl="0" marL="342900" marR="0" rtl="0" algn="l">
              <a:lnSpc>
                <a:spcPct val="150000"/>
              </a:lnSpc>
              <a:spcBef>
                <a:spcPts val="0"/>
              </a:spcBef>
              <a:spcAft>
                <a:spcPts val="0"/>
              </a:spcAft>
              <a:buClr>
                <a:srgbClr val="000000"/>
              </a:buClr>
              <a:buSzPts val="2400"/>
              <a:buFont typeface="Arial"/>
              <a:buChar char="•"/>
            </a:pPr>
            <a:r>
              <a:rPr b="1" i="0" lang="en-US" sz="2400" u="none" cap="none" strike="noStrike">
                <a:solidFill>
                  <a:srgbClr val="000000"/>
                </a:solidFill>
                <a:latin typeface="Open Sans"/>
                <a:ea typeface="Open Sans"/>
                <a:cs typeface="Open Sans"/>
                <a:sym typeface="Open Sans"/>
              </a:rPr>
              <a:t>USER NAME: </a:t>
            </a:r>
            <a:r>
              <a:rPr b="0" i="0" lang="en-US" sz="2400" u="none" cap="none" strike="noStrike">
                <a:solidFill>
                  <a:srgbClr val="000000"/>
                </a:solidFill>
                <a:latin typeface="Open Sans"/>
                <a:ea typeface="Open Sans"/>
                <a:cs typeface="Open Sans"/>
                <a:sym typeface="Open Sans"/>
              </a:rPr>
              <a:t>As we discussed earlier, cost of the SAP is based on Number of Users. Major Benefit of Users is it fixes the responsibility of the employee. Who has done what , can be identified. So the responsibility will be fixed on employees. User name is not case Sensitive. We can use either Small Letters or Capital Letters.</a:t>
            </a:r>
            <a:endParaRPr b="0" i="0" sz="1400" u="none" cap="none" strike="noStrike">
              <a:solidFill>
                <a:srgbClr val="000000"/>
              </a:solidFill>
              <a:latin typeface="Arial"/>
              <a:ea typeface="Arial"/>
              <a:cs typeface="Arial"/>
              <a:sym typeface="Arial"/>
            </a:endParaRPr>
          </a:p>
          <a:p>
            <a:pPr indent="-190500" lvl="0" marL="3429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342900" lvl="0" marL="342900" marR="0" rtl="0" algn="l">
              <a:lnSpc>
                <a:spcPct val="150000"/>
              </a:lnSpc>
              <a:spcBef>
                <a:spcPts val="0"/>
              </a:spcBef>
              <a:spcAft>
                <a:spcPts val="0"/>
              </a:spcAft>
              <a:buClr>
                <a:srgbClr val="000000"/>
              </a:buClr>
              <a:buSzPts val="2400"/>
              <a:buFont typeface="Arial"/>
              <a:buChar char="•"/>
            </a:pPr>
            <a:r>
              <a:rPr b="1" i="0" lang="en-US" sz="2400" u="none" cap="none" strike="noStrike">
                <a:solidFill>
                  <a:srgbClr val="000000"/>
                </a:solidFill>
                <a:latin typeface="Open Sans"/>
                <a:ea typeface="Open Sans"/>
                <a:cs typeface="Open Sans"/>
                <a:sym typeface="Open Sans"/>
              </a:rPr>
              <a:t>PASSWORD: </a:t>
            </a:r>
            <a:r>
              <a:rPr b="0" i="0" lang="en-US" sz="2400" u="none" cap="none" strike="noStrike">
                <a:solidFill>
                  <a:srgbClr val="000000"/>
                </a:solidFill>
                <a:latin typeface="Open Sans"/>
                <a:ea typeface="Open Sans"/>
                <a:cs typeface="Open Sans"/>
                <a:sym typeface="Open Sans"/>
              </a:rPr>
              <a:t>Benefit of Passwords are for restricting the Un-authorized use of Users. Length of the Password can be Minimum 6 and Maximum 40 characters. It is case sensitive. We can use Alphabetics, Numeric, Alphanumeric or Special Characters like " * " or "#" etc.,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sp>
        <p:nvSpPr>
          <p:cNvPr id="1030" name="Google Shape;1030;p9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31" name="Google Shape;1031;p9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92"/>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Tolerance Groups</a:t>
            </a:r>
            <a:endParaRPr b="1" i="0" sz="4400" u="none" cap="none" strike="noStrike">
              <a:solidFill>
                <a:srgbClr val="10253F"/>
              </a:solidFill>
              <a:latin typeface="Open Sans"/>
              <a:ea typeface="Open Sans"/>
              <a:cs typeface="Open Sans"/>
              <a:sym typeface="Open Sans"/>
            </a:endParaRPr>
          </a:p>
        </p:txBody>
      </p:sp>
      <p:sp>
        <p:nvSpPr>
          <p:cNvPr id="1033" name="Google Shape;1033;p9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034" name="Google Shape;1034;p92"/>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35" name="Google Shape;1035;p92"/>
          <p:cNvPicPr preferRelativeResize="0"/>
          <p:nvPr/>
        </p:nvPicPr>
        <p:blipFill rotWithShape="1">
          <a:blip r:embed="rId5">
            <a:alphaModFix/>
          </a:blip>
          <a:srcRect b="0" l="0" r="0" t="0"/>
          <a:stretch/>
        </p:blipFill>
        <p:spPr>
          <a:xfrm>
            <a:off x="3072895" y="2516516"/>
            <a:ext cx="11489710" cy="2313218"/>
          </a:xfrm>
          <a:prstGeom prst="rect">
            <a:avLst/>
          </a:prstGeom>
          <a:noFill/>
          <a:ln>
            <a:noFill/>
          </a:ln>
        </p:spPr>
      </p:pic>
      <p:sp>
        <p:nvSpPr>
          <p:cNvPr id="1036" name="Google Shape;1036;p92"/>
          <p:cNvSpPr txBox="1"/>
          <p:nvPr/>
        </p:nvSpPr>
        <p:spPr>
          <a:xfrm>
            <a:off x="502391" y="4967216"/>
            <a:ext cx="16989196" cy="3357266"/>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If we see the account in the Month End, we will have Number of Credit items and Number of Debit Items. We don’t know which item is pending and How much is Pending. </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In SAP, if we select Open Item Management, at the time of payment , system will ask against which item the payment is made. When we specify the payment is made against Rent that item will be cleared upto the extent we paid.</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If we paid 25000 against Rent A/c , We can see accounts in 3 ways.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9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43" name="Google Shape;1043;p9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93"/>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Tolerance Groups</a:t>
            </a:r>
            <a:endParaRPr b="1" i="0" sz="4400" u="none" cap="none" strike="noStrike">
              <a:solidFill>
                <a:srgbClr val="10253F"/>
              </a:solidFill>
              <a:latin typeface="Open Sans"/>
              <a:ea typeface="Open Sans"/>
              <a:cs typeface="Open Sans"/>
              <a:sym typeface="Open Sans"/>
            </a:endParaRPr>
          </a:p>
        </p:txBody>
      </p:sp>
      <p:sp>
        <p:nvSpPr>
          <p:cNvPr id="1045" name="Google Shape;1045;p9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046" name="Google Shape;1046;p93"/>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93"/>
          <p:cNvSpPr txBox="1"/>
          <p:nvPr/>
        </p:nvSpPr>
        <p:spPr>
          <a:xfrm>
            <a:off x="502391" y="4967216"/>
            <a:ext cx="16989196" cy="224927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Once we selected Open Item Management, we can see Bill Wise Payable of Vendors, Bill wise Receivables of Customers.</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As discussed earlier, SAP has given Tolerance Groups. Tolerance means Payment Difference. It can be " Amount Tolerance" to "Percentage Tolerance". It can be Debit or Credit</a:t>
            </a:r>
            <a:endParaRPr b="0" i="0" sz="1400" u="none" cap="none" strike="noStrike">
              <a:solidFill>
                <a:srgbClr val="000000"/>
              </a:solidFill>
              <a:latin typeface="Arial"/>
              <a:ea typeface="Arial"/>
              <a:cs typeface="Arial"/>
              <a:sym typeface="Arial"/>
            </a:endParaRPr>
          </a:p>
        </p:txBody>
      </p:sp>
      <p:pic>
        <p:nvPicPr>
          <p:cNvPr id="1048" name="Google Shape;1048;p93"/>
          <p:cNvPicPr preferRelativeResize="0"/>
          <p:nvPr/>
        </p:nvPicPr>
        <p:blipFill rotWithShape="1">
          <a:blip r:embed="rId5">
            <a:alphaModFix/>
          </a:blip>
          <a:srcRect b="0" l="0" r="0" t="0"/>
          <a:stretch/>
        </p:blipFill>
        <p:spPr>
          <a:xfrm>
            <a:off x="1948324" y="2725179"/>
            <a:ext cx="13959860" cy="1705857"/>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9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55" name="Google Shape;1055;p9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94"/>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Tolerance Groups</a:t>
            </a:r>
            <a:endParaRPr b="1" i="0" sz="4400" u="none" cap="none" strike="noStrike">
              <a:solidFill>
                <a:srgbClr val="10253F"/>
              </a:solidFill>
              <a:latin typeface="Open Sans"/>
              <a:ea typeface="Open Sans"/>
              <a:cs typeface="Open Sans"/>
              <a:sym typeface="Open Sans"/>
            </a:endParaRPr>
          </a:p>
        </p:txBody>
      </p:sp>
      <p:sp>
        <p:nvSpPr>
          <p:cNvPr id="1057" name="Google Shape;1057;p9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058" name="Google Shape;1058;p94"/>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94"/>
          <p:cNvSpPr txBox="1"/>
          <p:nvPr/>
        </p:nvSpPr>
        <p:spPr>
          <a:xfrm>
            <a:off x="433656" y="1648340"/>
            <a:ext cx="16989196" cy="58727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We create Tolerance for Tolerance Groups</a:t>
            </a:r>
            <a:endParaRPr b="0" i="0" sz="1400" u="none" cap="none" strike="noStrike">
              <a:solidFill>
                <a:srgbClr val="000000"/>
              </a:solidFill>
              <a:latin typeface="Arial"/>
              <a:ea typeface="Arial"/>
              <a:cs typeface="Arial"/>
              <a:sym typeface="Arial"/>
            </a:endParaRPr>
          </a:p>
        </p:txBody>
      </p:sp>
      <p:pic>
        <p:nvPicPr>
          <p:cNvPr id="1060" name="Google Shape;1060;p94"/>
          <p:cNvPicPr preferRelativeResize="0"/>
          <p:nvPr/>
        </p:nvPicPr>
        <p:blipFill rotWithShape="1">
          <a:blip r:embed="rId5">
            <a:alphaModFix/>
          </a:blip>
          <a:srcRect b="0" l="0" r="0" t="0"/>
          <a:stretch/>
        </p:blipFill>
        <p:spPr>
          <a:xfrm>
            <a:off x="3143634" y="2757715"/>
            <a:ext cx="11324534" cy="3575317"/>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p9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67" name="Google Shape;1067;p9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95"/>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Tolerance Groups</a:t>
            </a:r>
            <a:endParaRPr b="1" i="0" sz="4400" u="none" cap="none" strike="noStrike">
              <a:solidFill>
                <a:srgbClr val="10253F"/>
              </a:solidFill>
              <a:latin typeface="Open Sans"/>
              <a:ea typeface="Open Sans"/>
              <a:cs typeface="Open Sans"/>
              <a:sym typeface="Open Sans"/>
            </a:endParaRPr>
          </a:p>
        </p:txBody>
      </p:sp>
      <p:sp>
        <p:nvSpPr>
          <p:cNvPr id="1069" name="Google Shape;1069;p9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070" name="Google Shape;1070;p95"/>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71" name="Google Shape;1071;p95"/>
          <p:cNvPicPr preferRelativeResize="0"/>
          <p:nvPr/>
        </p:nvPicPr>
        <p:blipFill rotWithShape="1">
          <a:blip r:embed="rId5">
            <a:alphaModFix/>
          </a:blip>
          <a:srcRect b="0" l="0" r="0" t="0"/>
          <a:stretch/>
        </p:blipFill>
        <p:spPr>
          <a:xfrm>
            <a:off x="2391891" y="2124734"/>
            <a:ext cx="12851718" cy="702809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9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78" name="Google Shape;1078;p9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96"/>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Tolerance Groups</a:t>
            </a:r>
            <a:endParaRPr b="1" i="0" sz="4400" u="none" cap="none" strike="noStrike">
              <a:solidFill>
                <a:srgbClr val="10253F"/>
              </a:solidFill>
              <a:latin typeface="Open Sans"/>
              <a:ea typeface="Open Sans"/>
              <a:cs typeface="Open Sans"/>
              <a:sym typeface="Open Sans"/>
            </a:endParaRPr>
          </a:p>
        </p:txBody>
      </p:sp>
      <p:sp>
        <p:nvSpPr>
          <p:cNvPr id="1080" name="Google Shape;1080;p9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081" name="Google Shape;1081;p96"/>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96"/>
          <p:cNvSpPr txBox="1"/>
          <p:nvPr/>
        </p:nvSpPr>
        <p:spPr>
          <a:xfrm>
            <a:off x="433656" y="1648340"/>
            <a:ext cx="16989196" cy="501925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Disadvantages of Tolerance System:</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Tolerance group is given at A/c Level and not at Transactions Level.</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Open Sans"/>
                <a:ea typeface="Open Sans"/>
                <a:cs typeface="Open Sans"/>
                <a:sym typeface="Open Sans"/>
              </a:rPr>
              <a:t>No Flexibility in Tolerance Groups.</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If the Tolerance amount is within the Tolerance Group Limit, system will automatically transfer the Difference amount to Sundry Balances Written Off account. It should ask the end user before Transferring. </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In Live Environment, we use Tolerance Group "C" in which Tolerance amount and Tolerance Percentage both are ZERO.</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If we specify Tolerance Amount (or) Tolerance Percentage as ZERO, system will show the balance "5" as Outstanding in Account. It the Customer or End-user decision to Pay or not to Pay.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9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089" name="Google Shape;1089;p9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97"/>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Tolerance Groups</a:t>
            </a:r>
            <a:endParaRPr b="1" i="0" sz="4400" u="none" cap="none" strike="noStrike">
              <a:solidFill>
                <a:srgbClr val="10253F"/>
              </a:solidFill>
              <a:latin typeface="Open Sans"/>
              <a:ea typeface="Open Sans"/>
              <a:cs typeface="Open Sans"/>
              <a:sym typeface="Open Sans"/>
            </a:endParaRPr>
          </a:p>
        </p:txBody>
      </p:sp>
      <p:sp>
        <p:nvSpPr>
          <p:cNvPr id="1091" name="Google Shape;1091;p9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092" name="Google Shape;1092;p97"/>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93" name="Google Shape;1093;p97"/>
          <p:cNvPicPr preferRelativeResize="0"/>
          <p:nvPr/>
        </p:nvPicPr>
        <p:blipFill rotWithShape="1">
          <a:blip r:embed="rId5">
            <a:alphaModFix/>
          </a:blip>
          <a:srcRect b="0" l="0" r="0" t="0"/>
          <a:stretch/>
        </p:blipFill>
        <p:spPr>
          <a:xfrm>
            <a:off x="2273589" y="2114446"/>
            <a:ext cx="13088321" cy="4156070"/>
          </a:xfrm>
          <a:prstGeom prst="rect">
            <a:avLst/>
          </a:prstGeom>
          <a:noFill/>
          <a:ln>
            <a:noFill/>
          </a:ln>
        </p:spPr>
      </p:pic>
      <p:pic>
        <p:nvPicPr>
          <p:cNvPr id="1094" name="Google Shape;1094;p97"/>
          <p:cNvPicPr preferRelativeResize="0"/>
          <p:nvPr/>
        </p:nvPicPr>
        <p:blipFill rotWithShape="1">
          <a:blip r:embed="rId6">
            <a:alphaModFix/>
          </a:blip>
          <a:srcRect b="0" l="0" r="0" t="0"/>
          <a:stretch/>
        </p:blipFill>
        <p:spPr>
          <a:xfrm>
            <a:off x="2506608" y="6270516"/>
            <a:ext cx="12622282" cy="2175329"/>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p9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101" name="Google Shape;1101;p9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98"/>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Tolerance Groups</a:t>
            </a:r>
            <a:endParaRPr b="1" i="0" sz="4400" u="none" cap="none" strike="noStrike">
              <a:solidFill>
                <a:srgbClr val="10253F"/>
              </a:solidFill>
              <a:latin typeface="Open Sans"/>
              <a:ea typeface="Open Sans"/>
              <a:cs typeface="Open Sans"/>
              <a:sym typeface="Open Sans"/>
            </a:endParaRPr>
          </a:p>
        </p:txBody>
      </p:sp>
      <p:sp>
        <p:nvSpPr>
          <p:cNvPr id="1103" name="Google Shape;1103;p9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104" name="Google Shape;1104;p98"/>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98"/>
          <p:cNvSpPr txBox="1"/>
          <p:nvPr/>
        </p:nvSpPr>
        <p:spPr>
          <a:xfrm>
            <a:off x="433656" y="1648340"/>
            <a:ext cx="16989196" cy="114127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When we create the account, Tolerance Group will be " Blank". System expects we have created Blank Tolerance Group and Assigned in the Account.</a:t>
            </a:r>
            <a:endParaRPr b="0" i="0" sz="1400" u="none" cap="none" strike="noStrike">
              <a:solidFill>
                <a:srgbClr val="000000"/>
              </a:solidFill>
              <a:latin typeface="Arial"/>
              <a:ea typeface="Arial"/>
              <a:cs typeface="Arial"/>
              <a:sym typeface="Arial"/>
            </a:endParaRPr>
          </a:p>
        </p:txBody>
      </p:sp>
      <p:pic>
        <p:nvPicPr>
          <p:cNvPr id="1106" name="Google Shape;1106;p98"/>
          <p:cNvPicPr preferRelativeResize="0"/>
          <p:nvPr/>
        </p:nvPicPr>
        <p:blipFill rotWithShape="1">
          <a:blip r:embed="rId5">
            <a:alphaModFix/>
          </a:blip>
          <a:srcRect b="0" l="0" r="0" t="0"/>
          <a:stretch/>
        </p:blipFill>
        <p:spPr>
          <a:xfrm>
            <a:off x="2158015" y="3347992"/>
            <a:ext cx="13971969" cy="5672619"/>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9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113" name="Google Shape;1113;p9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99"/>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Tolerance Group for Employees</a:t>
            </a:r>
            <a:endParaRPr b="1" i="0" sz="4400" u="none" cap="none" strike="noStrike">
              <a:solidFill>
                <a:srgbClr val="10253F"/>
              </a:solidFill>
              <a:latin typeface="Open Sans"/>
              <a:ea typeface="Open Sans"/>
              <a:cs typeface="Open Sans"/>
              <a:sym typeface="Open Sans"/>
            </a:endParaRPr>
          </a:p>
        </p:txBody>
      </p:sp>
      <p:sp>
        <p:nvSpPr>
          <p:cNvPr id="1115" name="Google Shape;1115;p9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116" name="Google Shape;1116;p99"/>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99"/>
          <p:cNvSpPr txBox="1"/>
          <p:nvPr/>
        </p:nvSpPr>
        <p:spPr>
          <a:xfrm>
            <a:off x="433656" y="1648340"/>
            <a:ext cx="16989196" cy="114127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Mainly, Tolerance Group for Employees is to restrict/control the users for posting the documents. Here, we give user wise upper limit for posting. We can create Maximum Limit for Tolerance group.</a:t>
            </a:r>
            <a:endParaRPr b="0" i="0" sz="1400" u="none" cap="none" strike="noStrike">
              <a:solidFill>
                <a:srgbClr val="000000"/>
              </a:solidFill>
              <a:latin typeface="Arial"/>
              <a:ea typeface="Arial"/>
              <a:cs typeface="Arial"/>
              <a:sym typeface="Arial"/>
            </a:endParaRPr>
          </a:p>
        </p:txBody>
      </p:sp>
      <p:pic>
        <p:nvPicPr>
          <p:cNvPr id="1118" name="Google Shape;1118;p99"/>
          <p:cNvPicPr preferRelativeResize="0"/>
          <p:nvPr/>
        </p:nvPicPr>
        <p:blipFill rotWithShape="1">
          <a:blip r:embed="rId5">
            <a:alphaModFix/>
          </a:blip>
          <a:srcRect b="0" l="0" r="0" t="0"/>
          <a:stretch/>
        </p:blipFill>
        <p:spPr>
          <a:xfrm>
            <a:off x="2207182" y="3471729"/>
            <a:ext cx="13873636" cy="293009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10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125" name="Google Shape;1125;p10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100"/>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Tolerance Group for Employees</a:t>
            </a:r>
            <a:endParaRPr b="1" i="0" sz="4400" u="none" cap="none" strike="noStrike">
              <a:solidFill>
                <a:srgbClr val="10253F"/>
              </a:solidFill>
              <a:latin typeface="Open Sans"/>
              <a:ea typeface="Open Sans"/>
              <a:cs typeface="Open Sans"/>
              <a:sym typeface="Open Sans"/>
            </a:endParaRPr>
          </a:p>
        </p:txBody>
      </p:sp>
      <p:sp>
        <p:nvSpPr>
          <p:cNvPr id="1127" name="Google Shape;1127;p10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128" name="Google Shape;1128;p100"/>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100"/>
          <p:cNvSpPr txBox="1"/>
          <p:nvPr/>
        </p:nvSpPr>
        <p:spPr>
          <a:xfrm>
            <a:off x="433656" y="1648340"/>
            <a:ext cx="16989196" cy="16952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we have 1000 users we have to create 1000 Scenarios. So SAP has given short cut to Tolerance as Groups. We create 3 Groups "A", "B" &amp; "C" and assign to Users.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If we have following people in Accounts Dept we can assign Tolerance Groups to them like</a:t>
            </a:r>
            <a:endParaRPr b="0" i="0" sz="1400" u="none" cap="none" strike="noStrike">
              <a:solidFill>
                <a:srgbClr val="000000"/>
              </a:solidFill>
              <a:latin typeface="Arial"/>
              <a:ea typeface="Arial"/>
              <a:cs typeface="Arial"/>
              <a:sym typeface="Arial"/>
            </a:endParaRPr>
          </a:p>
        </p:txBody>
      </p:sp>
      <p:pic>
        <p:nvPicPr>
          <p:cNvPr id="1130" name="Google Shape;1130;p100"/>
          <p:cNvPicPr preferRelativeResize="0"/>
          <p:nvPr/>
        </p:nvPicPr>
        <p:blipFill rotWithShape="1">
          <a:blip r:embed="rId5">
            <a:alphaModFix/>
          </a:blip>
          <a:srcRect b="0" l="0" r="0" t="0"/>
          <a:stretch/>
        </p:blipFill>
        <p:spPr>
          <a:xfrm>
            <a:off x="1228249" y="3756695"/>
            <a:ext cx="15831501" cy="4693829"/>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10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137" name="Google Shape;1137;p10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101"/>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Tolerance Group for Employees</a:t>
            </a:r>
            <a:endParaRPr b="1" i="0" sz="4400" u="none" cap="none" strike="noStrike">
              <a:solidFill>
                <a:srgbClr val="10253F"/>
              </a:solidFill>
              <a:latin typeface="Open Sans"/>
              <a:ea typeface="Open Sans"/>
              <a:cs typeface="Open Sans"/>
              <a:sym typeface="Open Sans"/>
            </a:endParaRPr>
          </a:p>
        </p:txBody>
      </p:sp>
      <p:sp>
        <p:nvSpPr>
          <p:cNvPr id="1139" name="Google Shape;1139;p10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140" name="Google Shape;1140;p101"/>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101"/>
          <p:cNvSpPr txBox="1"/>
          <p:nvPr/>
        </p:nvSpPr>
        <p:spPr>
          <a:xfrm>
            <a:off x="433656" y="1648340"/>
            <a:ext cx="16989196" cy="224927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PATH: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SPRO----&gt;Financial Accounting----&gt;General Ledger Accounting --&gt;Business Transactions----&gt;Open Item Clearing----&gt;Clearing Differences --&gt;Define Tolerance Group for Employees	&gt; Select Position Button</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Select New Entries Button</a:t>
            </a:r>
            <a:endParaRPr b="0" i="0" sz="1400" u="none" cap="none" strike="noStrike">
              <a:solidFill>
                <a:srgbClr val="000000"/>
              </a:solidFill>
              <a:latin typeface="Arial"/>
              <a:ea typeface="Arial"/>
              <a:cs typeface="Arial"/>
              <a:sym typeface="Arial"/>
            </a:endParaRPr>
          </a:p>
        </p:txBody>
      </p:sp>
      <p:pic>
        <p:nvPicPr>
          <p:cNvPr id="1142" name="Google Shape;1142;p101"/>
          <p:cNvPicPr preferRelativeResize="0"/>
          <p:nvPr/>
        </p:nvPicPr>
        <p:blipFill rotWithShape="1">
          <a:blip r:embed="rId5">
            <a:alphaModFix/>
          </a:blip>
          <a:srcRect b="0" l="0" r="0" t="0"/>
          <a:stretch/>
        </p:blipFill>
        <p:spPr>
          <a:xfrm>
            <a:off x="1391423" y="4364454"/>
            <a:ext cx="15073662" cy="4049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97" name="Google Shape;197;p2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1"/>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What is Client?</a:t>
            </a:r>
            <a:endParaRPr b="1" i="0" sz="4400" u="none" cap="none" strike="noStrike">
              <a:solidFill>
                <a:srgbClr val="10253F"/>
              </a:solidFill>
              <a:latin typeface="Open Sans"/>
              <a:ea typeface="Open Sans"/>
              <a:cs typeface="Open Sans"/>
              <a:sym typeface="Open Sans"/>
            </a:endParaRPr>
          </a:p>
        </p:txBody>
      </p:sp>
      <p:sp>
        <p:nvSpPr>
          <p:cNvPr id="199" name="Google Shape;199;p2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200" name="Google Shape;200;p21"/>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1"/>
          <p:cNvSpPr txBox="1"/>
          <p:nvPr/>
        </p:nvSpPr>
        <p:spPr>
          <a:xfrm>
            <a:off x="502391" y="1820900"/>
            <a:ext cx="16989196" cy="778924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Note 1: It is not possible to change the password morethan once in a Day </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Note 2: System will not permit us to use the latest 5 passwords.</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Note 3: If we lost Password it can not be restored. Basis Consultant has to allot New Password.</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LANGUAGE: Along with package SAP has given 41 languages . If we do not specify the language, by default system will use English ( EN) as language</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Once we enter User Name and Password and press enter , system will log on to SAP. On Screen</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 2nd Row there is √ . It is for Enter symbol. Beside+A954 There is one Box called Command</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field.</a:t>
            </a:r>
            <a:endParaRPr b="0" i="0" sz="1400" u="none" cap="none" strike="noStrike">
              <a:solidFill>
                <a:srgbClr val="000000"/>
              </a:solidFill>
              <a:latin typeface="Arial"/>
              <a:ea typeface="Arial"/>
              <a:cs typeface="Arial"/>
              <a:sym typeface="Arial"/>
            </a:endParaRPr>
          </a:p>
        </p:txBody>
      </p:sp>
      <p:pic>
        <p:nvPicPr>
          <p:cNvPr id="202" name="Google Shape;202;p21"/>
          <p:cNvPicPr preferRelativeResize="0"/>
          <p:nvPr/>
        </p:nvPicPr>
        <p:blipFill rotWithShape="1">
          <a:blip r:embed="rId5">
            <a:alphaModFix/>
          </a:blip>
          <a:srcRect b="0" l="0" r="0" t="0"/>
          <a:stretch/>
        </p:blipFill>
        <p:spPr>
          <a:xfrm>
            <a:off x="4710851" y="5986397"/>
            <a:ext cx="5996477" cy="2220917"/>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102"/>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149" name="Google Shape;1149;p102"/>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102"/>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Tolerance Group for Employees</a:t>
            </a:r>
            <a:endParaRPr b="1" i="0" sz="4400" u="none" cap="none" strike="noStrike">
              <a:solidFill>
                <a:srgbClr val="10253F"/>
              </a:solidFill>
              <a:latin typeface="Open Sans"/>
              <a:ea typeface="Open Sans"/>
              <a:cs typeface="Open Sans"/>
              <a:sym typeface="Open Sans"/>
            </a:endParaRPr>
          </a:p>
        </p:txBody>
      </p:sp>
      <p:sp>
        <p:nvSpPr>
          <p:cNvPr id="1151" name="Google Shape;1151;p102"/>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152" name="Google Shape;1152;p102"/>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102"/>
          <p:cNvSpPr txBox="1"/>
          <p:nvPr/>
        </p:nvSpPr>
        <p:spPr>
          <a:xfrm>
            <a:off x="433656" y="1648340"/>
            <a:ext cx="16989196" cy="16952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Enter Global Parameters: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Path:	SPRO----&gt;Financial Accounting----&gt;Financial Accounting----&gt;Company Code	&gt;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Enter Global Parameters	&gt; Select Position Button</a:t>
            </a:r>
            <a:endParaRPr b="0" i="0" sz="1400" u="none" cap="none" strike="noStrike">
              <a:solidFill>
                <a:srgbClr val="000000"/>
              </a:solidFill>
              <a:latin typeface="Arial"/>
              <a:ea typeface="Arial"/>
              <a:cs typeface="Arial"/>
              <a:sym typeface="Arial"/>
            </a:endParaRPr>
          </a:p>
        </p:txBody>
      </p:sp>
      <p:pic>
        <p:nvPicPr>
          <p:cNvPr id="1154" name="Google Shape;1154;p102"/>
          <p:cNvPicPr preferRelativeResize="0"/>
          <p:nvPr/>
        </p:nvPicPr>
        <p:blipFill rotWithShape="1">
          <a:blip r:embed="rId5">
            <a:alphaModFix/>
          </a:blip>
          <a:srcRect b="0" l="0" r="0" t="0"/>
          <a:stretch/>
        </p:blipFill>
        <p:spPr>
          <a:xfrm>
            <a:off x="3817188" y="3487790"/>
            <a:ext cx="10001123" cy="613457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103"/>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161" name="Google Shape;1161;p103"/>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103"/>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Important Steps in Basic Settings</a:t>
            </a:r>
            <a:endParaRPr b="1" i="0" sz="4400" u="none" cap="none" strike="noStrike">
              <a:solidFill>
                <a:srgbClr val="10253F"/>
              </a:solidFill>
              <a:latin typeface="Open Sans"/>
              <a:ea typeface="Open Sans"/>
              <a:cs typeface="Open Sans"/>
              <a:sym typeface="Open Sans"/>
            </a:endParaRPr>
          </a:p>
        </p:txBody>
      </p:sp>
      <p:sp>
        <p:nvSpPr>
          <p:cNvPr id="1163" name="Google Shape;1163;p103"/>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164" name="Google Shape;1164;p103"/>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103"/>
          <p:cNvSpPr txBox="1"/>
          <p:nvPr/>
        </p:nvSpPr>
        <p:spPr>
          <a:xfrm>
            <a:off x="433656" y="1648340"/>
            <a:ext cx="16989196" cy="58727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Following are the steps to follow for completing the Basic Settings in Financials</a:t>
            </a:r>
            <a:endParaRPr b="0" i="0" sz="1400" u="none" cap="none" strike="noStrike">
              <a:solidFill>
                <a:srgbClr val="000000"/>
              </a:solidFill>
              <a:latin typeface="Arial"/>
              <a:ea typeface="Arial"/>
              <a:cs typeface="Arial"/>
              <a:sym typeface="Arial"/>
            </a:endParaRPr>
          </a:p>
        </p:txBody>
      </p:sp>
      <p:graphicFrame>
        <p:nvGraphicFramePr>
          <p:cNvPr id="1166" name="Google Shape;1166;p103"/>
          <p:cNvGraphicFramePr/>
          <p:nvPr/>
        </p:nvGraphicFramePr>
        <p:xfrm>
          <a:off x="2841294" y="2476293"/>
          <a:ext cx="3000000" cy="3000000"/>
        </p:xfrm>
        <a:graphic>
          <a:graphicData uri="http://schemas.openxmlformats.org/drawingml/2006/table">
            <a:tbl>
              <a:tblPr bandCol="1" bandRow="1" firstCol="1" firstRow="1" lastCol="1" lastRow="1">
                <a:noFill/>
                <a:tableStyleId>{726A8EEA-2CF1-4F07-B055-991EAF1BFD74}</a:tableStyleId>
              </a:tblPr>
              <a:tblGrid>
                <a:gridCol w="2589800"/>
                <a:gridCol w="7906225"/>
                <a:gridCol w="1677900"/>
              </a:tblGrid>
              <a:tr h="312975">
                <a:tc>
                  <a:txBody>
                    <a:bodyPr/>
                    <a:lstStyle/>
                    <a:p>
                      <a:pPr indent="0" lvl="0" marL="0" marR="191135" rtl="0" algn="ctr">
                        <a:lnSpc>
                          <a:spcPct val="100000"/>
                        </a:lnSpc>
                        <a:spcBef>
                          <a:spcPts val="0"/>
                        </a:spcBef>
                        <a:spcAft>
                          <a:spcPts val="0"/>
                        </a:spcAft>
                        <a:buClr>
                          <a:srgbClr val="000000"/>
                        </a:buClr>
                        <a:buSzPts val="2000"/>
                        <a:buFont typeface="Arial"/>
                        <a:buNone/>
                      </a:pPr>
                      <a:r>
                        <a:rPr b="1" lang="en-US" sz="2000" u="none" cap="none" strike="noStrike">
                          <a:latin typeface="Open Sans"/>
                          <a:ea typeface="Open Sans"/>
                          <a:cs typeface="Open Sans"/>
                          <a:sym typeface="Open Sans"/>
                        </a:rPr>
                        <a:t>Step #</a:t>
                      </a:r>
                      <a:endParaRPr b="1" sz="2000" u="none" cap="none" strike="noStrike">
                        <a:latin typeface="Open Sans"/>
                        <a:ea typeface="Open Sans"/>
                        <a:cs typeface="Open Sans"/>
                        <a:sym typeface="Open Sans"/>
                      </a:endParaRPr>
                    </a:p>
                  </a:txBody>
                  <a:tcPr marT="0" marB="0" marR="0" marL="0"/>
                </a:tc>
                <a:tc>
                  <a:txBody>
                    <a:bodyPr/>
                    <a:lstStyle/>
                    <a:p>
                      <a:pPr indent="0" lvl="0" marL="20320" marR="0" rtl="0" algn="ctr">
                        <a:lnSpc>
                          <a:spcPct val="100000"/>
                        </a:lnSpc>
                        <a:spcBef>
                          <a:spcPts val="0"/>
                        </a:spcBef>
                        <a:spcAft>
                          <a:spcPts val="0"/>
                        </a:spcAft>
                        <a:buClr>
                          <a:srgbClr val="000000"/>
                        </a:buClr>
                        <a:buSzPts val="2000"/>
                        <a:buFont typeface="Arial"/>
                        <a:buNone/>
                      </a:pPr>
                      <a:r>
                        <a:rPr b="1" lang="en-US" sz="2000" u="none" cap="none" strike="noStrike">
                          <a:latin typeface="Open Sans"/>
                          <a:ea typeface="Open Sans"/>
                          <a:cs typeface="Open Sans"/>
                          <a:sym typeface="Open Sans"/>
                        </a:rPr>
                        <a:t>Action to be Done</a:t>
                      </a:r>
                      <a:endParaRPr b="1" sz="2000" u="none" cap="none" strike="noStrike">
                        <a:latin typeface="Open Sans"/>
                        <a:ea typeface="Open Sans"/>
                        <a:cs typeface="Open Sans"/>
                        <a:sym typeface="Open Sans"/>
                      </a:endParaRPr>
                    </a:p>
                  </a:txBody>
                  <a:tcPr marT="0" marB="0" marR="0" marL="0"/>
                </a:tc>
                <a:tc>
                  <a:txBody>
                    <a:bodyPr/>
                    <a:lstStyle/>
                    <a:p>
                      <a:pPr indent="0" lvl="0" marL="20955" marR="0" rtl="0" algn="l">
                        <a:lnSpc>
                          <a:spcPct val="100000"/>
                        </a:lnSpc>
                        <a:spcBef>
                          <a:spcPts val="0"/>
                        </a:spcBef>
                        <a:spcAft>
                          <a:spcPts val="0"/>
                        </a:spcAft>
                        <a:buClr>
                          <a:srgbClr val="000000"/>
                        </a:buClr>
                        <a:buSzPts val="2000"/>
                        <a:buFont typeface="Arial"/>
                        <a:buNone/>
                      </a:pPr>
                      <a:r>
                        <a:rPr b="1" lang="en-US" sz="2000" u="none" cap="none" strike="noStrike">
                          <a:latin typeface="Open Sans"/>
                          <a:ea typeface="Open Sans"/>
                          <a:cs typeface="Open Sans"/>
                          <a:sym typeface="Open Sans"/>
                        </a:rPr>
                        <a:t>TC</a:t>
                      </a:r>
                      <a:endParaRPr b="1" sz="2000" u="none" cap="none" strike="noStrike">
                        <a:latin typeface="Open Sans"/>
                        <a:ea typeface="Open Sans"/>
                        <a:cs typeface="Open Sans"/>
                        <a:sym typeface="Open Sans"/>
                      </a:endParaRPr>
                    </a:p>
                  </a:txBody>
                  <a:tcPr marT="0" marB="0" marR="0" marL="0"/>
                </a:tc>
              </a:tr>
              <a:tr h="312975">
                <a:tc>
                  <a:txBody>
                    <a:bodyPr/>
                    <a:lstStyle/>
                    <a:p>
                      <a:pPr indent="0" lvl="0" marL="0" marR="24955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a:t>
                      </a:r>
                      <a:endParaRPr sz="2000" u="none" cap="none" strike="noStrike">
                        <a:latin typeface="Open Sans"/>
                        <a:ea typeface="Open Sans"/>
                        <a:cs typeface="Open Sans"/>
                        <a:sym typeface="Open Sans"/>
                      </a:endParaRPr>
                    </a:p>
                  </a:txBody>
                  <a:tcPr marT="0" marB="0" marR="0" marL="0"/>
                </a:tc>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Define Company ( In normal terminology-Group)</a:t>
                      </a:r>
                      <a:endParaRPr sz="2000" u="none" cap="none" strike="noStrike">
                        <a:latin typeface="Open Sans"/>
                        <a:ea typeface="Open Sans"/>
                        <a:cs typeface="Open Sans"/>
                        <a:sym typeface="Open Sans"/>
                      </a:endParaRPr>
                    </a:p>
                  </a:txBody>
                  <a:tcPr marT="0" marB="0" marR="0" marL="0"/>
                </a:tc>
                <a:tc>
                  <a:txBody>
                    <a:bodyPr/>
                    <a:lstStyle/>
                    <a:p>
                      <a:pPr indent="0" lvl="0" marL="0" marR="41275" rtl="0" algn="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/NOX15</a:t>
                      </a:r>
                      <a:endParaRPr sz="2000" u="none" cap="none" strike="noStrike">
                        <a:latin typeface="Open Sans"/>
                        <a:ea typeface="Open Sans"/>
                        <a:cs typeface="Open Sans"/>
                        <a:sym typeface="Open Sans"/>
                      </a:endParaRPr>
                    </a:p>
                  </a:txBody>
                  <a:tcPr marT="0" marB="0" marR="0" marL="0"/>
                </a:tc>
              </a:tr>
              <a:tr h="312975">
                <a:tc>
                  <a:txBody>
                    <a:bodyPr/>
                    <a:lstStyle/>
                    <a:p>
                      <a:pPr indent="0" lvl="0" marL="0" marR="24955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2</a:t>
                      </a:r>
                      <a:endParaRPr sz="2000" u="none" cap="none" strike="noStrike">
                        <a:latin typeface="Open Sans"/>
                        <a:ea typeface="Open Sans"/>
                        <a:cs typeface="Open Sans"/>
                        <a:sym typeface="Open Sans"/>
                      </a:endParaRPr>
                    </a:p>
                  </a:txBody>
                  <a:tcPr marT="0" marB="0" marR="0" marL="0"/>
                </a:tc>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Define Company Code ( in normal terminalogy Company in Group)</a:t>
                      </a:r>
                      <a:endParaRPr sz="2000" u="none" cap="none" strike="noStrike">
                        <a:latin typeface="Open Sans"/>
                        <a:ea typeface="Open Sans"/>
                        <a:cs typeface="Open Sans"/>
                        <a:sym typeface="Open Sans"/>
                      </a:endParaRPr>
                    </a:p>
                  </a:txBody>
                  <a:tcPr marT="0" marB="0" marR="0" marL="0"/>
                </a:tc>
                <a:tc>
                  <a:txBody>
                    <a:bodyPr/>
                    <a:lstStyle/>
                    <a:p>
                      <a:pPr indent="0" lvl="0" marL="0" marR="41910" rtl="0" algn="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/NOX02</a:t>
                      </a:r>
                      <a:endParaRPr sz="2000" u="none" cap="none" strike="noStrike">
                        <a:latin typeface="Open Sans"/>
                        <a:ea typeface="Open Sans"/>
                        <a:cs typeface="Open Sans"/>
                        <a:sym typeface="Open Sans"/>
                      </a:endParaRPr>
                    </a:p>
                  </a:txBody>
                  <a:tcPr marT="0" marB="0" marR="0" marL="0"/>
                </a:tc>
              </a:tr>
              <a:tr h="312975">
                <a:tc>
                  <a:txBody>
                    <a:bodyPr/>
                    <a:lstStyle/>
                    <a:p>
                      <a:pPr indent="0" lvl="0" marL="0" marR="24955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3</a:t>
                      </a:r>
                      <a:endParaRPr sz="2000" u="none" cap="none" strike="noStrike">
                        <a:latin typeface="Open Sans"/>
                        <a:ea typeface="Open Sans"/>
                        <a:cs typeface="Open Sans"/>
                        <a:sym typeface="Open Sans"/>
                      </a:endParaRPr>
                    </a:p>
                  </a:txBody>
                  <a:tcPr marT="0" marB="0" marR="0" marL="0"/>
                </a:tc>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Assign Company to Company Code</a:t>
                      </a:r>
                      <a:endParaRPr sz="2000" u="none" cap="none" strike="noStrike">
                        <a:latin typeface="Open Sans"/>
                        <a:ea typeface="Open Sans"/>
                        <a:cs typeface="Open Sans"/>
                        <a:sym typeface="Open Sans"/>
                      </a:endParaRPr>
                    </a:p>
                  </a:txBody>
                  <a:tcPr marT="0" marB="0" marR="0" marL="0"/>
                </a:tc>
                <a:tc>
                  <a:txBody>
                    <a:bodyPr/>
                    <a:lstStyle/>
                    <a:p>
                      <a:pPr indent="0" lvl="0" marL="0" marR="41275" rtl="0" algn="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/NOX16</a:t>
                      </a:r>
                      <a:endParaRPr sz="2000" u="none" cap="none" strike="noStrike">
                        <a:latin typeface="Open Sans"/>
                        <a:ea typeface="Open Sans"/>
                        <a:cs typeface="Open Sans"/>
                        <a:sym typeface="Open Sans"/>
                      </a:endParaRPr>
                    </a:p>
                  </a:txBody>
                  <a:tcPr marT="0" marB="0" marR="0" marL="0"/>
                </a:tc>
              </a:tr>
              <a:tr h="312975">
                <a:tc>
                  <a:txBody>
                    <a:bodyPr/>
                    <a:lstStyle/>
                    <a:p>
                      <a:pPr indent="0" lvl="0" marL="0" marR="24955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4</a:t>
                      </a:r>
                      <a:endParaRPr sz="2000" u="none" cap="none" strike="noStrike">
                        <a:latin typeface="Open Sans"/>
                        <a:ea typeface="Open Sans"/>
                        <a:cs typeface="Open Sans"/>
                        <a:sym typeface="Open Sans"/>
                      </a:endParaRPr>
                    </a:p>
                  </a:txBody>
                  <a:tcPr marT="0" marB="0" marR="0" marL="0"/>
                </a:tc>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Define Business Area</a:t>
                      </a:r>
                      <a:endParaRPr sz="2000" u="none" cap="none" strike="noStrike">
                        <a:latin typeface="Open Sans"/>
                        <a:ea typeface="Open Sans"/>
                        <a:cs typeface="Open Sans"/>
                        <a:sym typeface="Open Sans"/>
                      </a:endParaRPr>
                    </a:p>
                  </a:txBody>
                  <a:tcPr marT="0" marB="0" marR="0" marL="0"/>
                </a:tc>
                <a:tc>
                  <a:txBody>
                    <a:bodyPr/>
                    <a:lstStyle/>
                    <a:p>
                      <a:pPr indent="0" lvl="0" marL="0" marR="41275" rtl="0" algn="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/NOX03</a:t>
                      </a:r>
                      <a:endParaRPr sz="2000" u="none" cap="none" strike="noStrike">
                        <a:latin typeface="Open Sans"/>
                        <a:ea typeface="Open Sans"/>
                        <a:cs typeface="Open Sans"/>
                        <a:sym typeface="Open Sans"/>
                      </a:endParaRPr>
                    </a:p>
                  </a:txBody>
                  <a:tcPr marT="0" marB="0" marR="0" marL="0"/>
                </a:tc>
              </a:tr>
              <a:tr h="312975">
                <a:tc>
                  <a:txBody>
                    <a:bodyPr/>
                    <a:lstStyle/>
                    <a:p>
                      <a:pPr indent="0" lvl="0" marL="0" marR="24955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5</a:t>
                      </a:r>
                      <a:endParaRPr sz="2000" u="none" cap="none" strike="noStrike">
                        <a:latin typeface="Open Sans"/>
                        <a:ea typeface="Open Sans"/>
                        <a:cs typeface="Open Sans"/>
                        <a:sym typeface="Open Sans"/>
                      </a:endParaRPr>
                    </a:p>
                  </a:txBody>
                  <a:tcPr marT="0" marB="0" marR="0" marL="0"/>
                </a:tc>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Define Chart of Accounts</a:t>
                      </a:r>
                      <a:endParaRPr sz="2000" u="none" cap="none" strike="noStrike">
                        <a:latin typeface="Open Sans"/>
                        <a:ea typeface="Open Sans"/>
                        <a:cs typeface="Open Sans"/>
                        <a:sym typeface="Open Sans"/>
                      </a:endParaRPr>
                    </a:p>
                  </a:txBody>
                  <a:tcPr marT="0" marB="0" marR="0" marL="0"/>
                </a:tc>
                <a:tc>
                  <a:txBody>
                    <a:bodyPr/>
                    <a:lstStyle/>
                    <a:p>
                      <a:pPr indent="0" lvl="0" marL="15938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OB13</a:t>
                      </a:r>
                      <a:endParaRPr sz="2000" u="none" cap="none" strike="noStrike">
                        <a:latin typeface="Open Sans"/>
                        <a:ea typeface="Open Sans"/>
                        <a:cs typeface="Open Sans"/>
                        <a:sym typeface="Open Sans"/>
                      </a:endParaRPr>
                    </a:p>
                  </a:txBody>
                  <a:tcPr marT="0" marB="0" marR="0" marL="0"/>
                </a:tc>
              </a:tr>
              <a:tr h="312975">
                <a:tc>
                  <a:txBody>
                    <a:bodyPr/>
                    <a:lstStyle/>
                    <a:p>
                      <a:pPr indent="0" lvl="0" marL="0" marR="24955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6</a:t>
                      </a:r>
                      <a:endParaRPr sz="2000" u="none" cap="none" strike="noStrike">
                        <a:latin typeface="Open Sans"/>
                        <a:ea typeface="Open Sans"/>
                        <a:cs typeface="Open Sans"/>
                        <a:sym typeface="Open Sans"/>
                      </a:endParaRPr>
                    </a:p>
                  </a:txBody>
                  <a:tcPr marT="0" marB="0" marR="0" marL="0"/>
                </a:tc>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Assign Company Code to Chart of Accounts</a:t>
                      </a:r>
                      <a:endParaRPr sz="2000" u="none" cap="none" strike="noStrike">
                        <a:latin typeface="Open Sans"/>
                        <a:ea typeface="Open Sans"/>
                        <a:cs typeface="Open Sans"/>
                        <a:sym typeface="Open Sans"/>
                      </a:endParaRPr>
                    </a:p>
                  </a:txBody>
                  <a:tcPr marT="0" marB="0" marR="0" marL="0"/>
                </a:tc>
                <a:tc>
                  <a:txBody>
                    <a:bodyPr/>
                    <a:lstStyle/>
                    <a:p>
                      <a:pPr indent="0" lvl="0" marL="15938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OB62</a:t>
                      </a:r>
                      <a:endParaRPr sz="2000" u="none" cap="none" strike="noStrike">
                        <a:latin typeface="Open Sans"/>
                        <a:ea typeface="Open Sans"/>
                        <a:cs typeface="Open Sans"/>
                        <a:sym typeface="Open Sans"/>
                      </a:endParaRPr>
                    </a:p>
                  </a:txBody>
                  <a:tcPr marT="0" marB="0" marR="0" marL="0"/>
                </a:tc>
              </a:tr>
              <a:tr h="312975">
                <a:tc>
                  <a:txBody>
                    <a:bodyPr/>
                    <a:lstStyle/>
                    <a:p>
                      <a:pPr indent="0" lvl="0" marL="0" marR="24955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7</a:t>
                      </a:r>
                      <a:endParaRPr sz="2000" u="none" cap="none" strike="noStrike">
                        <a:latin typeface="Open Sans"/>
                        <a:ea typeface="Open Sans"/>
                        <a:cs typeface="Open Sans"/>
                        <a:sym typeface="Open Sans"/>
                      </a:endParaRPr>
                    </a:p>
                  </a:txBody>
                  <a:tcPr marT="0" marB="0" marR="0" marL="0"/>
                </a:tc>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Define Account Groups with Number Ranges</a:t>
                      </a:r>
                      <a:endParaRPr sz="2000" u="none" cap="none" strike="noStrike">
                        <a:latin typeface="Open Sans"/>
                        <a:ea typeface="Open Sans"/>
                        <a:cs typeface="Open Sans"/>
                        <a:sym typeface="Open Sans"/>
                      </a:endParaRPr>
                    </a:p>
                  </a:txBody>
                  <a:tcPr marT="0" marB="0" marR="0" marL="0"/>
                </a:tc>
                <a:tc>
                  <a:txBody>
                    <a:bodyPr/>
                    <a:lstStyle/>
                    <a:p>
                      <a:pPr indent="0" lvl="0" marL="14097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OBD4</a:t>
                      </a:r>
                      <a:endParaRPr sz="2000" u="none" cap="none" strike="noStrike">
                        <a:latin typeface="Open Sans"/>
                        <a:ea typeface="Open Sans"/>
                        <a:cs typeface="Open Sans"/>
                        <a:sym typeface="Open Sans"/>
                      </a:endParaRPr>
                    </a:p>
                  </a:txBody>
                  <a:tcPr marT="0" marB="0" marR="0" marL="0"/>
                </a:tc>
              </a:tr>
              <a:tr h="312975">
                <a:tc>
                  <a:txBody>
                    <a:bodyPr/>
                    <a:lstStyle/>
                    <a:p>
                      <a:pPr indent="0" lvl="0" marL="0" marR="24955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8</a:t>
                      </a:r>
                      <a:endParaRPr sz="2000" u="none" cap="none" strike="noStrike">
                        <a:latin typeface="Open Sans"/>
                        <a:ea typeface="Open Sans"/>
                        <a:cs typeface="Open Sans"/>
                        <a:sym typeface="Open Sans"/>
                      </a:endParaRPr>
                    </a:p>
                  </a:txBody>
                  <a:tcPr marT="0" marB="0" marR="0" marL="0"/>
                </a:tc>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Define Retained Earning Account</a:t>
                      </a:r>
                      <a:endParaRPr sz="2000" u="none" cap="none" strike="noStrike">
                        <a:latin typeface="Open Sans"/>
                        <a:ea typeface="Open Sans"/>
                        <a:cs typeface="Open Sans"/>
                        <a:sym typeface="Open Sans"/>
                      </a:endParaRPr>
                    </a:p>
                  </a:txBody>
                  <a:tcPr marT="0" marB="0" marR="0" marL="0"/>
                </a:tc>
                <a:tc>
                  <a:txBody>
                    <a:bodyPr/>
                    <a:lstStyle/>
                    <a:p>
                      <a:pPr indent="0" lvl="0" marL="15938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OB53</a:t>
                      </a:r>
                      <a:endParaRPr sz="2000" u="none" cap="none" strike="noStrike">
                        <a:latin typeface="Open Sans"/>
                        <a:ea typeface="Open Sans"/>
                        <a:cs typeface="Open Sans"/>
                        <a:sym typeface="Open Sans"/>
                      </a:endParaRPr>
                    </a:p>
                  </a:txBody>
                  <a:tcPr marT="0" marB="0" marR="0" marL="0"/>
                </a:tc>
              </a:tr>
              <a:tr h="312975">
                <a:tc>
                  <a:txBody>
                    <a:bodyPr/>
                    <a:lstStyle/>
                    <a:p>
                      <a:pPr indent="0" lvl="0" marL="0" marR="24955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9</a:t>
                      </a:r>
                      <a:endParaRPr sz="2000" u="none" cap="none" strike="noStrike">
                        <a:latin typeface="Open Sans"/>
                        <a:ea typeface="Open Sans"/>
                        <a:cs typeface="Open Sans"/>
                        <a:sym typeface="Open Sans"/>
                      </a:endParaRPr>
                    </a:p>
                  </a:txBody>
                  <a:tcPr marT="0" marB="0" marR="0" marL="0"/>
                </a:tc>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Define Fiscal Year Variant with Fiscal Year Conversion</a:t>
                      </a:r>
                      <a:endParaRPr sz="2000" u="none" cap="none" strike="noStrike">
                        <a:latin typeface="Open Sans"/>
                        <a:ea typeface="Open Sans"/>
                        <a:cs typeface="Open Sans"/>
                        <a:sym typeface="Open Sans"/>
                      </a:endParaRPr>
                    </a:p>
                  </a:txBody>
                  <a:tcPr marT="0" marB="0" marR="0" marL="0"/>
                </a:tc>
                <a:tc>
                  <a:txBody>
                    <a:bodyPr/>
                    <a:lstStyle/>
                    <a:p>
                      <a:pPr indent="0" lvl="0" marL="15938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OB29</a:t>
                      </a:r>
                      <a:endParaRPr sz="2000" u="none" cap="none" strike="noStrike">
                        <a:latin typeface="Open Sans"/>
                        <a:ea typeface="Open Sans"/>
                        <a:cs typeface="Open Sans"/>
                        <a:sym typeface="Open Sans"/>
                      </a:endParaRPr>
                    </a:p>
                  </a:txBody>
                  <a:tcPr marT="0" marB="0" marR="0" marL="0"/>
                </a:tc>
              </a:tr>
              <a:tr h="312975">
                <a:tc>
                  <a:txBody>
                    <a:bodyPr/>
                    <a:lstStyle/>
                    <a:p>
                      <a:pPr indent="0" lvl="0" marL="0" marR="21780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10</a:t>
                      </a:r>
                      <a:endParaRPr sz="2000" u="none" cap="none" strike="noStrike">
                        <a:latin typeface="Open Sans"/>
                        <a:ea typeface="Open Sans"/>
                        <a:cs typeface="Open Sans"/>
                        <a:sym typeface="Open Sans"/>
                      </a:endParaRPr>
                    </a:p>
                  </a:txBody>
                  <a:tcPr marT="0" marB="0" marR="0" marL="0"/>
                </a:tc>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Assign Company Code to Fiscal Year Variant</a:t>
                      </a:r>
                      <a:endParaRPr sz="2000" u="none" cap="none" strike="noStrike">
                        <a:latin typeface="Open Sans"/>
                        <a:ea typeface="Open Sans"/>
                        <a:cs typeface="Open Sans"/>
                        <a:sym typeface="Open Sans"/>
                      </a:endParaRPr>
                    </a:p>
                  </a:txBody>
                  <a:tcPr marT="0" marB="0" marR="0" marL="0"/>
                </a:tc>
                <a:tc>
                  <a:txBody>
                    <a:bodyPr/>
                    <a:lstStyle/>
                    <a:p>
                      <a:pPr indent="0" lvl="0" marL="15938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OB37</a:t>
                      </a:r>
                      <a:endParaRPr sz="2000" u="none" cap="none" strike="noStrike">
                        <a:latin typeface="Open Sans"/>
                        <a:ea typeface="Open Sans"/>
                        <a:cs typeface="Open Sans"/>
                        <a:sym typeface="Open Sans"/>
                      </a:endParaRPr>
                    </a:p>
                  </a:txBody>
                  <a:tcPr marT="0" marB="0" marR="0" marL="0"/>
                </a:tc>
              </a:tr>
              <a:tr h="312975">
                <a:tc>
                  <a:txBody>
                    <a:bodyPr/>
                    <a:lstStyle/>
                    <a:p>
                      <a:pPr indent="0" lvl="0" marL="0" marR="21780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11</a:t>
                      </a:r>
                      <a:endParaRPr sz="2000" u="none" cap="none" strike="noStrike">
                        <a:latin typeface="Open Sans"/>
                        <a:ea typeface="Open Sans"/>
                        <a:cs typeface="Open Sans"/>
                        <a:sym typeface="Open Sans"/>
                      </a:endParaRPr>
                    </a:p>
                  </a:txBody>
                  <a:tcPr marT="0" marB="0" marR="0" marL="0"/>
                </a:tc>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Define Posting Period Variant</a:t>
                      </a:r>
                      <a:endParaRPr sz="2000" u="none" cap="none" strike="noStrike">
                        <a:latin typeface="Open Sans"/>
                        <a:ea typeface="Open Sans"/>
                        <a:cs typeface="Open Sans"/>
                        <a:sym typeface="Open Sans"/>
                      </a:endParaRPr>
                    </a:p>
                  </a:txBody>
                  <a:tcPr marT="0" marB="0" marR="0" marL="0"/>
                </a:tc>
                <a:tc>
                  <a:txBody>
                    <a:bodyPr/>
                    <a:lstStyle/>
                    <a:p>
                      <a:pPr indent="0" lvl="0" marL="14732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SPRO</a:t>
                      </a:r>
                      <a:endParaRPr sz="2000" u="none" cap="none" strike="noStrike">
                        <a:latin typeface="Open Sans"/>
                        <a:ea typeface="Open Sans"/>
                        <a:cs typeface="Open Sans"/>
                        <a:sym typeface="Open Sans"/>
                      </a:endParaRPr>
                    </a:p>
                  </a:txBody>
                  <a:tcPr marT="0" marB="0" marR="0" marL="0"/>
                </a:tc>
              </a:tr>
              <a:tr h="312975">
                <a:tc>
                  <a:txBody>
                    <a:bodyPr/>
                    <a:lstStyle/>
                    <a:p>
                      <a:pPr indent="0" lvl="0" marL="0" marR="21780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12</a:t>
                      </a:r>
                      <a:endParaRPr sz="2000" u="none" cap="none" strike="noStrike">
                        <a:latin typeface="Open Sans"/>
                        <a:ea typeface="Open Sans"/>
                        <a:cs typeface="Open Sans"/>
                        <a:sym typeface="Open Sans"/>
                      </a:endParaRPr>
                    </a:p>
                  </a:txBody>
                  <a:tcPr marT="0" marB="0" marR="0" marL="0"/>
                </a:tc>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Assign company Code to Posting Period Variant</a:t>
                      </a:r>
                      <a:endParaRPr sz="2000" u="none" cap="none" strike="noStrike">
                        <a:latin typeface="Open Sans"/>
                        <a:ea typeface="Open Sans"/>
                        <a:cs typeface="Open Sans"/>
                        <a:sym typeface="Open Sans"/>
                      </a:endParaRPr>
                    </a:p>
                  </a:txBody>
                  <a:tcPr marT="0" marB="0" marR="0" marL="0"/>
                </a:tc>
                <a:tc>
                  <a:txBody>
                    <a:bodyPr/>
                    <a:lstStyle/>
                    <a:p>
                      <a:pPr indent="0" lvl="0" marL="14732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SPRO</a:t>
                      </a:r>
                      <a:endParaRPr sz="2000" u="none" cap="none" strike="noStrike">
                        <a:latin typeface="Open Sans"/>
                        <a:ea typeface="Open Sans"/>
                        <a:cs typeface="Open Sans"/>
                        <a:sym typeface="Open Sans"/>
                      </a:endParaRPr>
                    </a:p>
                  </a:txBody>
                  <a:tcPr marT="0" marB="0" marR="0" marL="0"/>
                </a:tc>
              </a:tr>
              <a:tr h="312975">
                <a:tc>
                  <a:txBody>
                    <a:bodyPr/>
                    <a:lstStyle/>
                    <a:p>
                      <a:pPr indent="0" lvl="0" marL="0" marR="21780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13</a:t>
                      </a:r>
                      <a:endParaRPr sz="2000" u="none" cap="none" strike="noStrike">
                        <a:latin typeface="Open Sans"/>
                        <a:ea typeface="Open Sans"/>
                        <a:cs typeface="Open Sans"/>
                        <a:sym typeface="Open Sans"/>
                      </a:endParaRPr>
                    </a:p>
                  </a:txBody>
                  <a:tcPr marT="0" marB="0" marR="0" marL="0"/>
                </a:tc>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Define Open and Close Posting Periods</a:t>
                      </a:r>
                      <a:endParaRPr sz="2000" u="none" cap="none" strike="noStrike">
                        <a:latin typeface="Open Sans"/>
                        <a:ea typeface="Open Sans"/>
                        <a:cs typeface="Open Sans"/>
                        <a:sym typeface="Open Sans"/>
                      </a:endParaRPr>
                    </a:p>
                  </a:txBody>
                  <a:tcPr marT="0" marB="0" marR="0" marL="0"/>
                </a:tc>
                <a:tc>
                  <a:txBody>
                    <a:bodyPr/>
                    <a:lstStyle/>
                    <a:p>
                      <a:pPr indent="0" lvl="0" marL="14732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SPRO</a:t>
                      </a:r>
                      <a:endParaRPr sz="2000" u="none" cap="none" strike="noStrike">
                        <a:latin typeface="Open Sans"/>
                        <a:ea typeface="Open Sans"/>
                        <a:cs typeface="Open Sans"/>
                        <a:sym typeface="Open Sans"/>
                      </a:endParaRPr>
                    </a:p>
                  </a:txBody>
                  <a:tcPr marT="0" marB="0" marR="0" marL="0"/>
                </a:tc>
              </a:tr>
              <a:tr h="312975">
                <a:tc>
                  <a:txBody>
                    <a:bodyPr/>
                    <a:lstStyle/>
                    <a:p>
                      <a:pPr indent="0" lvl="0" marL="0" marR="21780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14</a:t>
                      </a:r>
                      <a:endParaRPr sz="2000" u="none" cap="none" strike="noStrike">
                        <a:latin typeface="Open Sans"/>
                        <a:ea typeface="Open Sans"/>
                        <a:cs typeface="Open Sans"/>
                        <a:sym typeface="Open Sans"/>
                      </a:endParaRPr>
                    </a:p>
                  </a:txBody>
                  <a:tcPr marT="0" marB="0" marR="0" marL="0"/>
                </a:tc>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Define Document Types and Number Range</a:t>
                      </a:r>
                      <a:endParaRPr sz="2000" u="none" cap="none" strike="noStrike">
                        <a:latin typeface="Open Sans"/>
                        <a:ea typeface="Open Sans"/>
                        <a:cs typeface="Open Sans"/>
                        <a:sym typeface="Open Sans"/>
                      </a:endParaRPr>
                    </a:p>
                  </a:txBody>
                  <a:tcPr marT="0" marB="0" marR="0" marL="0"/>
                </a:tc>
                <a:tc>
                  <a:txBody>
                    <a:bodyPr/>
                    <a:lstStyle/>
                    <a:p>
                      <a:pPr indent="0" lvl="0" marL="14097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OBA7</a:t>
                      </a:r>
                      <a:endParaRPr sz="2000" u="none" cap="none" strike="noStrike">
                        <a:latin typeface="Open Sans"/>
                        <a:ea typeface="Open Sans"/>
                        <a:cs typeface="Open Sans"/>
                        <a:sym typeface="Open Sans"/>
                      </a:endParaRPr>
                    </a:p>
                  </a:txBody>
                  <a:tcPr marT="0" marB="0" marR="0" marL="0"/>
                </a:tc>
              </a:tr>
              <a:tr h="312975">
                <a:tc>
                  <a:txBody>
                    <a:bodyPr/>
                    <a:lstStyle/>
                    <a:p>
                      <a:pPr indent="0" lvl="0" marL="0" marR="21780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15</a:t>
                      </a:r>
                      <a:endParaRPr sz="2000" u="none" cap="none" strike="noStrike">
                        <a:latin typeface="Open Sans"/>
                        <a:ea typeface="Open Sans"/>
                        <a:cs typeface="Open Sans"/>
                        <a:sym typeface="Open Sans"/>
                      </a:endParaRPr>
                    </a:p>
                  </a:txBody>
                  <a:tcPr marT="0" marB="0" marR="0" marL="0"/>
                </a:tc>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Define Field Status Variant</a:t>
                      </a:r>
                      <a:endParaRPr sz="2000" u="none" cap="none" strike="noStrike">
                        <a:latin typeface="Open Sans"/>
                        <a:ea typeface="Open Sans"/>
                        <a:cs typeface="Open Sans"/>
                        <a:sym typeface="Open Sans"/>
                      </a:endParaRPr>
                    </a:p>
                  </a:txBody>
                  <a:tcPr marT="0" marB="0" marR="0" marL="0"/>
                </a:tc>
                <a:tc>
                  <a:txBody>
                    <a:bodyPr/>
                    <a:lstStyle/>
                    <a:p>
                      <a:pPr indent="0" lvl="0" marL="14732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SPRO</a:t>
                      </a:r>
                      <a:endParaRPr sz="2000" u="none" cap="none" strike="noStrike">
                        <a:latin typeface="Open Sans"/>
                        <a:ea typeface="Open Sans"/>
                        <a:cs typeface="Open Sans"/>
                        <a:sym typeface="Open Sans"/>
                      </a:endParaRPr>
                    </a:p>
                  </a:txBody>
                  <a:tcPr marT="0" marB="0" marR="0" marL="0"/>
                </a:tc>
              </a:tr>
              <a:tr h="312975">
                <a:tc>
                  <a:txBody>
                    <a:bodyPr/>
                    <a:lstStyle/>
                    <a:p>
                      <a:pPr indent="0" lvl="0" marL="0" marR="21780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16</a:t>
                      </a:r>
                      <a:endParaRPr sz="2000" u="none" cap="none" strike="noStrike">
                        <a:latin typeface="Open Sans"/>
                        <a:ea typeface="Open Sans"/>
                        <a:cs typeface="Open Sans"/>
                        <a:sym typeface="Open Sans"/>
                      </a:endParaRPr>
                    </a:p>
                  </a:txBody>
                  <a:tcPr marT="0" marB="0" marR="0" marL="0"/>
                </a:tc>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Assign Company Code to Field Status Variant</a:t>
                      </a:r>
                      <a:endParaRPr sz="2000" u="none" cap="none" strike="noStrike">
                        <a:latin typeface="Open Sans"/>
                        <a:ea typeface="Open Sans"/>
                        <a:cs typeface="Open Sans"/>
                        <a:sym typeface="Open Sans"/>
                      </a:endParaRPr>
                    </a:p>
                  </a:txBody>
                  <a:tcPr marT="0" marB="0" marR="0" marL="0"/>
                </a:tc>
                <a:tc>
                  <a:txBody>
                    <a:bodyPr/>
                    <a:lstStyle/>
                    <a:p>
                      <a:pPr indent="0" lvl="0" marL="14732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SPRO</a:t>
                      </a:r>
                      <a:endParaRPr sz="2000" u="none" cap="none" strike="noStrike">
                        <a:latin typeface="Open Sans"/>
                        <a:ea typeface="Open Sans"/>
                        <a:cs typeface="Open Sans"/>
                        <a:sym typeface="Open Sans"/>
                      </a:endParaRPr>
                    </a:p>
                  </a:txBody>
                  <a:tcPr marT="0" marB="0" marR="0" marL="0"/>
                </a:tc>
              </a:tr>
              <a:tr h="312975">
                <a:tc>
                  <a:txBody>
                    <a:bodyPr/>
                    <a:lstStyle/>
                    <a:p>
                      <a:pPr indent="0" lvl="0" marL="0" marR="21780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17</a:t>
                      </a:r>
                      <a:endParaRPr sz="2000" u="none" cap="none" strike="noStrike">
                        <a:latin typeface="Open Sans"/>
                        <a:ea typeface="Open Sans"/>
                        <a:cs typeface="Open Sans"/>
                        <a:sym typeface="Open Sans"/>
                      </a:endParaRPr>
                    </a:p>
                  </a:txBody>
                  <a:tcPr marT="0" marB="0" marR="0" marL="0"/>
                </a:tc>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Assign Company Code to Sales Tax Procedure</a:t>
                      </a:r>
                      <a:endParaRPr sz="2000" u="none" cap="none" strike="noStrike">
                        <a:latin typeface="Open Sans"/>
                        <a:ea typeface="Open Sans"/>
                        <a:cs typeface="Open Sans"/>
                        <a:sym typeface="Open Sans"/>
                      </a:endParaRPr>
                    </a:p>
                  </a:txBody>
                  <a:tcPr marT="0" marB="0" marR="0" marL="0"/>
                </a:tc>
                <a:tc>
                  <a:txBody>
                    <a:bodyPr/>
                    <a:lstStyle/>
                    <a:p>
                      <a:pPr indent="0" lvl="0" marL="14732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SPRO</a:t>
                      </a:r>
                      <a:endParaRPr sz="2000" u="none" cap="none" strike="noStrike">
                        <a:latin typeface="Open Sans"/>
                        <a:ea typeface="Open Sans"/>
                        <a:cs typeface="Open Sans"/>
                        <a:sym typeface="Open Sans"/>
                      </a:endParaRPr>
                    </a:p>
                  </a:txBody>
                  <a:tcPr marT="0" marB="0" marR="0" marL="0"/>
                </a:tc>
              </a:tr>
              <a:tr h="312975">
                <a:tc>
                  <a:txBody>
                    <a:bodyPr/>
                    <a:lstStyle/>
                    <a:p>
                      <a:pPr indent="0" lvl="0" marL="0" marR="21780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18</a:t>
                      </a:r>
                      <a:endParaRPr sz="2000" u="none" cap="none" strike="noStrike">
                        <a:latin typeface="Open Sans"/>
                        <a:ea typeface="Open Sans"/>
                        <a:cs typeface="Open Sans"/>
                        <a:sym typeface="Open Sans"/>
                      </a:endParaRPr>
                    </a:p>
                  </a:txBody>
                  <a:tcPr marT="0" marB="0" marR="0" marL="0"/>
                </a:tc>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Define Tolerance Groups</a:t>
                      </a:r>
                      <a:endParaRPr sz="2000" u="none" cap="none" strike="noStrike">
                        <a:latin typeface="Open Sans"/>
                        <a:ea typeface="Open Sans"/>
                        <a:cs typeface="Open Sans"/>
                        <a:sym typeface="Open Sans"/>
                      </a:endParaRPr>
                    </a:p>
                  </a:txBody>
                  <a:tcPr marT="0" marB="0" marR="0" marL="0"/>
                </a:tc>
                <a:tc>
                  <a:txBody>
                    <a:bodyPr/>
                    <a:lstStyle/>
                    <a:p>
                      <a:pPr indent="0" lvl="0" marL="14732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SPRO</a:t>
                      </a:r>
                      <a:endParaRPr sz="2000" u="none" cap="none" strike="noStrike">
                        <a:latin typeface="Open Sans"/>
                        <a:ea typeface="Open Sans"/>
                        <a:cs typeface="Open Sans"/>
                        <a:sym typeface="Open Sans"/>
                      </a:endParaRPr>
                    </a:p>
                  </a:txBody>
                  <a:tcPr marT="0" marB="0" marR="0" marL="0"/>
                </a:tc>
              </a:tr>
              <a:tr h="312975">
                <a:tc>
                  <a:txBody>
                    <a:bodyPr/>
                    <a:lstStyle/>
                    <a:p>
                      <a:pPr indent="0" lvl="0" marL="0" marR="217805"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19</a:t>
                      </a:r>
                      <a:endParaRPr sz="2000" u="none" cap="none" strike="noStrike">
                        <a:latin typeface="Open Sans"/>
                        <a:ea typeface="Open Sans"/>
                        <a:cs typeface="Open Sans"/>
                        <a:sym typeface="Open Sans"/>
                      </a:endParaRPr>
                    </a:p>
                  </a:txBody>
                  <a:tcPr marT="0" marB="0" marR="0" marL="0"/>
                </a:tc>
                <a:tc>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Assign Company Code to Tolerance Groups</a:t>
                      </a:r>
                      <a:endParaRPr sz="2000" u="none" cap="none" strike="noStrike">
                        <a:latin typeface="Open Sans"/>
                        <a:ea typeface="Open Sans"/>
                        <a:cs typeface="Open Sans"/>
                        <a:sym typeface="Open Sans"/>
                      </a:endParaRPr>
                    </a:p>
                  </a:txBody>
                  <a:tcPr marT="0" marB="0" marR="0" marL="0"/>
                </a:tc>
                <a:tc>
                  <a:txBody>
                    <a:bodyPr/>
                    <a:lstStyle/>
                    <a:p>
                      <a:pPr indent="0" lvl="0" marL="14732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SPRO</a:t>
                      </a:r>
                      <a:endParaRPr sz="2000" u="none" cap="none" strike="noStrike">
                        <a:latin typeface="Open Sans"/>
                        <a:ea typeface="Open Sans"/>
                        <a:cs typeface="Open Sans"/>
                        <a:sym typeface="Open Sans"/>
                      </a:endParaRPr>
                    </a:p>
                  </a:txBody>
                  <a:tcPr marT="0" marB="0" marR="0" marL="0"/>
                </a:tc>
              </a:tr>
              <a:tr h="314150">
                <a:tc rowSpan="2">
                  <a:txBody>
                    <a:bodyPr/>
                    <a:lstStyle/>
                    <a:p>
                      <a:pPr indent="0" lvl="0" marL="19685" marR="0" rtl="0" algn="ctr">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20</a:t>
                      </a:r>
                      <a:endParaRPr sz="2000" u="none" cap="none" strike="noStrike">
                        <a:latin typeface="Open Sans"/>
                        <a:ea typeface="Open Sans"/>
                        <a:cs typeface="Open Sans"/>
                        <a:sym typeface="Open Sans"/>
                      </a:endParaRPr>
                    </a:p>
                  </a:txBody>
                  <a:tcPr marT="0" marB="0" marR="0" marL="0"/>
                </a:tc>
                <a:tc rowSpan="2">
                  <a:txBody>
                    <a:bodyPr/>
                    <a:lstStyle/>
                    <a:p>
                      <a:pPr indent="0" lvl="0" marL="20955"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Check the Global Parameters of Company Code and Enter</a:t>
                      </a:r>
                      <a:endParaRPr sz="2000" u="none" cap="none" strike="noStrike">
                        <a:latin typeface="Open Sans"/>
                        <a:ea typeface="Open Sans"/>
                        <a:cs typeface="Open Sans"/>
                        <a:sym typeface="Open Sans"/>
                      </a:endParaRPr>
                    </a:p>
                    <a:p>
                      <a:pPr indent="0" lvl="0" marL="20955" marR="0" rtl="0" algn="l">
                        <a:lnSpc>
                          <a:spcPct val="100000"/>
                        </a:lnSpc>
                        <a:spcBef>
                          <a:spcPts val="280"/>
                        </a:spcBef>
                        <a:spcAft>
                          <a:spcPts val="0"/>
                        </a:spcAft>
                        <a:buClr>
                          <a:srgbClr val="000000"/>
                        </a:buClr>
                        <a:buSzPts val="2000"/>
                        <a:buFont typeface="Arial"/>
                        <a:buNone/>
                      </a:pPr>
                      <a:r>
                        <a:rPr lang="en-US" sz="2000" u="none" cap="none" strike="noStrike">
                          <a:latin typeface="Open Sans"/>
                          <a:ea typeface="Open Sans"/>
                          <a:cs typeface="Open Sans"/>
                          <a:sym typeface="Open Sans"/>
                        </a:rPr>
                        <a:t>TDS and PAN Numbers</a:t>
                      </a:r>
                      <a:endParaRPr sz="2000" u="none" cap="none" strike="noStrike">
                        <a:latin typeface="Open Sans"/>
                        <a:ea typeface="Open Sans"/>
                        <a:cs typeface="Open Sans"/>
                        <a:sym typeface="Open Sans"/>
                      </a:endParaRPr>
                    </a:p>
                  </a:txBody>
                  <a:tcPr marT="0" marB="0" marR="0" marL="0"/>
                </a:tc>
                <a:tc>
                  <a:txBody>
                    <a:bodyPr/>
                    <a:lstStyle/>
                    <a:p>
                      <a:pPr indent="0" lvl="0" marL="14732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SPRO</a:t>
                      </a:r>
                      <a:endParaRPr sz="2000" u="none" cap="none" strike="noStrike">
                        <a:latin typeface="Open Sans"/>
                        <a:ea typeface="Open Sans"/>
                        <a:cs typeface="Open Sans"/>
                        <a:sym typeface="Open Sans"/>
                      </a:endParaRPr>
                    </a:p>
                  </a:txBody>
                  <a:tcPr marT="0" marB="0" marR="0" marL="0"/>
                </a:tc>
              </a:tr>
              <a:tr h="311825">
                <a:tc vMerge="1"/>
                <a:tc vMerge="1"/>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Open Sans"/>
                          <a:ea typeface="Open Sans"/>
                          <a:cs typeface="Open Sans"/>
                          <a:sym typeface="Open Sans"/>
                        </a:rPr>
                        <a:t> </a:t>
                      </a:r>
                      <a:endParaRPr sz="1400" u="none" cap="none" strike="noStrike"/>
                    </a:p>
                  </a:txBody>
                  <a:tcPr marT="0" marB="0" marR="0" marL="0"/>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sp>
        <p:nvSpPr>
          <p:cNvPr id="1172" name="Google Shape;1172;p104"/>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173" name="Google Shape;1173;p104"/>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104"/>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General Ledger Concepts</a:t>
            </a:r>
            <a:endParaRPr b="1" i="0" sz="4400" u="none" cap="none" strike="noStrike">
              <a:solidFill>
                <a:srgbClr val="10253F"/>
              </a:solidFill>
              <a:latin typeface="Open Sans"/>
              <a:ea typeface="Open Sans"/>
              <a:cs typeface="Open Sans"/>
              <a:sym typeface="Open Sans"/>
            </a:endParaRPr>
          </a:p>
        </p:txBody>
      </p:sp>
      <p:sp>
        <p:nvSpPr>
          <p:cNvPr id="1175" name="Google Shape;1175;p104"/>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176" name="Google Shape;1176;p104"/>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104"/>
          <p:cNvSpPr txBox="1"/>
          <p:nvPr/>
        </p:nvSpPr>
        <p:spPr>
          <a:xfrm>
            <a:off x="433656" y="1648340"/>
            <a:ext cx="16989196" cy="280326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HOW TO CREATE GENERAL LEDGER MASTERS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We can create Chart of Accounts at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A) Chart of Accounts Level</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B) At Company Code Level</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C) Centrally</a:t>
            </a:r>
            <a:endParaRPr b="0" i="0" sz="1400" u="none" cap="none" strike="noStrike">
              <a:solidFill>
                <a:srgbClr val="000000"/>
              </a:solidFill>
              <a:latin typeface="Arial"/>
              <a:ea typeface="Arial"/>
              <a:cs typeface="Arial"/>
              <a:sym typeface="Arial"/>
            </a:endParaRPr>
          </a:p>
        </p:txBody>
      </p:sp>
      <p:pic>
        <p:nvPicPr>
          <p:cNvPr id="1178" name="Google Shape;1178;p104"/>
          <p:cNvPicPr preferRelativeResize="0"/>
          <p:nvPr/>
        </p:nvPicPr>
        <p:blipFill rotWithShape="1">
          <a:blip r:embed="rId5">
            <a:alphaModFix/>
          </a:blip>
          <a:srcRect b="0" l="0" r="0" t="0"/>
          <a:stretch/>
        </p:blipFill>
        <p:spPr>
          <a:xfrm>
            <a:off x="2828470" y="4378612"/>
            <a:ext cx="13989926" cy="4770134"/>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p105"/>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185" name="Google Shape;1185;p105"/>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105"/>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General Ledger Concepts</a:t>
            </a:r>
            <a:endParaRPr b="1" i="0" sz="4400" u="none" cap="none" strike="noStrike">
              <a:solidFill>
                <a:srgbClr val="10253F"/>
              </a:solidFill>
              <a:latin typeface="Open Sans"/>
              <a:ea typeface="Open Sans"/>
              <a:cs typeface="Open Sans"/>
              <a:sym typeface="Open Sans"/>
            </a:endParaRPr>
          </a:p>
        </p:txBody>
      </p:sp>
      <p:sp>
        <p:nvSpPr>
          <p:cNvPr id="1187" name="Google Shape;1187;p105"/>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188" name="Google Shape;1188;p105"/>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89" name="Google Shape;1189;p105"/>
          <p:cNvPicPr preferRelativeResize="0"/>
          <p:nvPr/>
        </p:nvPicPr>
        <p:blipFill rotWithShape="1">
          <a:blip r:embed="rId5">
            <a:alphaModFix/>
          </a:blip>
          <a:srcRect b="0" l="0" r="0" t="0"/>
          <a:stretch/>
        </p:blipFill>
        <p:spPr>
          <a:xfrm>
            <a:off x="1934336" y="2225614"/>
            <a:ext cx="14419327" cy="5835772"/>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 name="Shape 1194"/>
        <p:cNvGrpSpPr/>
        <p:nvPr/>
      </p:nvGrpSpPr>
      <p:grpSpPr>
        <a:xfrm>
          <a:off x="0" y="0"/>
          <a:ext cx="0" cy="0"/>
          <a:chOff x="0" y="0"/>
          <a:chExt cx="0" cy="0"/>
        </a:xfrm>
      </p:grpSpPr>
      <p:sp>
        <p:nvSpPr>
          <p:cNvPr id="1195" name="Google Shape;1195;p106"/>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196" name="Google Shape;1196;p106"/>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106"/>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General Ledger Concepts</a:t>
            </a:r>
            <a:endParaRPr b="1" i="0" sz="4400" u="none" cap="none" strike="noStrike">
              <a:solidFill>
                <a:srgbClr val="10253F"/>
              </a:solidFill>
              <a:latin typeface="Open Sans"/>
              <a:ea typeface="Open Sans"/>
              <a:cs typeface="Open Sans"/>
              <a:sym typeface="Open Sans"/>
            </a:endParaRPr>
          </a:p>
        </p:txBody>
      </p:sp>
      <p:sp>
        <p:nvSpPr>
          <p:cNvPr id="1198" name="Google Shape;1198;p106"/>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199" name="Google Shape;1199;p106"/>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00" name="Google Shape;1200;p106"/>
          <p:cNvPicPr preferRelativeResize="0"/>
          <p:nvPr/>
        </p:nvPicPr>
        <p:blipFill rotWithShape="1">
          <a:blip r:embed="rId5">
            <a:alphaModFix/>
          </a:blip>
          <a:srcRect b="0" l="0" r="0" t="0"/>
          <a:stretch/>
        </p:blipFill>
        <p:spPr>
          <a:xfrm>
            <a:off x="1288379" y="2399677"/>
            <a:ext cx="15058742" cy="5768576"/>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sp>
        <p:nvSpPr>
          <p:cNvPr id="1206" name="Google Shape;1206;p107"/>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207" name="Google Shape;1207;p107"/>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107"/>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General Ledger Concepts</a:t>
            </a:r>
            <a:endParaRPr b="1" i="0" sz="4400" u="none" cap="none" strike="noStrike">
              <a:solidFill>
                <a:srgbClr val="10253F"/>
              </a:solidFill>
              <a:latin typeface="Open Sans"/>
              <a:ea typeface="Open Sans"/>
              <a:cs typeface="Open Sans"/>
              <a:sym typeface="Open Sans"/>
            </a:endParaRPr>
          </a:p>
        </p:txBody>
      </p:sp>
      <p:sp>
        <p:nvSpPr>
          <p:cNvPr id="1209" name="Google Shape;1209;p107"/>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210" name="Google Shape;1210;p107"/>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11" name="Google Shape;1211;p107"/>
          <p:cNvPicPr preferRelativeResize="0"/>
          <p:nvPr/>
        </p:nvPicPr>
        <p:blipFill rotWithShape="1">
          <a:blip r:embed="rId5">
            <a:alphaModFix/>
          </a:blip>
          <a:srcRect b="0" l="0" r="0" t="0"/>
          <a:stretch/>
        </p:blipFill>
        <p:spPr>
          <a:xfrm>
            <a:off x="2551299" y="2304753"/>
            <a:ext cx="12532901" cy="6726768"/>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p108"/>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218" name="Google Shape;1218;p108"/>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108"/>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General Ledger Concepts</a:t>
            </a:r>
            <a:endParaRPr b="1" i="0" sz="4400" u="none" cap="none" strike="noStrike">
              <a:solidFill>
                <a:srgbClr val="10253F"/>
              </a:solidFill>
              <a:latin typeface="Open Sans"/>
              <a:ea typeface="Open Sans"/>
              <a:cs typeface="Open Sans"/>
              <a:sym typeface="Open Sans"/>
            </a:endParaRPr>
          </a:p>
        </p:txBody>
      </p:sp>
      <p:sp>
        <p:nvSpPr>
          <p:cNvPr id="1220" name="Google Shape;1220;p108"/>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221" name="Google Shape;1221;p108"/>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22" name="Google Shape;1222;p108"/>
          <p:cNvPicPr preferRelativeResize="0"/>
          <p:nvPr/>
        </p:nvPicPr>
        <p:blipFill rotWithShape="1">
          <a:blip r:embed="rId5">
            <a:alphaModFix/>
          </a:blip>
          <a:srcRect b="0" l="0" r="0" t="0"/>
          <a:stretch/>
        </p:blipFill>
        <p:spPr>
          <a:xfrm>
            <a:off x="2728633" y="2128699"/>
            <a:ext cx="12830734" cy="6822691"/>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7" name="Shape 1227"/>
        <p:cNvGrpSpPr/>
        <p:nvPr/>
      </p:nvGrpSpPr>
      <p:grpSpPr>
        <a:xfrm>
          <a:off x="0" y="0"/>
          <a:ext cx="0" cy="0"/>
          <a:chOff x="0" y="0"/>
          <a:chExt cx="0" cy="0"/>
        </a:xfrm>
      </p:grpSpPr>
      <p:sp>
        <p:nvSpPr>
          <p:cNvPr id="1228" name="Google Shape;1228;p109"/>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229" name="Google Shape;1229;p109"/>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109"/>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General Ledger Concepts</a:t>
            </a:r>
            <a:endParaRPr b="1" i="0" sz="4400" u="none" cap="none" strike="noStrike">
              <a:solidFill>
                <a:srgbClr val="10253F"/>
              </a:solidFill>
              <a:latin typeface="Open Sans"/>
              <a:ea typeface="Open Sans"/>
              <a:cs typeface="Open Sans"/>
              <a:sym typeface="Open Sans"/>
            </a:endParaRPr>
          </a:p>
        </p:txBody>
      </p:sp>
      <p:sp>
        <p:nvSpPr>
          <p:cNvPr id="1231" name="Google Shape;1231;p109"/>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232" name="Google Shape;1232;p109"/>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33" name="Google Shape;1233;p109"/>
          <p:cNvPicPr preferRelativeResize="0"/>
          <p:nvPr/>
        </p:nvPicPr>
        <p:blipFill rotWithShape="1">
          <a:blip r:embed="rId5">
            <a:alphaModFix/>
          </a:blip>
          <a:srcRect b="0" l="0" r="0" t="0"/>
          <a:stretch/>
        </p:blipFill>
        <p:spPr>
          <a:xfrm>
            <a:off x="2514982" y="2297698"/>
            <a:ext cx="13773816" cy="5771152"/>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8" name="Shape 1238"/>
        <p:cNvGrpSpPr/>
        <p:nvPr/>
      </p:nvGrpSpPr>
      <p:grpSpPr>
        <a:xfrm>
          <a:off x="0" y="0"/>
          <a:ext cx="0" cy="0"/>
          <a:chOff x="0" y="0"/>
          <a:chExt cx="0" cy="0"/>
        </a:xfrm>
      </p:grpSpPr>
      <p:sp>
        <p:nvSpPr>
          <p:cNvPr id="1239" name="Google Shape;1239;p110"/>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240" name="Google Shape;1240;p110"/>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110"/>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Posting of Transactions</a:t>
            </a:r>
            <a:endParaRPr b="1" i="0" sz="4400" u="none" cap="none" strike="noStrike">
              <a:solidFill>
                <a:srgbClr val="10253F"/>
              </a:solidFill>
              <a:latin typeface="Open Sans"/>
              <a:ea typeface="Open Sans"/>
              <a:cs typeface="Open Sans"/>
              <a:sym typeface="Open Sans"/>
            </a:endParaRPr>
          </a:p>
        </p:txBody>
      </p:sp>
      <p:sp>
        <p:nvSpPr>
          <p:cNvPr id="1242" name="Google Shape;1242;p110"/>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243" name="Google Shape;1243;p110"/>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110"/>
          <p:cNvSpPr txBox="1"/>
          <p:nvPr/>
        </p:nvSpPr>
        <p:spPr>
          <a:xfrm>
            <a:off x="433656" y="1648340"/>
            <a:ext cx="16989196" cy="55732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Path:	Accounting ---&gt; Financial Accounting ---&gt; General Ledger Accounting &gt; Posting &gt; General Posting(TC=F02)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On screen we get a window For Posting Document</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Document Date: Normally Document Date and Posting Date will be same. IN case of Purchases i.e., Document Date will be the Party's Bill Date. For Date we can enter like 16. 07.2026 ( or ) Press F4 to get the calendar and select the date (or) press F2 for current date.</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Posting Date: Posting Date comes automatically from Server. Ledger update will be based on Posting Date. Period comes automatically based on the date of posting.</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Document Number: IN Document Types and No Ranges we deselected Ext. Chk Box. So Document Number will come automatically after saving the document.</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If Ext. Chk Box is selected Document Number should be given by User.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9" name="Shape 1249"/>
        <p:cNvGrpSpPr/>
        <p:nvPr/>
      </p:nvGrpSpPr>
      <p:grpSpPr>
        <a:xfrm>
          <a:off x="0" y="0"/>
          <a:ext cx="0" cy="0"/>
          <a:chOff x="0" y="0"/>
          <a:chExt cx="0" cy="0"/>
        </a:xfrm>
      </p:grpSpPr>
      <p:sp>
        <p:nvSpPr>
          <p:cNvPr id="1250" name="Google Shape;1250;p111"/>
          <p:cNvSpPr txBox="1"/>
          <p:nvPr>
            <p:ph idx="12" type="sldNum"/>
          </p:nvPr>
        </p:nvSpPr>
        <p:spPr>
          <a:xfrm>
            <a:off x="16818396" y="9148746"/>
            <a:ext cx="95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251" name="Google Shape;1251;p111"/>
          <p:cNvSpPr/>
          <p:nvPr/>
        </p:nvSpPr>
        <p:spPr>
          <a:xfrm>
            <a:off x="15908184" y="204938"/>
            <a:ext cx="2110316" cy="516024"/>
          </a:xfrm>
          <a:custGeom>
            <a:rect b="b" l="l" r="r" t="t"/>
            <a:pathLst>
              <a:path extrusionOk="0" h="516024" w="2110316">
                <a:moveTo>
                  <a:pt x="0" y="0"/>
                </a:moveTo>
                <a:lnTo>
                  <a:pt x="2110316" y="0"/>
                </a:lnTo>
                <a:lnTo>
                  <a:pt x="2110316" y="516024"/>
                </a:lnTo>
                <a:lnTo>
                  <a:pt x="0" y="516024"/>
                </a:lnTo>
                <a:lnTo>
                  <a:pt x="0" y="0"/>
                </a:lnTo>
                <a:close/>
              </a:path>
            </a:pathLst>
          </a:custGeom>
          <a:blipFill rotWithShape="1">
            <a:blip r:embed="rId3">
              <a:alphaModFix/>
            </a:blip>
            <a:stretch>
              <a:fillRect b="0" l="0" r="-8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111"/>
          <p:cNvSpPr txBox="1"/>
          <p:nvPr/>
        </p:nvSpPr>
        <p:spPr>
          <a:xfrm>
            <a:off x="502391" y="606654"/>
            <a:ext cx="17098200" cy="81253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10253F"/>
                </a:solidFill>
                <a:latin typeface="Open Sans"/>
                <a:ea typeface="Open Sans"/>
                <a:cs typeface="Open Sans"/>
                <a:sym typeface="Open Sans"/>
              </a:rPr>
              <a:t>Posting of Transactions</a:t>
            </a:r>
            <a:endParaRPr b="1" i="0" sz="4400" u="none" cap="none" strike="noStrike">
              <a:solidFill>
                <a:srgbClr val="10253F"/>
              </a:solidFill>
              <a:latin typeface="Open Sans"/>
              <a:ea typeface="Open Sans"/>
              <a:cs typeface="Open Sans"/>
              <a:sym typeface="Open Sans"/>
            </a:endParaRPr>
          </a:p>
        </p:txBody>
      </p:sp>
      <p:sp>
        <p:nvSpPr>
          <p:cNvPr id="1253" name="Google Shape;1253;p111"/>
          <p:cNvSpPr txBox="1"/>
          <p:nvPr/>
        </p:nvSpPr>
        <p:spPr>
          <a:xfrm>
            <a:off x="323850" y="9858375"/>
            <a:ext cx="8493900" cy="307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 Copyright 2026, ZaranTech LLC. All rights reserved.</a:t>
            </a:r>
            <a:endParaRPr b="0" i="0" sz="1400" u="none" cap="none" strike="noStrike">
              <a:solidFill>
                <a:srgbClr val="000000"/>
              </a:solidFill>
              <a:latin typeface="Arial"/>
              <a:ea typeface="Arial"/>
              <a:cs typeface="Arial"/>
              <a:sym typeface="Arial"/>
            </a:endParaRPr>
          </a:p>
        </p:txBody>
      </p:sp>
      <p:sp>
        <p:nvSpPr>
          <p:cNvPr id="1254" name="Google Shape;1254;p111"/>
          <p:cNvSpPr/>
          <p:nvPr/>
        </p:nvSpPr>
        <p:spPr>
          <a:xfrm>
            <a:off x="502391" y="1458435"/>
            <a:ext cx="2514527" cy="45727"/>
          </a:xfrm>
          <a:custGeom>
            <a:rect b="b" l="l" r="r" t="t"/>
            <a:pathLst>
              <a:path extrusionOk="0" h="37252" w="7450450">
                <a:moveTo>
                  <a:pt x="0" y="0"/>
                </a:moveTo>
                <a:lnTo>
                  <a:pt x="7450450" y="0"/>
                </a:lnTo>
                <a:lnTo>
                  <a:pt x="7450450" y="37252"/>
                </a:lnTo>
                <a:lnTo>
                  <a:pt x="0" y="37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111"/>
          <p:cNvSpPr txBox="1"/>
          <p:nvPr/>
        </p:nvSpPr>
        <p:spPr>
          <a:xfrm>
            <a:off x="433656" y="1648340"/>
            <a:ext cx="16989196" cy="224927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Reference: </a:t>
            </a:r>
            <a:r>
              <a:rPr b="0" i="0" lang="en-US" sz="2400" u="none" cap="none" strike="noStrike">
                <a:solidFill>
                  <a:srgbClr val="000000"/>
                </a:solidFill>
                <a:latin typeface="Open Sans"/>
                <a:ea typeface="Open Sans"/>
                <a:cs typeface="Open Sans"/>
                <a:sym typeface="Open Sans"/>
              </a:rPr>
              <a:t>Party Bill Number in case of Purchases.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SAP has given to differentiate between Debit and Credit 2 Different Posting Keys.</a:t>
            </a:r>
            <a:endParaRPr b="0" i="0" sz="1400" u="none" cap="none" strike="noStrike">
              <a:solidFill>
                <a:srgbClr val="000000"/>
              </a:solidFill>
              <a:latin typeface="Arial"/>
              <a:ea typeface="Arial"/>
              <a:cs typeface="Arial"/>
              <a:sym typeface="Arial"/>
            </a:endParaRPr>
          </a:p>
        </p:txBody>
      </p:sp>
      <p:pic>
        <p:nvPicPr>
          <p:cNvPr id="1256" name="Google Shape;1256;p111"/>
          <p:cNvPicPr preferRelativeResize="0"/>
          <p:nvPr/>
        </p:nvPicPr>
        <p:blipFill rotWithShape="1">
          <a:blip r:embed="rId5">
            <a:alphaModFix/>
          </a:blip>
          <a:srcRect b="0" l="0" r="0" t="0"/>
          <a:stretch/>
        </p:blipFill>
        <p:spPr>
          <a:xfrm>
            <a:off x="1874527" y="2305449"/>
            <a:ext cx="11443268" cy="935052"/>
          </a:xfrm>
          <a:prstGeom prst="rect">
            <a:avLst/>
          </a:prstGeom>
          <a:noFill/>
          <a:ln>
            <a:noFill/>
          </a:ln>
        </p:spPr>
      </p:pic>
      <p:pic>
        <p:nvPicPr>
          <p:cNvPr id="1257" name="Google Shape;1257;p111"/>
          <p:cNvPicPr preferRelativeResize="0"/>
          <p:nvPr/>
        </p:nvPicPr>
        <p:blipFill rotWithShape="1">
          <a:blip r:embed="rId6">
            <a:alphaModFix/>
          </a:blip>
          <a:srcRect b="0" l="0" r="0" t="0"/>
          <a:stretch/>
        </p:blipFill>
        <p:spPr>
          <a:xfrm>
            <a:off x="4500694" y="4041788"/>
            <a:ext cx="7298016" cy="569493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