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6"/>
  </p:notesMasterIdLst>
  <p:sldIdLst>
    <p:sldId id="256" r:id="rId2"/>
    <p:sldId id="257" r:id="rId3"/>
    <p:sldId id="323" r:id="rId4"/>
    <p:sldId id="333" r:id="rId5"/>
    <p:sldId id="336" r:id="rId6"/>
    <p:sldId id="324" r:id="rId7"/>
    <p:sldId id="334" r:id="rId8"/>
    <p:sldId id="338" r:id="rId9"/>
    <p:sldId id="337" r:id="rId10"/>
    <p:sldId id="325" r:id="rId11"/>
    <p:sldId id="339" r:id="rId12"/>
    <p:sldId id="340" r:id="rId13"/>
    <p:sldId id="341" r:id="rId14"/>
    <p:sldId id="32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725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://upload.wikimedia.org/wikipedia/commons/3/36/Rj45plug-8p8c.png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Computer Networks transmission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Optic Cables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08752" y="2156676"/>
            <a:ext cx="5857807" cy="3604044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Core carries </a:t>
            </a:r>
            <a:r>
              <a:rPr lang="en-US" sz="2400" dirty="0"/>
              <a:t>the </a:t>
            </a:r>
            <a:r>
              <a:rPr lang="en-US" sz="2400" dirty="0" smtClean="0"/>
              <a:t>signals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Core made </a:t>
            </a:r>
            <a:r>
              <a:rPr lang="en-US" sz="2400" dirty="0"/>
              <a:t>of plastic or glass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Cladding maintains </a:t>
            </a:r>
            <a:r>
              <a:rPr lang="en-US" sz="2400" dirty="0"/>
              <a:t>the signal in the center of the core as </a:t>
            </a:r>
            <a:r>
              <a:rPr lang="en-US" sz="2400" dirty="0" smtClean="0"/>
              <a:t>the cable bends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Sheathing </a:t>
            </a:r>
            <a:r>
              <a:rPr lang="en-US" sz="2400" dirty="0"/>
              <a:t>protects the cladding and the core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187" y="2084832"/>
            <a:ext cx="4506687" cy="341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Optic Cables Modes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225708"/>
              </p:ext>
            </p:extLst>
          </p:nvPr>
        </p:nvGraphicFramePr>
        <p:xfrm>
          <a:off x="1024128" y="2207623"/>
          <a:ext cx="10319657" cy="3837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2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37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7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Type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Description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2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Single Mode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Transfer data through the core using a single light ray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The core diameter is around </a:t>
                      </a:r>
                      <a:r>
                        <a:rPr lang="en-US" sz="2000" dirty="0" smtClean="0">
                          <a:effectLst/>
                        </a:rPr>
                        <a:t>9 </a:t>
                      </a:r>
                      <a:r>
                        <a:rPr lang="en-US" sz="2000" dirty="0">
                          <a:effectLst/>
                        </a:rPr>
                        <a:t>microns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Supports a large amount of data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Cable length can extended a great distance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0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Multi-Mode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Transfers the data through the core using multiple light rays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The core diameter is around </a:t>
                      </a:r>
                      <a:r>
                        <a:rPr lang="en-US" sz="2000" dirty="0" smtClean="0">
                          <a:effectLst/>
                        </a:rPr>
                        <a:t>50 </a:t>
                      </a:r>
                      <a:r>
                        <a:rPr lang="en-US" sz="2000" dirty="0">
                          <a:effectLst/>
                        </a:rPr>
                        <a:t>microns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Cable length are limited in distance compared to single mode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93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Optic Cables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756600"/>
              </p:ext>
            </p:extLst>
          </p:nvPr>
        </p:nvGraphicFramePr>
        <p:xfrm>
          <a:off x="822961" y="1867990"/>
          <a:ext cx="10711542" cy="42083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1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59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63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Advantages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Total immune to the EMI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Highly resistance to Eavesdropping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Support extremely high data transfer rate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Allow grater cable distances without repeater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19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Disadvantages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Very expensive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dirty="0">
                          <a:effectLst/>
                        </a:rPr>
                        <a:t>Difficult to work </a:t>
                      </a:r>
                      <a:r>
                        <a:rPr lang="en-US" sz="2000" dirty="0" smtClean="0">
                          <a:effectLst/>
                        </a:rPr>
                        <a:t>with</a:t>
                      </a:r>
                      <a:endParaRPr lang="en-US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01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Media (Air)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08752" y="2156676"/>
            <a:ext cx="5857807" cy="3604044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Wi-Fi Wireless Fidelity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Uses frequencies 2.4GHz </a:t>
            </a:r>
            <a:r>
              <a:rPr lang="en-US" sz="2400" dirty="0" smtClean="0"/>
              <a:t>or </a:t>
            </a:r>
            <a:r>
              <a:rPr lang="en-US" sz="2400" dirty="0" smtClean="0"/>
              <a:t>5GHz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Standards: </a:t>
            </a:r>
            <a:r>
              <a:rPr lang="en-US" sz="2400" dirty="0" err="1" smtClean="0"/>
              <a:t>a,b,g</a:t>
            </a:r>
            <a:r>
              <a:rPr lang="en-US" sz="2400" dirty="0" smtClean="0"/>
              <a:t>, and n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Access Point (AP) </a:t>
            </a:r>
            <a:r>
              <a:rPr lang="en-US" sz="2400" dirty="0" smtClean="0"/>
              <a:t>connecting devices</a:t>
            </a: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Mobility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Flexibility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Less secure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056" y="1881051"/>
            <a:ext cx="5155310" cy="343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4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Networks Media types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4044261" cy="4297680"/>
          </a:xfrm>
        </p:spPr>
        <p:txBody>
          <a:bodyPr>
            <a:noAutofit/>
          </a:bodyPr>
          <a:lstStyle/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Wired Media (Cables)</a:t>
            </a:r>
          </a:p>
          <a:p>
            <a:pPr lvl="1"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Copper Cables</a:t>
            </a:r>
          </a:p>
          <a:p>
            <a:pPr lvl="2"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Coaxial cables</a:t>
            </a:r>
          </a:p>
          <a:p>
            <a:pPr lvl="2"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Twisted Pair cables</a:t>
            </a:r>
          </a:p>
          <a:p>
            <a:pPr lvl="3"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Shielded (STP)/Unshielded (UTP)</a:t>
            </a:r>
          </a:p>
          <a:p>
            <a:pPr lvl="1"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Fiber Optic Cables</a:t>
            </a:r>
          </a:p>
          <a:p>
            <a:pPr lvl="2"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Single Mode/Multi-Mode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Wireless Media (Air)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967" y="2176320"/>
            <a:ext cx="5196718" cy="411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Coaxial Cables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3691564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High </a:t>
            </a:r>
            <a:r>
              <a:rPr lang="en-US" sz="2400" dirty="0"/>
              <a:t>capacity </a:t>
            </a:r>
            <a:r>
              <a:rPr lang="en-US" sz="2400" dirty="0" smtClean="0"/>
              <a:t>cables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Used for video transfer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Two </a:t>
            </a:r>
            <a:r>
              <a:rPr lang="en-US" sz="2400" dirty="0"/>
              <a:t>types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Thick coaxial cable (</a:t>
            </a:r>
            <a:r>
              <a:rPr lang="en-US" sz="2000" dirty="0" err="1"/>
              <a:t>Thicknet</a:t>
            </a:r>
            <a:r>
              <a:rPr lang="en-US" sz="2000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/>
              <a:t>½ inch diameter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/>
              <a:t>10base5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Thin coaxial cable (</a:t>
            </a:r>
            <a:r>
              <a:rPr lang="en-US" sz="2000" dirty="0" err="1"/>
              <a:t>Thinnet</a:t>
            </a:r>
            <a:r>
              <a:rPr lang="en-US" sz="2000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/>
              <a:t>¼ inch diameter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/>
              <a:t>10base2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Use BNC connector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</p:txBody>
      </p:sp>
      <p:pic>
        <p:nvPicPr>
          <p:cNvPr id="7" name="Picture 8" descr="type0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7495" y="2817785"/>
            <a:ext cx="6189367" cy="232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1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Shielded Twisted Pair (STP) Cables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18457" y="2053481"/>
            <a:ext cx="3317966" cy="1969879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Protected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Hard to </a:t>
            </a:r>
            <a:r>
              <a:rPr lang="en-US" sz="2400" dirty="0" smtClean="0"/>
              <a:t>install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RJ45 Connector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Crimper Tool</a:t>
            </a:r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6" name="Picture 3" descr="ST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72415" y="1860151"/>
            <a:ext cx="2748255" cy="1765630"/>
          </a:xfrm>
          <a:prstGeom prst="rect">
            <a:avLst/>
          </a:prstGeom>
          <a:noFill/>
        </p:spPr>
      </p:pic>
      <p:pic>
        <p:nvPicPr>
          <p:cNvPr id="7" name="ClipArt Placeholder 5" descr="type08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76011" y="4189821"/>
            <a:ext cx="3958185" cy="2401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crimp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5140604"/>
            <a:ext cx="3264854" cy="1066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7" descr="Image:Rj45plug-8p8c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41372" y="2504815"/>
            <a:ext cx="2084296" cy="2241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8911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Unshielded twisted Pair (</a:t>
            </a:r>
            <a:r>
              <a:rPr lang="en-US" dirty="0" err="1" smtClean="0"/>
              <a:t>Utp</a:t>
            </a:r>
            <a:r>
              <a:rPr lang="en-US" dirty="0" smtClean="0"/>
              <a:t>) cables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9624" y="1899230"/>
            <a:ext cx="4305519" cy="4018243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Most </a:t>
            </a:r>
            <a:r>
              <a:rPr lang="en-US" sz="2400" dirty="0" smtClean="0"/>
              <a:t>commonly used type 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Easy to install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Less expensive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Electromagnetic interference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RJ45 Connector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Crimper Tool</a:t>
            </a:r>
            <a:endParaRPr lang="en-US" sz="2400" dirty="0"/>
          </a:p>
        </p:txBody>
      </p:sp>
      <p:pic>
        <p:nvPicPr>
          <p:cNvPr id="7" name="Picture 26" descr="UTP-B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73142" y="4622368"/>
            <a:ext cx="2504319" cy="1926400"/>
          </a:xfrm>
          <a:prstGeom prst="rect">
            <a:avLst/>
          </a:prstGeom>
          <a:noFill/>
        </p:spPr>
      </p:pic>
      <p:pic>
        <p:nvPicPr>
          <p:cNvPr id="8" name="Picture 27" descr="UT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069" y="1899230"/>
            <a:ext cx="3237233" cy="237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crimp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626" y="5052082"/>
            <a:ext cx="3264854" cy="1066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94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UTP Cables Categories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168650" y="5010150"/>
            <a:ext cx="6459538" cy="9715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(a) Category 3 UTP.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(b) Category 5 UTP.</a:t>
            </a:r>
          </a:p>
        </p:txBody>
      </p:sp>
      <p:pic>
        <p:nvPicPr>
          <p:cNvPr id="5" name="Picture 4" descr="2-03"/>
          <p:cNvPicPr>
            <a:picLocks noChangeAspect="1" noChangeArrowheads="1"/>
          </p:cNvPicPr>
          <p:nvPr/>
        </p:nvPicPr>
        <p:blipFill>
          <a:blip r:embed="rId2" cstate="print"/>
          <a:srcRect r="50516" b="-5675"/>
          <a:stretch>
            <a:fillRect/>
          </a:stretch>
        </p:blipFill>
        <p:spPr bwMode="auto">
          <a:xfrm>
            <a:off x="2895600" y="2338727"/>
            <a:ext cx="5727700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2-03"/>
          <p:cNvPicPr>
            <a:picLocks noChangeAspect="1" noChangeArrowheads="1"/>
          </p:cNvPicPr>
          <p:nvPr/>
        </p:nvPicPr>
        <p:blipFill>
          <a:blip r:embed="rId2" cstate="print"/>
          <a:srcRect l="49585" t="-9732"/>
          <a:stretch>
            <a:fillRect/>
          </a:stretch>
        </p:blipFill>
        <p:spPr bwMode="auto">
          <a:xfrm>
            <a:off x="2743200" y="3499085"/>
            <a:ext cx="57404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UTP Cables Categories</a:t>
            </a:r>
            <a:endParaRPr lang="en-US" dirty="0"/>
          </a:p>
        </p:txBody>
      </p:sp>
      <p:graphicFrame>
        <p:nvGraphicFramePr>
          <p:cNvPr id="6" name="Group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90464614"/>
              </p:ext>
            </p:extLst>
          </p:nvPr>
        </p:nvGraphicFramePr>
        <p:xfrm>
          <a:off x="1136470" y="1928078"/>
          <a:ext cx="10019210" cy="4172275"/>
        </p:xfrm>
        <a:graphic>
          <a:graphicData uri="http://schemas.openxmlformats.org/drawingml/2006/table">
            <a:tbl>
              <a:tblPr/>
              <a:tblGrid>
                <a:gridCol w="2717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2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21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Type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Use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84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Category 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Voice Only (Telephone Wire)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621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Category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Data up to 100 Mbps (Fast Ethernet)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09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Category 5e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Data up to 1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Gbps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(Giga Ethernet)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590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Category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  <a:defRPr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Data: 1 – 10  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Gbps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(Giga Ethernet)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24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UTP Cables Standard</a:t>
            </a:r>
            <a:endParaRPr lang="en-US" dirty="0"/>
          </a:p>
        </p:txBody>
      </p:sp>
      <p:pic>
        <p:nvPicPr>
          <p:cNvPr id="6" name="Picture 28" descr="000G_1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41"/>
          <a:stretch>
            <a:fillRect/>
          </a:stretch>
        </p:blipFill>
        <p:spPr bwMode="auto">
          <a:xfrm>
            <a:off x="4963886" y="1773131"/>
            <a:ext cx="6542037" cy="3777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" y="2084832"/>
            <a:ext cx="3742183" cy="395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84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Optic Cables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25873" y="2084832"/>
            <a:ext cx="5779430" cy="3950208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Faster than twisted pair and coaxial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Send data as light pulses over glass medium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Free of electromagnetic interference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Expensive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Hard to </a:t>
            </a:r>
            <a:r>
              <a:rPr lang="en-US" sz="2400" dirty="0" smtClean="0"/>
              <a:t>install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Used in submarine connections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More </a:t>
            </a:r>
            <a:r>
              <a:rPr lang="en-US" sz="2400" dirty="0" smtClean="0"/>
              <a:t>secure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233" y="2821578"/>
            <a:ext cx="4512931" cy="303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0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7061</TotalTime>
  <Words>377</Words>
  <Application>Microsoft Office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Tw Cen MT</vt:lpstr>
      <vt:lpstr>Tw Cen MT Condensed</vt:lpstr>
      <vt:lpstr>Wingdings</vt:lpstr>
      <vt:lpstr>Wingdings 3</vt:lpstr>
      <vt:lpstr>Integral</vt:lpstr>
      <vt:lpstr>Computer Networks transmission Media</vt:lpstr>
      <vt:lpstr>Computer Networks Media types</vt:lpstr>
      <vt:lpstr>Coaxial Cables</vt:lpstr>
      <vt:lpstr>Shielded Twisted Pair (STP) Cables</vt:lpstr>
      <vt:lpstr>Unshielded twisted Pair (Utp) cables</vt:lpstr>
      <vt:lpstr>UTP Cables Categories</vt:lpstr>
      <vt:lpstr>UTP Cables Categories</vt:lpstr>
      <vt:lpstr>UTP Cables Standard</vt:lpstr>
      <vt:lpstr>Fiber Optic Cables</vt:lpstr>
      <vt:lpstr>Fiber Optic Cables</vt:lpstr>
      <vt:lpstr>Fiber Optic Cables Modes</vt:lpstr>
      <vt:lpstr>Fiber Optic Cables</vt:lpstr>
      <vt:lpstr>Wireless Media (Air)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201</cp:revision>
  <dcterms:created xsi:type="dcterms:W3CDTF">2016-09-20T23:36:10Z</dcterms:created>
  <dcterms:modified xsi:type="dcterms:W3CDTF">2017-04-17T22:11:19Z</dcterms:modified>
</cp:coreProperties>
</file>