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14" d="100"/>
          <a:sy n="114" d="100"/>
        </p:scale>
        <p:origin x="139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47" y="1122363"/>
            <a:ext cx="7773308"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685347" y="3602038"/>
            <a:ext cx="777330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3D513C-2678-404F-9108-E209E8E175BB}"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4141923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3"/>
            <a:ext cx="7775673"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5355" y="621322"/>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5108728"/>
            <a:ext cx="77744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3D513C-2678-404F-9108-E209E8E175BB}"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2828188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1"/>
            <a:ext cx="776532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7" y="4204820"/>
            <a:ext cx="776532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3D513C-2678-404F-9108-E209E8E175BB}"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13579517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3D513C-2678-404F-9108-E209E8E175BB}"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AE103-A955-4AC5-95E8-47E557BD6B28}" type="slidenum">
              <a:rPr lang="en-US" smtClean="0"/>
              <a:t>‹#›</a:t>
            </a:fld>
            <a:endParaRPr lang="en-US"/>
          </a:p>
        </p:txBody>
      </p:sp>
      <p:sp>
        <p:nvSpPr>
          <p:cNvPr id="10" name="TextBox 9"/>
          <p:cNvSpPr txBox="1"/>
          <p:nvPr/>
        </p:nvSpPr>
        <p:spPr>
          <a:xfrm>
            <a:off x="505245" y="64174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46721" y="307337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739228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55" y="2126943"/>
            <a:ext cx="7766495"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46" y="4650556"/>
            <a:ext cx="776532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3D513C-2678-404F-9108-E209E8E175BB}"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2830556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1"/>
            <a:ext cx="776532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2088320"/>
            <a:ext cx="2474217"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333658" y="2088320"/>
            <a:ext cx="247391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333659" y="2911624"/>
            <a:ext cx="247486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979974" y="2088320"/>
            <a:ext cx="246840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982260" y="2911624"/>
            <a:ext cx="2468408"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6B3D513C-2678-404F-9108-E209E8E175BB}" type="datetimeFigureOut">
              <a:rPr lang="en-US" smtClean="0"/>
              <a:t>9/28/2018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40989607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85346" y="609601"/>
            <a:ext cx="776532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7" y="3989147"/>
            <a:ext cx="2474216"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819015"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47" y="4565409"/>
            <a:ext cx="247421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332026" y="3989147"/>
            <a:ext cx="2474237"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6114603"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6B3D513C-2678-404F-9108-E209E8E175BB}" type="datetimeFigureOut">
              <a:rPr lang="en-US" smtClean="0"/>
              <a:t>9/28/2018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4232215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3D513C-2678-404F-9108-E209E8E175BB}"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26854695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09600"/>
            <a:ext cx="1906993"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6" y="609600"/>
            <a:ext cx="5744029"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3D513C-2678-404F-9108-E209E8E175BB}"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334006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B3D513C-2678-404F-9108-E209E8E175BB}"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962936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21933" y="657227"/>
            <a:ext cx="7300134"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921933" y="3602039"/>
            <a:ext cx="730013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B3D513C-2678-404F-9108-E209E8E175BB}" type="datetimeFigureOut">
              <a:rPr lang="en-US" smtClean="0"/>
              <a:t>9/28/2018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2469391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85346" y="2088320"/>
            <a:ext cx="3829503"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30052" y="2088320"/>
            <a:ext cx="3820616"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B3D513C-2678-404F-9108-E209E8E175BB}"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2113211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346" y="2912232"/>
            <a:ext cx="3830406"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9230" y="2088320"/>
            <a:ext cx="3591437"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912232"/>
            <a:ext cx="3821518"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B3D513C-2678-404F-9108-E209E8E175BB}" type="datetimeFigureOut">
              <a:rPr lang="en-US" smtClean="0"/>
              <a:t>9/28/2018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2981353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3D513C-2678-404F-9108-E209E8E175BB}" type="datetimeFigureOut">
              <a:rPr lang="en-US" smtClean="0"/>
              <a:t>9/28/2018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2292272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3D513C-2678-404F-9108-E209E8E175BB}" type="datetimeFigureOut">
              <a:rPr lang="en-US" smtClean="0"/>
              <a:t>9/28/2018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1157661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3808548" y="609600"/>
            <a:ext cx="4642119" cy="518160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7921" y="2971801"/>
            <a:ext cx="2949178"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3D513C-2678-404F-9108-E209E8E175BB}"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1951349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416760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49932"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3D513C-2678-404F-9108-E209E8E175BB}" type="datetimeFigureOut">
              <a:rPr lang="en-US" smtClean="0"/>
              <a:t>9/28/2018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3AE103-A955-4AC5-95E8-47E557BD6B28}" type="slidenum">
              <a:rPr lang="en-US" smtClean="0"/>
              <a:t>‹#›</a:t>
            </a:fld>
            <a:endParaRPr lang="en-US"/>
          </a:p>
        </p:txBody>
      </p:sp>
    </p:spTree>
    <p:extLst>
      <p:ext uri="{BB962C8B-B14F-4D97-AF65-F5344CB8AC3E}">
        <p14:creationId xmlns:p14="http://schemas.microsoft.com/office/powerpoint/2010/main" val="3218593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7" y="609601"/>
            <a:ext cx="776532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2096064"/>
            <a:ext cx="7765322" cy="369513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B3D513C-2678-404F-9108-E209E8E175BB}" type="datetimeFigureOut">
              <a:rPr lang="en-US" smtClean="0"/>
              <a:t>9/28/2018</a:t>
            </a:fld>
            <a:endParaRPr lang="en-US"/>
          </a:p>
        </p:txBody>
      </p:sp>
      <p:sp>
        <p:nvSpPr>
          <p:cNvPr id="5" name="Footer Placeholder 4"/>
          <p:cNvSpPr>
            <a:spLocks noGrp="1"/>
          </p:cNvSpPr>
          <p:nvPr>
            <p:ph type="ftr" sz="quarter" idx="3"/>
          </p:nvPr>
        </p:nvSpPr>
        <p:spPr>
          <a:xfrm>
            <a:off x="685346" y="5883276"/>
            <a:ext cx="5004649"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A23AE103-A955-4AC5-95E8-47E557BD6B28}" type="slidenum">
              <a:rPr lang="en-US" smtClean="0"/>
              <a:t>‹#›</a:t>
            </a:fld>
            <a:endParaRPr lang="en-US"/>
          </a:p>
        </p:txBody>
      </p:sp>
    </p:spTree>
    <p:extLst>
      <p:ext uri="{BB962C8B-B14F-4D97-AF65-F5344CB8AC3E}">
        <p14:creationId xmlns:p14="http://schemas.microsoft.com/office/powerpoint/2010/main" val="1121304059"/>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American Constitutions</a:t>
            </a:r>
            <a:endParaRPr lang="en-US" dirty="0"/>
          </a:p>
        </p:txBody>
      </p:sp>
      <p:sp>
        <p:nvSpPr>
          <p:cNvPr id="3" name="Subtitle 2"/>
          <p:cNvSpPr>
            <a:spLocks noGrp="1"/>
          </p:cNvSpPr>
          <p:nvPr>
            <p:ph type="subTitle" idx="1"/>
          </p:nvPr>
        </p:nvSpPr>
        <p:spPr/>
        <p:txBody>
          <a:bodyPr/>
          <a:lstStyle/>
          <a:p>
            <a:r>
              <a:rPr lang="en-US"/>
              <a:t>Presentation </a:t>
            </a:r>
            <a:r>
              <a:rPr lang="en-US" dirty="0"/>
              <a:t>1</a:t>
            </a:r>
            <a:r>
              <a:rPr lang="en-US"/>
              <a:t>:</a:t>
            </a:r>
            <a:endParaRPr lang="en-US" dirty="0"/>
          </a:p>
          <a:p>
            <a:r>
              <a:rPr lang="en-US" dirty="0"/>
              <a:t>From Greece to England</a:t>
            </a:r>
          </a:p>
        </p:txBody>
      </p:sp>
    </p:spTree>
    <p:extLst>
      <p:ext uri="{BB962C8B-B14F-4D97-AF65-F5344CB8AC3E}">
        <p14:creationId xmlns:p14="http://schemas.microsoft.com/office/powerpoint/2010/main" val="16144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Origins</a:t>
            </a:r>
          </a:p>
        </p:txBody>
      </p:sp>
      <p:sp>
        <p:nvSpPr>
          <p:cNvPr id="3" name="Content Placeholder 2"/>
          <p:cNvSpPr>
            <a:spLocks noGrp="1"/>
          </p:cNvSpPr>
          <p:nvPr>
            <p:ph idx="1"/>
          </p:nvPr>
        </p:nvSpPr>
        <p:spPr/>
        <p:txBody>
          <a:bodyPr>
            <a:normAutofit fontScale="85000" lnSpcReduction="20000"/>
          </a:bodyPr>
          <a:lstStyle/>
          <a:p>
            <a:r>
              <a:rPr lang="en-US" dirty="0"/>
              <a:t>Where did our form of government originate?</a:t>
            </a:r>
          </a:p>
          <a:p>
            <a:r>
              <a:rPr lang="en-US" dirty="0"/>
              <a:t>Greeks and Romans bearing gifts: The Founders and the Classics.</a:t>
            </a:r>
          </a:p>
          <a:p>
            <a:pPr lvl="1"/>
            <a:r>
              <a:rPr lang="en-US" dirty="0"/>
              <a:t>The founding generation were well versed in Greek and Roman history.</a:t>
            </a:r>
          </a:p>
          <a:p>
            <a:pPr lvl="1"/>
            <a:r>
              <a:rPr lang="en-US" dirty="0"/>
              <a:t>They read the great Greek political philosophers (in Greek) along with Greek and Roman histories (in Greek and Latin).</a:t>
            </a:r>
          </a:p>
          <a:p>
            <a:pPr lvl="1"/>
            <a:r>
              <a:rPr lang="en-US" dirty="0"/>
              <a:t>They often referenced Greek and Roman history in debate and understood the American colonies and later the United States to be part of a long history of government in Western Civilization.</a:t>
            </a:r>
          </a:p>
          <a:p>
            <a:pPr lvl="1"/>
            <a:r>
              <a:rPr lang="en-US" dirty="0"/>
              <a:t>Checks and balances, the Senate, Veto, secular rule of law, etc. all have their origins in either Greek or Roman society. </a:t>
            </a:r>
          </a:p>
          <a:p>
            <a:r>
              <a:rPr lang="en-US" dirty="0"/>
              <a:t>Other issues to discuss: Written vs. Unwritten Constitutions</a:t>
            </a:r>
          </a:p>
          <a:p>
            <a:r>
              <a:rPr lang="en-US" dirty="0"/>
              <a:t>Natural rights. Civil liberties. The Renaissance and Enlightenment.</a:t>
            </a:r>
          </a:p>
        </p:txBody>
      </p:sp>
    </p:spTree>
    <p:extLst>
      <p:ext uri="{BB962C8B-B14F-4D97-AF65-F5344CB8AC3E}">
        <p14:creationId xmlns:p14="http://schemas.microsoft.com/office/powerpoint/2010/main" val="90000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Reading</a:t>
            </a:r>
          </a:p>
        </p:txBody>
      </p:sp>
      <p:sp>
        <p:nvSpPr>
          <p:cNvPr id="3" name="Content Placeholder 2"/>
          <p:cNvSpPr>
            <a:spLocks noGrp="1"/>
          </p:cNvSpPr>
          <p:nvPr>
            <p:ph idx="1"/>
          </p:nvPr>
        </p:nvSpPr>
        <p:spPr/>
        <p:txBody>
          <a:bodyPr>
            <a:normAutofit fontScale="92500" lnSpcReduction="20000"/>
          </a:bodyPr>
          <a:lstStyle/>
          <a:p>
            <a:r>
              <a:rPr lang="en-US" dirty="0"/>
              <a:t>“The founders had access to every level of this western tradition of mixed government theory. Hence it was only natural that, when confronted by unprecedented parliamentary taxation during the 1760s and 1770s, they should turn to the most ancient and revered of political theories to explain this perplexing phenomenon.” Carl Richard, </a:t>
            </a:r>
            <a:r>
              <a:rPr lang="en-US" i="1" dirty="0"/>
              <a:t>The Founders and the Classics, </a:t>
            </a:r>
            <a:r>
              <a:rPr lang="en-US" dirty="0"/>
              <a:t>130.</a:t>
            </a:r>
          </a:p>
          <a:p>
            <a:r>
              <a:rPr lang="en-US" dirty="0"/>
              <a:t>“The framers of the new state constitutions which emerged from the Revolution never doubted that their governments should be mixed. Rather, their real dilemma was how to mix them in a society which no longer possessed a monarch and which had never possessed a titled aristocracy.” </a:t>
            </a:r>
            <a:r>
              <a:rPr lang="en-US" i="1" dirty="0"/>
              <a:t>ibid., </a:t>
            </a:r>
            <a:r>
              <a:rPr lang="en-US" dirty="0"/>
              <a:t> 131.</a:t>
            </a:r>
          </a:p>
        </p:txBody>
      </p:sp>
    </p:spTree>
    <p:extLst>
      <p:ext uri="{BB962C8B-B14F-4D97-AF65-F5344CB8AC3E}">
        <p14:creationId xmlns:p14="http://schemas.microsoft.com/office/powerpoint/2010/main" val="3076618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Greece</a:t>
            </a:r>
          </a:p>
        </p:txBody>
      </p:sp>
      <p:sp>
        <p:nvSpPr>
          <p:cNvPr id="3" name="Content Placeholder 2"/>
          <p:cNvSpPr>
            <a:spLocks noGrp="1"/>
          </p:cNvSpPr>
          <p:nvPr>
            <p:ph idx="1"/>
          </p:nvPr>
        </p:nvSpPr>
        <p:spPr>
          <a:xfrm>
            <a:off x="685346" y="1828801"/>
            <a:ext cx="7963704" cy="4345496"/>
          </a:xfrm>
        </p:spPr>
        <p:txBody>
          <a:bodyPr>
            <a:normAutofit fontScale="85000" lnSpcReduction="20000"/>
          </a:bodyPr>
          <a:lstStyle/>
          <a:p>
            <a:r>
              <a:rPr lang="en-US" dirty="0"/>
              <a:t>Did the Spartan Constitution influence other western constitutions?</a:t>
            </a:r>
          </a:p>
          <a:p>
            <a:r>
              <a:rPr lang="en-US" dirty="0"/>
              <a:t>The Spartan Constitution of Lycurgus was a written constitution but only exists through oral history. Disputed.</a:t>
            </a:r>
          </a:p>
          <a:p>
            <a:r>
              <a:rPr lang="en-US" dirty="0"/>
              <a:t>Individual liberties.</a:t>
            </a:r>
          </a:p>
          <a:p>
            <a:r>
              <a:rPr lang="en-US" dirty="0"/>
              <a:t>Checks and balances and the mixed model.</a:t>
            </a:r>
          </a:p>
          <a:p>
            <a:r>
              <a:rPr lang="en-US" dirty="0"/>
              <a:t>Monarchy, aristocracy, and “democracy.” The </a:t>
            </a:r>
            <a:r>
              <a:rPr lang="en-US" dirty="0" err="1"/>
              <a:t>Ephors</a:t>
            </a:r>
            <a:r>
              <a:rPr lang="en-US" dirty="0"/>
              <a:t> and the citizen legislator.</a:t>
            </a:r>
          </a:p>
          <a:p>
            <a:r>
              <a:rPr lang="en-US" dirty="0"/>
              <a:t>Plato and Aristotle and the search for the ideal government.</a:t>
            </a:r>
          </a:p>
          <a:p>
            <a:r>
              <a:rPr lang="en-US" dirty="0"/>
              <a:t>Plato’s </a:t>
            </a:r>
            <a:r>
              <a:rPr lang="en-US" i="1" dirty="0"/>
              <a:t>Republic</a:t>
            </a:r>
            <a:r>
              <a:rPr lang="en-US" dirty="0"/>
              <a:t> and later writings.</a:t>
            </a:r>
          </a:p>
          <a:p>
            <a:r>
              <a:rPr lang="en-US" dirty="0"/>
              <a:t>Monarchy leads to tyranny, aristocracy to oligarchy, oligarchy to democracy (mob rule).</a:t>
            </a:r>
          </a:p>
          <a:p>
            <a:r>
              <a:rPr lang="en-US" dirty="0"/>
              <a:t>The </a:t>
            </a:r>
            <a:r>
              <a:rPr lang="en-US" i="1" dirty="0"/>
              <a:t>polis</a:t>
            </a:r>
            <a:r>
              <a:rPr lang="en-US" dirty="0"/>
              <a:t> and the polity.</a:t>
            </a:r>
          </a:p>
        </p:txBody>
      </p:sp>
    </p:spTree>
    <p:extLst>
      <p:ext uri="{BB962C8B-B14F-4D97-AF65-F5344CB8AC3E}">
        <p14:creationId xmlns:p14="http://schemas.microsoft.com/office/powerpoint/2010/main" val="2518292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Rome</a:t>
            </a:r>
          </a:p>
        </p:txBody>
      </p:sp>
      <p:sp>
        <p:nvSpPr>
          <p:cNvPr id="3" name="Content Placeholder 2"/>
          <p:cNvSpPr>
            <a:spLocks noGrp="1"/>
          </p:cNvSpPr>
          <p:nvPr>
            <p:ph idx="1"/>
          </p:nvPr>
        </p:nvSpPr>
        <p:spPr>
          <a:xfrm>
            <a:off x="685346" y="1786855"/>
            <a:ext cx="7765322" cy="4461544"/>
          </a:xfrm>
        </p:spPr>
        <p:txBody>
          <a:bodyPr>
            <a:normAutofit/>
          </a:bodyPr>
          <a:lstStyle/>
          <a:p>
            <a:r>
              <a:rPr lang="en-US" dirty="0"/>
              <a:t>The founding generation found other examples to emulate and focused on Rome with its republican origins, strong citizen rule, and mixed government. Longevity also influenced their opinion of Roman constitutionalism.</a:t>
            </a:r>
          </a:p>
          <a:p>
            <a:r>
              <a:rPr lang="en-US" dirty="0"/>
              <a:t>Their admiration for Rome had much to do with their respect for the early Roman citizen and for its conservative tendencies (i.e. distrust of democracy).</a:t>
            </a:r>
          </a:p>
          <a:p>
            <a:r>
              <a:rPr lang="en-US" dirty="0"/>
              <a:t>The imperium, the tribal assembly, and the first citizen.</a:t>
            </a:r>
          </a:p>
          <a:p>
            <a:r>
              <a:rPr lang="en-US" dirty="0"/>
              <a:t>Problems with corruption, plutocracy, and egalitarian reforms (Gracchi). </a:t>
            </a:r>
          </a:p>
          <a:p>
            <a:endParaRPr lang="en-US" dirty="0"/>
          </a:p>
        </p:txBody>
      </p:sp>
    </p:spTree>
    <p:extLst>
      <p:ext uri="{BB962C8B-B14F-4D97-AF65-F5344CB8AC3E}">
        <p14:creationId xmlns:p14="http://schemas.microsoft.com/office/powerpoint/2010/main" val="26645832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1"/>
            <a:ext cx="7765321" cy="1199625"/>
          </a:xfrm>
        </p:spPr>
        <p:txBody>
          <a:bodyPr/>
          <a:lstStyle/>
          <a:p>
            <a:pPr algn="ctr"/>
            <a:r>
              <a:rPr lang="en-US" dirty="0"/>
              <a:t>English and British</a:t>
            </a:r>
          </a:p>
        </p:txBody>
      </p:sp>
      <p:sp>
        <p:nvSpPr>
          <p:cNvPr id="3" name="Content Placeholder 2"/>
          <p:cNvSpPr>
            <a:spLocks noGrp="1"/>
          </p:cNvSpPr>
          <p:nvPr>
            <p:ph idx="1"/>
          </p:nvPr>
        </p:nvSpPr>
        <p:spPr>
          <a:xfrm>
            <a:off x="685346" y="1199627"/>
            <a:ext cx="7946926" cy="5343786"/>
          </a:xfrm>
        </p:spPr>
        <p:txBody>
          <a:bodyPr>
            <a:normAutofit fontScale="85000" lnSpcReduction="10000"/>
          </a:bodyPr>
          <a:lstStyle/>
          <a:p>
            <a:r>
              <a:rPr lang="en-US" dirty="0"/>
              <a:t>The Doomsday Book of William the Conqueror and local self-government.</a:t>
            </a:r>
          </a:p>
          <a:p>
            <a:r>
              <a:rPr lang="en-US" dirty="0"/>
              <a:t>Magna Charta of 1215</a:t>
            </a:r>
          </a:p>
          <a:p>
            <a:pPr lvl="1"/>
            <a:r>
              <a:rPr lang="en-US" dirty="0"/>
              <a:t>No one is above the law.</a:t>
            </a:r>
          </a:p>
          <a:p>
            <a:pPr lvl="1"/>
            <a:r>
              <a:rPr lang="en-US" dirty="0"/>
              <a:t>The king can be compelled by force to obey the law.</a:t>
            </a:r>
          </a:p>
          <a:p>
            <a:pPr lvl="1"/>
            <a:r>
              <a:rPr lang="en-US" dirty="0"/>
              <a:t>Kings cannot collect or levy taxes (except customary taxes) without the consent of an advisory council (later called parliament).</a:t>
            </a:r>
          </a:p>
          <a:p>
            <a:pPr lvl="1"/>
            <a:r>
              <a:rPr lang="en-US" dirty="0"/>
              <a:t>“We have also granted to all freemen of our kingdom, for us and our heirs forever, all the underwritten liberties, to be had and held by them and their heirs, of us and our heirs forever.” </a:t>
            </a:r>
          </a:p>
          <a:p>
            <a:pPr lvl="1"/>
            <a:r>
              <a:rPr lang="en-US" dirty="0"/>
              <a:t>The Ancient Constitutions of the English.</a:t>
            </a:r>
          </a:p>
          <a:p>
            <a:r>
              <a:rPr lang="en-US" dirty="0"/>
              <a:t>English Civil War (1642-1651) and the battle for parliamentary supremacy.</a:t>
            </a:r>
          </a:p>
          <a:p>
            <a:r>
              <a:rPr lang="en-US" dirty="0"/>
              <a:t>English Bill of Rights of 1688</a:t>
            </a:r>
          </a:p>
          <a:p>
            <a:pPr lvl="1"/>
            <a:r>
              <a:rPr lang="en-US" dirty="0"/>
              <a:t>Form similar to Declaration of Independence</a:t>
            </a:r>
          </a:p>
          <a:p>
            <a:pPr lvl="1"/>
            <a:r>
              <a:rPr lang="en-US" dirty="0"/>
              <a:t>Outlined English “Civil Liberties,” i.e. the “rights of Englishmen” which had been established by centuries of custom and precedent.</a:t>
            </a:r>
          </a:p>
          <a:p>
            <a:r>
              <a:rPr lang="en-US" dirty="0"/>
              <a:t>The unwritten British Constitution and the imperial structure.</a:t>
            </a:r>
          </a:p>
        </p:txBody>
      </p:sp>
    </p:spTree>
    <p:extLst>
      <p:ext uri="{BB962C8B-B14F-4D97-AF65-F5344CB8AC3E}">
        <p14:creationId xmlns:p14="http://schemas.microsoft.com/office/powerpoint/2010/main" val="3186646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English Bill of Rights</a:t>
            </a:r>
          </a:p>
        </p:txBody>
      </p:sp>
      <p:sp>
        <p:nvSpPr>
          <p:cNvPr id="3" name="Content Placeholder 2"/>
          <p:cNvSpPr>
            <a:spLocks noGrp="1"/>
          </p:cNvSpPr>
          <p:nvPr>
            <p:ph idx="1"/>
          </p:nvPr>
        </p:nvSpPr>
        <p:spPr>
          <a:xfrm>
            <a:off x="685345" y="2013358"/>
            <a:ext cx="8014037" cy="4488109"/>
          </a:xfrm>
        </p:spPr>
        <p:txBody>
          <a:bodyPr/>
          <a:lstStyle/>
          <a:p>
            <a:r>
              <a:rPr lang="en-US" dirty="0"/>
              <a:t>First part an indictment of King James II:</a:t>
            </a:r>
          </a:p>
          <a:p>
            <a:r>
              <a:rPr lang="en-US" dirty="0"/>
              <a:t>A. “cruel and unusual punishment,” </a:t>
            </a:r>
          </a:p>
          <a:p>
            <a:r>
              <a:rPr lang="en-US" dirty="0"/>
              <a:t>B. “excessive fines,” </a:t>
            </a:r>
          </a:p>
          <a:p>
            <a:r>
              <a:rPr lang="en-US" dirty="0"/>
              <a:t>C. keeping a standing army “in time of peace without consent of Parliament, and quartering soldiers contrary to law,” etc.</a:t>
            </a:r>
          </a:p>
          <a:p>
            <a:r>
              <a:rPr lang="en-US" dirty="0"/>
              <a:t>According to the English Bill of Rights, James II was acting against the custom and precedents established by English law.  </a:t>
            </a:r>
          </a:p>
        </p:txBody>
      </p:sp>
    </p:spTree>
    <p:extLst>
      <p:ext uri="{BB962C8B-B14F-4D97-AF65-F5344CB8AC3E}">
        <p14:creationId xmlns:p14="http://schemas.microsoft.com/office/powerpoint/2010/main" val="2698080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47" y="1"/>
            <a:ext cx="7765321" cy="1384182"/>
          </a:xfrm>
        </p:spPr>
        <p:txBody>
          <a:bodyPr/>
          <a:lstStyle/>
          <a:p>
            <a:pPr algn="ctr"/>
            <a:r>
              <a:rPr lang="en-US" dirty="0"/>
              <a:t>English Bill of Rights</a:t>
            </a:r>
          </a:p>
        </p:txBody>
      </p:sp>
      <p:sp>
        <p:nvSpPr>
          <p:cNvPr id="3" name="Content Placeholder 2"/>
          <p:cNvSpPr>
            <a:spLocks noGrp="1"/>
          </p:cNvSpPr>
          <p:nvPr>
            <p:ph idx="1"/>
          </p:nvPr>
        </p:nvSpPr>
        <p:spPr>
          <a:xfrm>
            <a:off x="394282" y="1459685"/>
            <a:ext cx="8548381" cy="5009482"/>
          </a:xfrm>
        </p:spPr>
        <p:txBody>
          <a:bodyPr>
            <a:normAutofit fontScale="92500" lnSpcReduction="20000"/>
          </a:bodyPr>
          <a:lstStyle/>
          <a:p>
            <a:r>
              <a:rPr lang="en-US" dirty="0"/>
              <a:t>Second part of the document established civil liberties with some of the language adopted by later American documents:</a:t>
            </a:r>
          </a:p>
          <a:p>
            <a:r>
              <a:rPr lang="en-US" dirty="0"/>
              <a:t>“That it is the right of the subjects to petition the king, and all commitments and prosecutions for such petitioning are illegal;</a:t>
            </a:r>
          </a:p>
          <a:p>
            <a:r>
              <a:rPr lang="en-US" dirty="0"/>
              <a:t>That the raising or keeping a standing army within the kingdom in time of peace, unless it be with consent of Parliament, is against law;</a:t>
            </a:r>
          </a:p>
          <a:p>
            <a:r>
              <a:rPr lang="en-US" dirty="0"/>
              <a:t>That the subjects which are Protestants may have arms for their </a:t>
            </a:r>
            <a:r>
              <a:rPr lang="en-US" dirty="0" err="1"/>
              <a:t>defence</a:t>
            </a:r>
            <a:r>
              <a:rPr lang="en-US" dirty="0"/>
              <a:t> suitable to their conditions and as allowed by law;</a:t>
            </a:r>
          </a:p>
          <a:p>
            <a:r>
              <a:rPr lang="en-US" dirty="0"/>
              <a:t>That election of members of Parliament ought to be free;</a:t>
            </a:r>
          </a:p>
          <a:p>
            <a:r>
              <a:rPr lang="en-US" dirty="0"/>
              <a:t>That the freedom of speech and debates or proceedings in Parliament ought not to be impeached or questioned in any court or place out of Parliament;</a:t>
            </a:r>
          </a:p>
          <a:p>
            <a:r>
              <a:rPr lang="en-US" dirty="0"/>
              <a:t>That excessive bail ought not to be required, nor excessive fines imposed, nor cruel and unusual punishments inflicted;…” </a:t>
            </a:r>
          </a:p>
        </p:txBody>
      </p:sp>
    </p:spTree>
    <p:extLst>
      <p:ext uri="{BB962C8B-B14F-4D97-AF65-F5344CB8AC3E}">
        <p14:creationId xmlns:p14="http://schemas.microsoft.com/office/powerpoint/2010/main" val="4211451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C8773-040F-49B9-8D72-A951C06D5D31}"/>
              </a:ext>
            </a:extLst>
          </p:cNvPr>
          <p:cNvSpPr>
            <a:spLocks noGrp="1"/>
          </p:cNvSpPr>
          <p:nvPr>
            <p:ph type="title"/>
          </p:nvPr>
        </p:nvSpPr>
        <p:spPr/>
        <p:txBody>
          <a:bodyPr/>
          <a:lstStyle/>
          <a:p>
            <a:r>
              <a:rPr lang="en-US" dirty="0"/>
              <a:t>Reading</a:t>
            </a:r>
          </a:p>
        </p:txBody>
      </p:sp>
      <p:sp>
        <p:nvSpPr>
          <p:cNvPr id="3" name="Content Placeholder 2">
            <a:extLst>
              <a:ext uri="{FF2B5EF4-FFF2-40B4-BE49-F238E27FC236}">
                <a16:creationId xmlns:a16="http://schemas.microsoft.com/office/drawing/2014/main" id="{6C2ADAF4-7873-4A19-8609-F198D96E58AE}"/>
              </a:ext>
            </a:extLst>
          </p:cNvPr>
          <p:cNvSpPr>
            <a:spLocks noGrp="1"/>
          </p:cNvSpPr>
          <p:nvPr>
            <p:ph idx="1"/>
          </p:nvPr>
        </p:nvSpPr>
        <p:spPr/>
        <p:txBody>
          <a:bodyPr/>
          <a:lstStyle/>
          <a:p>
            <a:r>
              <a:rPr lang="en-US" dirty="0"/>
              <a:t>M.E. Bradford, </a:t>
            </a:r>
            <a:r>
              <a:rPr lang="en-US" i="1" dirty="0"/>
              <a:t>A Better Guide Than Reason</a:t>
            </a:r>
            <a:r>
              <a:rPr lang="en-US" dirty="0"/>
              <a:t>.</a:t>
            </a:r>
          </a:p>
          <a:p>
            <a:r>
              <a:rPr lang="en-US" dirty="0"/>
              <a:t>Carl J. Richard, </a:t>
            </a:r>
            <a:r>
              <a:rPr lang="en-US" i="1" dirty="0"/>
              <a:t>The Founders and the Classics.</a:t>
            </a:r>
          </a:p>
          <a:p>
            <a:r>
              <a:rPr lang="en-US" dirty="0"/>
              <a:t>Carl J. Richard, </a:t>
            </a:r>
            <a:r>
              <a:rPr lang="en-US" i="1" dirty="0"/>
              <a:t>Greeks and Romans Bearing Gifts.</a:t>
            </a:r>
          </a:p>
        </p:txBody>
      </p:sp>
    </p:spTree>
    <p:extLst>
      <p:ext uri="{BB962C8B-B14F-4D97-AF65-F5344CB8AC3E}">
        <p14:creationId xmlns:p14="http://schemas.microsoft.com/office/powerpoint/2010/main" val="22914846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2684</TotalTime>
  <Words>884</Words>
  <Application>Microsoft Office PowerPoint</Application>
  <PresentationFormat>On-screen Show (4:3)</PresentationFormat>
  <Paragraphs>61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Bookman Old Style</vt:lpstr>
      <vt:lpstr>Rockwell</vt:lpstr>
      <vt:lpstr>Damask</vt:lpstr>
      <vt:lpstr>American Constitutions</vt:lpstr>
      <vt:lpstr>The Origins</vt:lpstr>
      <vt:lpstr>Reading</vt:lpstr>
      <vt:lpstr>Greece</vt:lpstr>
      <vt:lpstr>Rome</vt:lpstr>
      <vt:lpstr>English and British</vt:lpstr>
      <vt:lpstr>English Bill of Rights</vt:lpstr>
      <vt:lpstr>English Bill of Rights</vt:lpstr>
      <vt:lpstr>Reading</vt:lpstr>
    </vt:vector>
  </TitlesOfParts>
  <Company>Chattahoochee Valley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Constitution History</dc:title>
  <dc:creator>Brion McClanahan</dc:creator>
  <cp:lastModifiedBy>Brion McClanahan</cp:lastModifiedBy>
  <cp:revision>15</cp:revision>
  <dcterms:created xsi:type="dcterms:W3CDTF">2017-10-02T18:14:55Z</dcterms:created>
  <dcterms:modified xsi:type="dcterms:W3CDTF">2018-09-28T18:05:02Z</dcterms:modified>
</cp:coreProperties>
</file>