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74" r:id="rId4"/>
    <p:sldId id="261" r:id="rId5"/>
    <p:sldId id="258" r:id="rId6"/>
    <p:sldId id="273" r:id="rId7"/>
    <p:sldId id="259" r:id="rId8"/>
    <p:sldId id="263" r:id="rId9"/>
    <p:sldId id="264" r:id="rId10"/>
    <p:sldId id="280" r:id="rId11"/>
    <p:sldId id="277" r:id="rId12"/>
    <p:sldId id="275" r:id="rId13"/>
    <p:sldId id="269" r:id="rId14"/>
    <p:sldId id="265" r:id="rId15"/>
    <p:sldId id="262" r:id="rId16"/>
    <p:sldId id="266" r:id="rId17"/>
    <p:sldId id="281" r:id="rId18"/>
    <p:sldId id="279" r:id="rId19"/>
    <p:sldId id="260" r:id="rId20"/>
    <p:sldId id="267" r:id="rId21"/>
    <p:sldId id="268" r:id="rId22"/>
    <p:sldId id="270" r:id="rId23"/>
    <p:sldId id="271" r:id="rId24"/>
    <p:sldId id="283" r:id="rId25"/>
    <p:sldId id="284" r:id="rId26"/>
    <p:sldId id="272" r:id="rId27"/>
    <p:sldId id="276" r:id="rId28"/>
  </p:sldIdLst>
  <p:sldSz cx="12192000" cy="6858000"/>
  <p:notesSz cx="6858000" cy="9144000"/>
  <p:defaultTextStyle>
    <a:defPPr>
      <a:defRPr lang="en-US"/>
    </a:defPPr>
    <a:lvl1pPr algn="ctr" rtl="0" fontAlgn="base">
      <a:spcBef>
        <a:spcPct val="0"/>
      </a:spcBef>
      <a:spcAft>
        <a:spcPct val="0"/>
      </a:spcAft>
      <a:defRPr sz="2400" b="1" kern="1200">
        <a:solidFill>
          <a:schemeClr val="tx2"/>
        </a:solidFill>
        <a:latin typeface="Verdana" pitchFamily="34" charset="0"/>
        <a:ea typeface="MS PGothic" pitchFamily="34" charset="-128"/>
        <a:cs typeface="+mn-cs"/>
      </a:defRPr>
    </a:lvl1pPr>
    <a:lvl2pPr marL="457200" algn="ctr" rtl="0" fontAlgn="base">
      <a:spcBef>
        <a:spcPct val="0"/>
      </a:spcBef>
      <a:spcAft>
        <a:spcPct val="0"/>
      </a:spcAft>
      <a:defRPr sz="2400" b="1" kern="1200">
        <a:solidFill>
          <a:schemeClr val="tx2"/>
        </a:solidFill>
        <a:latin typeface="Verdana" pitchFamily="34" charset="0"/>
        <a:ea typeface="MS PGothic" pitchFamily="34" charset="-128"/>
        <a:cs typeface="+mn-cs"/>
      </a:defRPr>
    </a:lvl2pPr>
    <a:lvl3pPr marL="914400" algn="ctr" rtl="0" fontAlgn="base">
      <a:spcBef>
        <a:spcPct val="0"/>
      </a:spcBef>
      <a:spcAft>
        <a:spcPct val="0"/>
      </a:spcAft>
      <a:defRPr sz="2400" b="1" kern="1200">
        <a:solidFill>
          <a:schemeClr val="tx2"/>
        </a:solidFill>
        <a:latin typeface="Verdana" pitchFamily="34" charset="0"/>
        <a:ea typeface="MS PGothic" pitchFamily="34" charset="-128"/>
        <a:cs typeface="+mn-cs"/>
      </a:defRPr>
    </a:lvl3pPr>
    <a:lvl4pPr marL="1371600" algn="ctr" rtl="0" fontAlgn="base">
      <a:spcBef>
        <a:spcPct val="0"/>
      </a:spcBef>
      <a:spcAft>
        <a:spcPct val="0"/>
      </a:spcAft>
      <a:defRPr sz="2400" b="1" kern="1200">
        <a:solidFill>
          <a:schemeClr val="tx2"/>
        </a:solidFill>
        <a:latin typeface="Verdana" pitchFamily="34" charset="0"/>
        <a:ea typeface="MS PGothic" pitchFamily="34" charset="-128"/>
        <a:cs typeface="+mn-cs"/>
      </a:defRPr>
    </a:lvl4pPr>
    <a:lvl5pPr marL="1828800" algn="ctr" rtl="0" fontAlgn="base">
      <a:spcBef>
        <a:spcPct val="0"/>
      </a:spcBef>
      <a:spcAft>
        <a:spcPct val="0"/>
      </a:spcAft>
      <a:defRPr sz="2400" b="1" kern="1200">
        <a:solidFill>
          <a:schemeClr val="tx2"/>
        </a:solidFill>
        <a:latin typeface="Verdana" pitchFamily="34" charset="0"/>
        <a:ea typeface="MS PGothic" pitchFamily="34" charset="-128"/>
        <a:cs typeface="+mn-cs"/>
      </a:defRPr>
    </a:lvl5pPr>
    <a:lvl6pPr marL="2286000" algn="l" defTabSz="914400" rtl="0" eaLnBrk="1" latinLnBrk="0" hangingPunct="1">
      <a:defRPr sz="2400" b="1" kern="1200">
        <a:solidFill>
          <a:schemeClr val="tx2"/>
        </a:solidFill>
        <a:latin typeface="Verdana" pitchFamily="34" charset="0"/>
        <a:ea typeface="MS PGothic" pitchFamily="34" charset="-128"/>
        <a:cs typeface="+mn-cs"/>
      </a:defRPr>
    </a:lvl6pPr>
    <a:lvl7pPr marL="2743200" algn="l" defTabSz="914400" rtl="0" eaLnBrk="1" latinLnBrk="0" hangingPunct="1">
      <a:defRPr sz="2400" b="1" kern="1200">
        <a:solidFill>
          <a:schemeClr val="tx2"/>
        </a:solidFill>
        <a:latin typeface="Verdana" pitchFamily="34" charset="0"/>
        <a:ea typeface="MS PGothic" pitchFamily="34" charset="-128"/>
        <a:cs typeface="+mn-cs"/>
      </a:defRPr>
    </a:lvl7pPr>
    <a:lvl8pPr marL="3200400" algn="l" defTabSz="914400" rtl="0" eaLnBrk="1" latinLnBrk="0" hangingPunct="1">
      <a:defRPr sz="2400" b="1" kern="1200">
        <a:solidFill>
          <a:schemeClr val="tx2"/>
        </a:solidFill>
        <a:latin typeface="Verdana" pitchFamily="34" charset="0"/>
        <a:ea typeface="MS PGothic" pitchFamily="34" charset="-128"/>
        <a:cs typeface="+mn-cs"/>
      </a:defRPr>
    </a:lvl8pPr>
    <a:lvl9pPr marL="3657600" algn="l" defTabSz="914400" rtl="0" eaLnBrk="1" latinLnBrk="0" hangingPunct="1">
      <a:defRPr sz="2400" b="1" kern="1200">
        <a:solidFill>
          <a:schemeClr val="tx2"/>
        </a:solidFill>
        <a:latin typeface="Verdana"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68" d="100"/>
          <a:sy n="68" d="100"/>
        </p:scale>
        <p:origin x="531"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9353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855200" cy="1143000"/>
          </a:xfrm>
        </p:spPr>
        <p:txBody>
          <a:bodyPr/>
          <a:lstStyle>
            <a:lvl1pPr algn="l">
              <a:defRPr sz="40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24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6801"/>
            <a:ext cx="2743200" cy="5059363"/>
          </a:xfrm>
        </p:spPr>
        <p:txBody>
          <a:bodyPr vert="eaVert"/>
          <a:lstStyle>
            <a:lvl1pPr>
              <a:defRPr sz="4000"/>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00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69C5FA-15FE-4FE9-B4DF-E94650B1A829}"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10FA36-377A-4682-A830-4CD6E00C51B6}" type="slidenum">
              <a:rPr lang="en-US"/>
              <a:pPr>
                <a:defRPr/>
              </a:pPr>
              <a:t>‹#›</a:t>
            </a:fld>
            <a:endParaRPr lang="en-US"/>
          </a:p>
        </p:txBody>
      </p:sp>
    </p:spTree>
    <p:extLst>
      <p:ext uri="{BB962C8B-B14F-4D97-AF65-F5344CB8AC3E}">
        <p14:creationId xmlns:p14="http://schemas.microsoft.com/office/powerpoint/2010/main" val="302633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E6F3E7-7AE1-41E5-9808-8A087FC10CEA}"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E1881E-136E-41B6-9BC9-660EE7F96B41}" type="slidenum">
              <a:rPr lang="en-US"/>
              <a:pPr>
                <a:defRPr/>
              </a:pPr>
              <a:t>‹#›</a:t>
            </a:fld>
            <a:endParaRPr lang="en-US"/>
          </a:p>
        </p:txBody>
      </p:sp>
    </p:spTree>
    <p:extLst>
      <p:ext uri="{BB962C8B-B14F-4D97-AF65-F5344CB8AC3E}">
        <p14:creationId xmlns:p14="http://schemas.microsoft.com/office/powerpoint/2010/main" val="41503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67428B-49D3-4800-87D8-16E1D7812FCA}"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9B6B9-FCE4-4DB6-99C3-DE084D3D5B70}" type="slidenum">
              <a:rPr lang="en-US"/>
              <a:pPr>
                <a:defRPr/>
              </a:pPr>
              <a:t>‹#›</a:t>
            </a:fld>
            <a:endParaRPr lang="en-US"/>
          </a:p>
        </p:txBody>
      </p:sp>
    </p:spTree>
    <p:extLst>
      <p:ext uri="{BB962C8B-B14F-4D97-AF65-F5344CB8AC3E}">
        <p14:creationId xmlns:p14="http://schemas.microsoft.com/office/powerpoint/2010/main" val="294413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5609BE-CE9A-4A09-BF85-2C7DD675D0BA}" type="datetimeFigureOut">
              <a:rPr lang="en-US"/>
              <a:pPr>
                <a:defRPr/>
              </a:pPr>
              <a:t>6/27/2020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741571-3D0C-4CB3-A207-EF80C13023E8}" type="slidenum">
              <a:rPr lang="en-US"/>
              <a:pPr>
                <a:defRPr/>
              </a:pPr>
              <a:t>‹#›</a:t>
            </a:fld>
            <a:endParaRPr lang="en-US"/>
          </a:p>
        </p:txBody>
      </p:sp>
    </p:spTree>
    <p:extLst>
      <p:ext uri="{BB962C8B-B14F-4D97-AF65-F5344CB8AC3E}">
        <p14:creationId xmlns:p14="http://schemas.microsoft.com/office/powerpoint/2010/main" val="14934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99DDF8-E96E-4507-AAD9-51CE41173C51}" type="datetimeFigureOut">
              <a:rPr lang="en-US"/>
              <a:pPr>
                <a:defRPr/>
              </a:pPr>
              <a:t>6/27/2020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E39604-81DA-4C81-9147-5BACE588BB40}" type="slidenum">
              <a:rPr lang="en-US"/>
              <a:pPr>
                <a:defRPr/>
              </a:pPr>
              <a:t>‹#›</a:t>
            </a:fld>
            <a:endParaRPr lang="en-US"/>
          </a:p>
        </p:txBody>
      </p:sp>
    </p:spTree>
    <p:extLst>
      <p:ext uri="{BB962C8B-B14F-4D97-AF65-F5344CB8AC3E}">
        <p14:creationId xmlns:p14="http://schemas.microsoft.com/office/powerpoint/2010/main" val="259972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135F74-D631-4E0B-8575-16F3CF976CD5}" type="datetimeFigureOut">
              <a:rPr lang="en-US"/>
              <a:pPr>
                <a:defRPr/>
              </a:pPr>
              <a:t>6/27/2020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16AE66-C89F-454C-9C99-AE1DA58017F7}" type="slidenum">
              <a:rPr lang="en-US"/>
              <a:pPr>
                <a:defRPr/>
              </a:pPr>
              <a:t>‹#›</a:t>
            </a:fld>
            <a:endParaRPr lang="en-US"/>
          </a:p>
        </p:txBody>
      </p:sp>
    </p:spTree>
    <p:extLst>
      <p:ext uri="{BB962C8B-B14F-4D97-AF65-F5344CB8AC3E}">
        <p14:creationId xmlns:p14="http://schemas.microsoft.com/office/powerpoint/2010/main" val="31900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450396-8F33-41F9-BE4D-34E06627CC53}" type="datetimeFigureOut">
              <a:rPr lang="en-US"/>
              <a:pPr>
                <a:defRPr/>
              </a:pPr>
              <a:t>6/27/2020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182D8E-9732-418D-8E6D-48C92AFC8131}" type="slidenum">
              <a:rPr lang="en-US"/>
              <a:pPr>
                <a:defRPr/>
              </a:pPr>
              <a:t>‹#›</a:t>
            </a:fld>
            <a:endParaRPr lang="en-US"/>
          </a:p>
        </p:txBody>
      </p:sp>
    </p:spTree>
    <p:extLst>
      <p:ext uri="{BB962C8B-B14F-4D97-AF65-F5344CB8AC3E}">
        <p14:creationId xmlns:p14="http://schemas.microsoft.com/office/powerpoint/2010/main" val="1300914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E8DD81-8F33-4E85-AF42-BEA0B4DC5135}" type="datetimeFigureOut">
              <a:rPr lang="en-US"/>
              <a:pPr>
                <a:defRPr/>
              </a:pPr>
              <a:t>6/27/2020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34B682-C647-4173-9119-A00C8007AE33}" type="slidenum">
              <a:rPr lang="en-US"/>
              <a:pPr>
                <a:defRPr/>
              </a:pPr>
              <a:t>‹#›</a:t>
            </a:fld>
            <a:endParaRPr lang="en-US"/>
          </a:p>
        </p:txBody>
      </p:sp>
    </p:spTree>
    <p:extLst>
      <p:ext uri="{BB962C8B-B14F-4D97-AF65-F5344CB8AC3E}">
        <p14:creationId xmlns:p14="http://schemas.microsoft.com/office/powerpoint/2010/main" val="61410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855200" cy="1143000"/>
          </a:xfrm>
        </p:spPr>
        <p:txBody>
          <a:bodyPr/>
          <a:lstStyle>
            <a:lvl1pPr algn="l">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681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44C4BA-E435-49DB-9DFB-8AA4AFB18009}" type="datetimeFigureOut">
              <a:rPr lang="en-US"/>
              <a:pPr>
                <a:defRPr/>
              </a:pPr>
              <a:t>6/27/2020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CA6AFA-3A59-4EDF-8BBB-69CD73375087}" type="slidenum">
              <a:rPr lang="en-US"/>
              <a:pPr>
                <a:defRPr/>
              </a:pPr>
              <a:t>‹#›</a:t>
            </a:fld>
            <a:endParaRPr lang="en-US"/>
          </a:p>
        </p:txBody>
      </p:sp>
    </p:spTree>
    <p:extLst>
      <p:ext uri="{BB962C8B-B14F-4D97-AF65-F5344CB8AC3E}">
        <p14:creationId xmlns:p14="http://schemas.microsoft.com/office/powerpoint/2010/main" val="941739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C13CE2-CB5F-477A-812D-1B0A3CAE01E3}"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8594DA-58C2-4C23-BEEB-139F8E308C4A}" type="slidenum">
              <a:rPr lang="en-US"/>
              <a:pPr>
                <a:defRPr/>
              </a:pPr>
              <a:t>‹#›</a:t>
            </a:fld>
            <a:endParaRPr lang="en-US"/>
          </a:p>
        </p:txBody>
      </p:sp>
    </p:spTree>
    <p:extLst>
      <p:ext uri="{BB962C8B-B14F-4D97-AF65-F5344CB8AC3E}">
        <p14:creationId xmlns:p14="http://schemas.microsoft.com/office/powerpoint/2010/main" val="486270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BC1FC2-5F40-4A31-B909-50F6212393CA}"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5B66AD-23BA-4114-85BF-4BBA45790DB9}" type="slidenum">
              <a:rPr lang="en-US"/>
              <a:pPr>
                <a:defRPr/>
              </a:pPr>
              <a:t>‹#›</a:t>
            </a:fld>
            <a:endParaRPr lang="en-US"/>
          </a:p>
        </p:txBody>
      </p:sp>
    </p:spTree>
    <p:extLst>
      <p:ext uri="{BB962C8B-B14F-4D97-AF65-F5344CB8AC3E}">
        <p14:creationId xmlns:p14="http://schemas.microsoft.com/office/powerpoint/2010/main" val="420051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432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1483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855200" cy="1143000"/>
          </a:xfrm>
        </p:spPr>
        <p:txBody>
          <a:bodyPr/>
          <a:lstStyle>
            <a:lvl1pPr algn="l">
              <a:defRPr sz="40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43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855200" cy="1143000"/>
          </a:xfrm>
        </p:spPr>
        <p:txBody>
          <a:bodyPr/>
          <a:lstStyle>
            <a:lvl1pPr algn="l">
              <a:defRPr sz="40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45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1143000"/>
          </a:xfrm>
        </p:spPr>
        <p:txBody>
          <a:bodyPr/>
          <a:lstStyle>
            <a:lvl1pPr algn="l">
              <a:defRPr sz="4000"/>
            </a:lvl1pPr>
          </a:lstStyle>
          <a:p>
            <a:r>
              <a:rPr lang="en-US"/>
              <a:t>Click to edit Master title style</a:t>
            </a:r>
            <a:endParaRPr lang="en-US" dirty="0"/>
          </a:p>
        </p:txBody>
      </p:sp>
    </p:spTree>
    <p:extLst>
      <p:ext uri="{BB962C8B-B14F-4D97-AF65-F5344CB8AC3E}">
        <p14:creationId xmlns:p14="http://schemas.microsoft.com/office/powerpoint/2010/main" val="308288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51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791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601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985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7" descr="LetterHead_Footer_241008_v1"/>
          <p:cNvPicPr>
            <a:picLocks noChangeAspect="1" noChangeArrowheads="1"/>
          </p:cNvPicPr>
          <p:nvPr/>
        </p:nvPicPr>
        <p:blipFill>
          <a:blip r:embed="rId13" cstate="print"/>
          <a:srcRect/>
          <a:stretch>
            <a:fillRect/>
          </a:stretch>
        </p:blipFill>
        <p:spPr bwMode="auto">
          <a:xfrm>
            <a:off x="609600" y="6380163"/>
            <a:ext cx="10972800" cy="228600"/>
          </a:xfrm>
          <a:prstGeom prst="rect">
            <a:avLst/>
          </a:prstGeom>
          <a:noFill/>
          <a:ln w="9525">
            <a:noFill/>
            <a:miter lim="800000"/>
            <a:headEnd/>
            <a:tailEnd/>
          </a:ln>
        </p:spPr>
      </p:pic>
      <p:sp>
        <p:nvSpPr>
          <p:cNvPr id="9" name="TextBox 8"/>
          <p:cNvSpPr txBox="1"/>
          <p:nvPr/>
        </p:nvSpPr>
        <p:spPr>
          <a:xfrm>
            <a:off x="5588000" y="6365876"/>
            <a:ext cx="914400" cy="246063"/>
          </a:xfrm>
          <a:prstGeom prst="rect">
            <a:avLst/>
          </a:prstGeom>
          <a:noFill/>
        </p:spPr>
        <p:txBody>
          <a:bodyPr>
            <a:spAutoFit/>
          </a:bodyPr>
          <a:lstStyle/>
          <a:p>
            <a:pPr>
              <a:defRPr/>
            </a:pPr>
            <a:fld id="{B8AB5D08-1292-4703-A606-40689586BF63}" type="slidenum">
              <a:rPr lang="en-US" sz="1000"/>
              <a:pPr>
                <a:defRPr/>
              </a:pPr>
              <a:t>‹#›</a:t>
            </a:fld>
            <a:endParaRPr lang="en-US" sz="1100"/>
          </a:p>
        </p:txBody>
      </p:sp>
      <p:sp>
        <p:nvSpPr>
          <p:cNvPr id="10" name="TextBox 9"/>
          <p:cNvSpPr txBox="1"/>
          <p:nvPr/>
        </p:nvSpPr>
        <p:spPr>
          <a:xfrm>
            <a:off x="406400" y="6303964"/>
            <a:ext cx="10972800" cy="554037"/>
          </a:xfrm>
          <a:prstGeom prst="rect">
            <a:avLst/>
          </a:prstGeom>
          <a:noFill/>
        </p:spPr>
        <p:txBody>
          <a:bodyPr>
            <a:spAutoFit/>
          </a:bodyPr>
          <a:lstStyle/>
          <a:p>
            <a:pPr>
              <a:defRPr/>
            </a:pPr>
            <a:endParaRPr lang="en-US" sz="1000" dirty="0"/>
          </a:p>
          <a:p>
            <a:pPr>
              <a:defRPr/>
            </a:pPr>
            <a:endParaRPr lang="en-US" sz="1000" dirty="0"/>
          </a:p>
          <a:p>
            <a:pPr algn="l">
              <a:defRPr/>
            </a:pPr>
            <a:r>
              <a:rPr lang="en-US" sz="800" dirty="0"/>
              <a:t>  </a:t>
            </a:r>
            <a:r>
              <a:rPr lang="en-US" sz="800" b="0" dirty="0"/>
              <a:t>Client Confidential – Restricted Distribution </a:t>
            </a:r>
            <a:r>
              <a:rPr lang="en-US" sz="1000" b="0" dirty="0"/>
              <a:t> </a:t>
            </a:r>
          </a:p>
        </p:txBody>
      </p:sp>
      <p:pic>
        <p:nvPicPr>
          <p:cNvPr id="1031" name="Picture 1"/>
          <p:cNvPicPr>
            <a:picLocks noChangeAspect="1"/>
          </p:cNvPicPr>
          <p:nvPr/>
        </p:nvPicPr>
        <p:blipFill>
          <a:blip r:embed="rId14" cstate="print"/>
          <a:srcRect/>
          <a:stretch>
            <a:fillRect/>
          </a:stretch>
        </p:blipFill>
        <p:spPr bwMode="auto">
          <a:xfrm>
            <a:off x="10583333" y="76200"/>
            <a:ext cx="1608667" cy="990600"/>
          </a:xfrm>
          <a:prstGeom prst="rect">
            <a:avLst/>
          </a:prstGeom>
          <a:noFill/>
          <a:ln w="9525">
            <a:noFill/>
            <a:miter lim="800000"/>
            <a:headEnd/>
            <a:tailEnd/>
          </a:ln>
        </p:spPr>
      </p:pic>
    </p:spTree>
    <p:extLst>
      <p:ext uri="{BB962C8B-B14F-4D97-AF65-F5344CB8AC3E}">
        <p14:creationId xmlns:p14="http://schemas.microsoft.com/office/powerpoint/2010/main" val="3241572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b="1">
          <a:solidFill>
            <a:schemeClr val="tx2"/>
          </a:solidFill>
          <a:latin typeface="+mj-lt"/>
          <a:ea typeface="MS PGothic" pitchFamily="34" charset="-128"/>
          <a:cs typeface="ＭＳ Ｐゴシック" pitchFamily="-105" charset="-128"/>
        </a:defRPr>
      </a:lvl1pPr>
      <a:lvl2pPr algn="l" rtl="0" eaLnBrk="1" fontAlgn="base" hangingPunct="1">
        <a:spcBef>
          <a:spcPct val="0"/>
        </a:spcBef>
        <a:spcAft>
          <a:spcPct val="0"/>
        </a:spcAft>
        <a:defRPr sz="4000" b="1">
          <a:solidFill>
            <a:schemeClr val="tx2"/>
          </a:solidFill>
          <a:latin typeface="Arial" charset="0"/>
          <a:ea typeface="MS PGothic" pitchFamily="34" charset="-128"/>
          <a:cs typeface="ＭＳ Ｐゴシック" pitchFamily="-105" charset="-128"/>
        </a:defRPr>
      </a:lvl2pPr>
      <a:lvl3pPr algn="l" rtl="0" eaLnBrk="1" fontAlgn="base" hangingPunct="1">
        <a:spcBef>
          <a:spcPct val="0"/>
        </a:spcBef>
        <a:spcAft>
          <a:spcPct val="0"/>
        </a:spcAft>
        <a:defRPr sz="4000" b="1">
          <a:solidFill>
            <a:schemeClr val="tx2"/>
          </a:solidFill>
          <a:latin typeface="Arial" charset="0"/>
          <a:ea typeface="MS PGothic" pitchFamily="34" charset="-128"/>
          <a:cs typeface="ＭＳ Ｐゴシック" pitchFamily="-105" charset="-128"/>
        </a:defRPr>
      </a:lvl3pPr>
      <a:lvl4pPr algn="l" rtl="0" eaLnBrk="1" fontAlgn="base" hangingPunct="1">
        <a:spcBef>
          <a:spcPct val="0"/>
        </a:spcBef>
        <a:spcAft>
          <a:spcPct val="0"/>
        </a:spcAft>
        <a:defRPr sz="4000" b="1">
          <a:solidFill>
            <a:schemeClr val="tx2"/>
          </a:solidFill>
          <a:latin typeface="Arial" charset="0"/>
          <a:ea typeface="MS PGothic" pitchFamily="34" charset="-128"/>
          <a:cs typeface="ＭＳ Ｐゴシック" pitchFamily="-105" charset="-128"/>
        </a:defRPr>
      </a:lvl4pPr>
      <a:lvl5pPr algn="l" rtl="0" eaLnBrk="1" fontAlgn="base" hangingPunct="1">
        <a:spcBef>
          <a:spcPct val="0"/>
        </a:spcBef>
        <a:spcAft>
          <a:spcPct val="0"/>
        </a:spcAft>
        <a:defRPr sz="4000" b="1">
          <a:solidFill>
            <a:schemeClr val="tx2"/>
          </a:solidFill>
          <a:latin typeface="Arial" charset="0"/>
          <a:ea typeface="MS PGothic" pitchFamily="34" charset="-128"/>
          <a:cs typeface="ＭＳ Ｐゴシック" pitchFamily="-105"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S PGothic" pitchFamily="34" charset="-128"/>
          <a:cs typeface="ＭＳ Ｐゴシック" pitchFamily="-105" charset="-128"/>
        </a:defRPr>
      </a:lvl1pPr>
      <a:lvl2pPr marL="742950" indent="-285750" algn="l" rtl="0" eaLnBrk="1" fontAlgn="base" hangingPunct="1">
        <a:spcBef>
          <a:spcPct val="20000"/>
        </a:spcBef>
        <a:spcAft>
          <a:spcPct val="0"/>
        </a:spcAft>
        <a:buChar char="–"/>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2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a:defRPr/>
            </a:pPr>
            <a:fld id="{23A9EE64-E905-448B-8DCA-402CCF32363F}" type="datetimeFigureOut">
              <a:rPr lang="en-US"/>
              <a:pPr>
                <a:defRPr/>
              </a:pPr>
              <a:t>6/27/2020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Verdan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ED10EC5-128C-4F3B-8C45-541C6D8BA08F}" type="slidenum">
              <a:rPr lang="en-US"/>
              <a:pPr>
                <a:defRPr/>
              </a:pPr>
              <a:t>‹#›</a:t>
            </a:fld>
            <a:endParaRPr lang="en-US"/>
          </a:p>
        </p:txBody>
      </p:sp>
    </p:spTree>
    <p:extLst>
      <p:ext uri="{BB962C8B-B14F-4D97-AF65-F5344CB8AC3E}">
        <p14:creationId xmlns:p14="http://schemas.microsoft.com/office/powerpoint/2010/main" val="2087410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D850-F236-423F-BC18-009E2AB4ADCA}"/>
              </a:ext>
            </a:extLst>
          </p:cNvPr>
          <p:cNvSpPr>
            <a:spLocks noGrp="1"/>
          </p:cNvSpPr>
          <p:nvPr>
            <p:ph type="title"/>
          </p:nvPr>
        </p:nvSpPr>
        <p:spPr>
          <a:xfrm>
            <a:off x="1137139" y="2539536"/>
            <a:ext cx="9753600" cy="1143000"/>
          </a:xfrm>
        </p:spPr>
        <p:txBody>
          <a:bodyPr/>
          <a:lstStyle/>
          <a:p>
            <a:pPr algn="ctr"/>
            <a:r>
              <a:rPr lang="en-IN" sz="4400" dirty="0"/>
              <a:t>Logistic Regression</a:t>
            </a:r>
          </a:p>
        </p:txBody>
      </p:sp>
    </p:spTree>
    <p:extLst>
      <p:ext uri="{BB962C8B-B14F-4D97-AF65-F5344CB8AC3E}">
        <p14:creationId xmlns:p14="http://schemas.microsoft.com/office/powerpoint/2010/main" val="257071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66A8-AE44-424A-B0DA-B21887F4305C}"/>
              </a:ext>
            </a:extLst>
          </p:cNvPr>
          <p:cNvSpPr>
            <a:spLocks noGrp="1"/>
          </p:cNvSpPr>
          <p:nvPr>
            <p:ph type="title"/>
          </p:nvPr>
        </p:nvSpPr>
        <p:spPr>
          <a:xfrm>
            <a:off x="609600" y="335410"/>
            <a:ext cx="9855200" cy="1143000"/>
          </a:xfrm>
        </p:spPr>
        <p:txBody>
          <a:bodyPr/>
          <a:lstStyle/>
          <a:p>
            <a:r>
              <a:rPr lang="en-US" sz="2400" b="0" i="0" dirty="0">
                <a:solidFill>
                  <a:srgbClr val="252C33"/>
                </a:solidFill>
                <a:effectLst/>
                <a:latin typeface="+mn-lt"/>
              </a:rPr>
              <a:t>The link function follows a </a:t>
            </a:r>
            <a:r>
              <a:rPr lang="en-US" sz="2400" i="0" dirty="0">
                <a:solidFill>
                  <a:srgbClr val="252C33"/>
                </a:solidFill>
                <a:effectLst/>
                <a:latin typeface="+mn-lt"/>
              </a:rPr>
              <a:t>sigmoid function </a:t>
            </a:r>
            <a:r>
              <a:rPr lang="en-US" sz="2400" b="0" i="0" dirty="0">
                <a:solidFill>
                  <a:srgbClr val="252C33"/>
                </a:solidFill>
                <a:effectLst/>
                <a:latin typeface="+mn-lt"/>
              </a:rPr>
              <a:t>(shown below) which limits its range of probabilities between 0 and 1.</a:t>
            </a:r>
            <a:br>
              <a:rPr lang="en-US" sz="2400" b="0" i="0" dirty="0">
                <a:solidFill>
                  <a:srgbClr val="252C33"/>
                </a:solidFill>
                <a:effectLst/>
                <a:latin typeface="+mn-lt"/>
              </a:rPr>
            </a:br>
            <a:endParaRPr lang="en-IN" sz="2400" dirty="0">
              <a:latin typeface="+mn-lt"/>
            </a:endParaRPr>
          </a:p>
        </p:txBody>
      </p:sp>
      <p:sp>
        <p:nvSpPr>
          <p:cNvPr id="3" name="Content Placeholder 2">
            <a:extLst>
              <a:ext uri="{FF2B5EF4-FFF2-40B4-BE49-F238E27FC236}">
                <a16:creationId xmlns:a16="http://schemas.microsoft.com/office/drawing/2014/main" id="{4731A6E9-CCB1-4E53-ABFB-CE18C6562DDB}"/>
              </a:ext>
            </a:extLst>
          </p:cNvPr>
          <p:cNvSpPr>
            <a:spLocks noGrp="1"/>
          </p:cNvSpPr>
          <p:nvPr>
            <p:ph idx="1"/>
          </p:nvPr>
        </p:nvSpPr>
        <p:spPr/>
        <p:txBody>
          <a:bodyPr/>
          <a:lstStyle/>
          <a:p>
            <a:pPr marL="0" indent="0">
              <a:buNone/>
            </a:pPr>
            <a:endParaRPr lang="en-IN" dirty="0"/>
          </a:p>
          <a:p>
            <a:endParaRPr lang="en-IN" dirty="0"/>
          </a:p>
        </p:txBody>
      </p:sp>
      <p:pic>
        <p:nvPicPr>
          <p:cNvPr id="4" name="Picture 3">
            <a:extLst>
              <a:ext uri="{FF2B5EF4-FFF2-40B4-BE49-F238E27FC236}">
                <a16:creationId xmlns:a16="http://schemas.microsoft.com/office/drawing/2014/main" id="{A7A0F070-E388-4F7D-B4FC-B8B3683D76A8}"/>
              </a:ext>
            </a:extLst>
          </p:cNvPr>
          <p:cNvPicPr>
            <a:picLocks noChangeAspect="1"/>
          </p:cNvPicPr>
          <p:nvPr/>
        </p:nvPicPr>
        <p:blipFill rotWithShape="1">
          <a:blip r:embed="rId2">
            <a:extLst>
              <a:ext uri="{28A0092B-C50C-407E-A947-70E740481C1C}">
                <a14:useLocalDpi xmlns:a14="http://schemas.microsoft.com/office/drawing/2010/main" val="0"/>
              </a:ext>
            </a:extLst>
          </a:blip>
          <a:srcRect l="32250" t="17642" r="14384" b="15282"/>
          <a:stretch/>
        </p:blipFill>
        <p:spPr>
          <a:xfrm>
            <a:off x="328831" y="1478410"/>
            <a:ext cx="7078394" cy="4769545"/>
          </a:xfrm>
          <a:prstGeom prst="rect">
            <a:avLst/>
          </a:prstGeom>
        </p:spPr>
      </p:pic>
      <p:sp>
        <p:nvSpPr>
          <p:cNvPr id="5" name="TextBox 4">
            <a:extLst>
              <a:ext uri="{FF2B5EF4-FFF2-40B4-BE49-F238E27FC236}">
                <a16:creationId xmlns:a16="http://schemas.microsoft.com/office/drawing/2014/main" id="{FE55D0E9-AD46-492A-B44B-6B8C5AD209E1}"/>
              </a:ext>
            </a:extLst>
          </p:cNvPr>
          <p:cNvSpPr txBox="1"/>
          <p:nvPr/>
        </p:nvSpPr>
        <p:spPr>
          <a:xfrm>
            <a:off x="7407225" y="1723081"/>
            <a:ext cx="4838114" cy="4955203"/>
          </a:xfrm>
          <a:prstGeom prst="rect">
            <a:avLst/>
          </a:prstGeom>
          <a:noFill/>
        </p:spPr>
        <p:txBody>
          <a:bodyPr wrap="square" rtlCol="0">
            <a:spAutoFit/>
          </a:bodyPr>
          <a:lstStyle/>
          <a:p>
            <a:r>
              <a:rPr lang="en-IN" b="0" dirty="0"/>
              <a:t>Formula of Sigmoid function:</a:t>
            </a:r>
          </a:p>
          <a:p>
            <a:endParaRPr lang="en-IN" b="0" dirty="0"/>
          </a:p>
          <a:p>
            <a:endParaRPr lang="en-IN" b="0" dirty="0"/>
          </a:p>
          <a:p>
            <a:endParaRPr lang="en-IN" b="0" dirty="0"/>
          </a:p>
          <a:p>
            <a:endParaRPr lang="en-IN" b="0" dirty="0"/>
          </a:p>
          <a:p>
            <a:endParaRPr lang="en-IN" b="0" dirty="0"/>
          </a:p>
          <a:p>
            <a:pPr lvl="1" algn="l" eaLnBrk="0" hangingPunct="0">
              <a:buFontTx/>
              <a:buChar char="•"/>
            </a:pPr>
            <a:r>
              <a:rPr lang="en-US" altLang="en-US" b="0" dirty="0">
                <a:solidFill>
                  <a:schemeClr val="tx1"/>
                </a:solidFill>
                <a:latin typeface="Roboto"/>
              </a:rPr>
              <a:t>f</a:t>
            </a:r>
            <a:r>
              <a:rPr kumimoji="0" lang="en-US" altLang="en-US" b="0" i="0" u="none" strike="noStrike" cap="none" normalizeH="0" baseline="0" dirty="0">
                <a:ln>
                  <a:noFill/>
                </a:ln>
                <a:solidFill>
                  <a:schemeClr val="tx1"/>
                </a:solidFill>
                <a:effectLst/>
                <a:latin typeface="Roboto"/>
              </a:rPr>
              <a:t>(</a:t>
            </a:r>
            <a:r>
              <a:rPr lang="en-US" altLang="en-US" b="0" dirty="0">
                <a:solidFill>
                  <a:schemeClr val="tx1"/>
                </a:solidFill>
                <a:latin typeface="Roboto"/>
              </a:rPr>
              <a:t>x</a:t>
            </a:r>
            <a:r>
              <a:rPr kumimoji="0" lang="en-US" altLang="en-US" b="0" i="0" u="none" strike="noStrike" cap="none" normalizeH="0" baseline="0" dirty="0">
                <a:ln>
                  <a:noFill/>
                </a:ln>
                <a:solidFill>
                  <a:schemeClr val="tx1"/>
                </a:solidFill>
                <a:effectLst/>
                <a:latin typeface="Roboto"/>
              </a:rPr>
              <a:t>) tends towards 1 as x </a:t>
            </a:r>
            <a:r>
              <a:rPr kumimoji="0" lang="en-US" altLang="en-US" sz="1400" b="0" i="0" u="none" strike="noStrike" cap="none" normalizeH="0" baseline="0" dirty="0">
                <a:ln>
                  <a:noFill/>
                </a:ln>
                <a:solidFill>
                  <a:schemeClr val="tx1"/>
                </a:solidFill>
                <a:effectLst/>
                <a:latin typeface="Roboto"/>
              </a:rPr>
              <a:t>               </a:t>
            </a:r>
            <a:r>
              <a:rPr lang="en-IN" sz="2800" b="0" i="0" dirty="0">
                <a:solidFill>
                  <a:srgbClr val="333333"/>
                </a:solidFill>
                <a:effectLst/>
                <a:latin typeface="Arial" panose="020B0604020202020204" pitchFamily="34" charset="0"/>
              </a:rPr>
              <a:t>∞</a:t>
            </a:r>
            <a:r>
              <a:rPr kumimoji="0" lang="en-US" altLang="en-US" sz="2800" b="0" i="0" u="none" strike="noStrike" cap="none" normalizeH="0" baseline="0" dirty="0">
                <a:ln>
                  <a:noFill/>
                </a:ln>
                <a:solidFill>
                  <a:schemeClr val="tx1"/>
                </a:solidFill>
                <a:effectLst/>
                <a:latin typeface="Roboto"/>
              </a:rPr>
              <a:t>   </a:t>
            </a:r>
            <a:r>
              <a:rPr kumimoji="0" lang="en-US" altLang="en-US" sz="1400" b="0" i="0" u="none" strike="noStrike" cap="none" normalizeH="0" baseline="0" dirty="0">
                <a:ln>
                  <a:noFill/>
                </a:ln>
                <a:solidFill>
                  <a:schemeClr val="tx1"/>
                </a:solidFill>
                <a:effectLst/>
                <a:latin typeface="Roboto"/>
              </a:rPr>
              <a:t>     </a:t>
            </a:r>
            <a:endParaRPr kumimoji="0" lang="en-US" altLang="en-US" b="0" i="0" u="none" strike="noStrike" cap="none" normalizeH="0" baseline="0" dirty="0">
              <a:ln>
                <a:noFill/>
              </a:ln>
              <a:solidFill>
                <a:schemeClr val="tx1"/>
              </a:solidFill>
              <a:effectLst/>
              <a:latin typeface="Roboto"/>
            </a:endParaRPr>
          </a:p>
          <a:p>
            <a:pPr lvl="1" algn="l" eaLnBrk="0" hangingPunct="0">
              <a:buFontTx/>
              <a:buChar char="•"/>
            </a:pPr>
            <a:r>
              <a:rPr lang="en-US" altLang="en-US" b="0" dirty="0">
                <a:solidFill>
                  <a:schemeClr val="tx1"/>
                </a:solidFill>
                <a:latin typeface="Roboto"/>
              </a:rPr>
              <a:t>f</a:t>
            </a:r>
            <a:r>
              <a:rPr kumimoji="0" lang="en-US" altLang="en-US" b="0" i="0" u="none" strike="noStrike" cap="none" normalizeH="0" baseline="0" dirty="0">
                <a:ln>
                  <a:noFill/>
                </a:ln>
                <a:solidFill>
                  <a:schemeClr val="tx1"/>
                </a:solidFill>
                <a:effectLst/>
                <a:latin typeface="Roboto"/>
              </a:rPr>
              <a:t>(x) tends towards 0 as  x </a:t>
            </a:r>
            <a:r>
              <a:rPr kumimoji="0" lang="en-US" altLang="en-US" sz="1400" b="0" i="0" u="none" strike="noStrike" cap="none" normalizeH="0" baseline="0" dirty="0">
                <a:ln>
                  <a:noFill/>
                </a:ln>
                <a:solidFill>
                  <a:schemeClr val="tx1"/>
                </a:solidFill>
                <a:effectLst/>
                <a:latin typeface="Roboto"/>
              </a:rPr>
              <a:t>               </a:t>
            </a:r>
            <a:r>
              <a:rPr kumimoji="0" lang="en-US" altLang="en-US" b="0" i="0" u="none" strike="noStrike" cap="none" normalizeH="0" baseline="0" dirty="0">
                <a:ln>
                  <a:noFill/>
                </a:ln>
                <a:solidFill>
                  <a:schemeClr val="tx1"/>
                </a:solidFill>
                <a:effectLst/>
                <a:latin typeface="Roboto"/>
              </a:rPr>
              <a:t> - </a:t>
            </a:r>
            <a:r>
              <a:rPr lang="en-IN" sz="2400" b="0" i="0" dirty="0">
                <a:solidFill>
                  <a:srgbClr val="333333"/>
                </a:solidFill>
                <a:effectLst/>
                <a:latin typeface="Arial" panose="020B0604020202020204" pitchFamily="34" charset="0"/>
              </a:rPr>
              <a:t>∞</a:t>
            </a:r>
            <a:endParaRPr kumimoji="0" lang="en-US" altLang="en-US" b="0" i="0" u="none" strike="noStrike" cap="none" normalizeH="0" baseline="0" dirty="0">
              <a:ln>
                <a:noFill/>
              </a:ln>
              <a:solidFill>
                <a:schemeClr val="tx1"/>
              </a:solidFill>
              <a:effectLst/>
              <a:latin typeface="Roboto"/>
            </a:endParaRPr>
          </a:p>
          <a:p>
            <a:pPr lvl="1" algn="l" eaLnBrk="0" hangingPunct="0">
              <a:buFontTx/>
              <a:buChar char="•"/>
            </a:pPr>
            <a:r>
              <a:rPr kumimoji="0" lang="en-US" altLang="en-US" b="0" i="0" u="none" strike="noStrike" cap="none" normalizeH="0" baseline="0" dirty="0">
                <a:ln>
                  <a:noFill/>
                </a:ln>
                <a:solidFill>
                  <a:schemeClr val="tx1"/>
                </a:solidFill>
                <a:effectLst/>
                <a:latin typeface="Roboto"/>
              </a:rPr>
              <a:t>f(x) is always bounded between 0 and 1</a:t>
            </a:r>
          </a:p>
          <a:p>
            <a:endParaRPr lang="en-IN" b="0" dirty="0"/>
          </a:p>
        </p:txBody>
      </p:sp>
      <p:pic>
        <p:nvPicPr>
          <p:cNvPr id="6" name="Picture 5">
            <a:extLst>
              <a:ext uri="{FF2B5EF4-FFF2-40B4-BE49-F238E27FC236}">
                <a16:creationId xmlns:a16="http://schemas.microsoft.com/office/drawing/2014/main" id="{5766D176-2576-40A7-B808-AF5F600362AB}"/>
              </a:ext>
            </a:extLst>
          </p:cNvPr>
          <p:cNvPicPr>
            <a:picLocks noChangeAspect="1"/>
          </p:cNvPicPr>
          <p:nvPr/>
        </p:nvPicPr>
        <p:blipFill rotWithShape="1">
          <a:blip r:embed="rId3">
            <a:extLst>
              <a:ext uri="{28A0092B-C50C-407E-A947-70E740481C1C}">
                <a14:useLocalDpi xmlns:a14="http://schemas.microsoft.com/office/drawing/2010/main" val="0"/>
              </a:ext>
            </a:extLst>
          </a:blip>
          <a:srcRect l="41423" t="64308" r="41615" b="22461"/>
          <a:stretch/>
        </p:blipFill>
        <p:spPr>
          <a:xfrm>
            <a:off x="8792307" y="2184746"/>
            <a:ext cx="2067950" cy="907366"/>
          </a:xfrm>
          <a:prstGeom prst="rect">
            <a:avLst/>
          </a:prstGeom>
        </p:spPr>
      </p:pic>
      <p:sp>
        <p:nvSpPr>
          <p:cNvPr id="8" name="Rectangle 1">
            <a:extLst>
              <a:ext uri="{FF2B5EF4-FFF2-40B4-BE49-F238E27FC236}">
                <a16:creationId xmlns:a16="http://schemas.microsoft.com/office/drawing/2014/main" id="{49E980D4-C873-4214-A050-2F8260B51B41}"/>
              </a:ext>
            </a:extLst>
          </p:cNvPr>
          <p:cNvSpPr>
            <a:spLocks noChangeArrowheads="1"/>
          </p:cNvSpPr>
          <p:nvPr/>
        </p:nvSpPr>
        <p:spPr bwMode="auto">
          <a:xfrm>
            <a:off x="0" y="-334689"/>
            <a:ext cx="65" cy="669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2" descr=" z\rightarrow\infty">
            <a:extLst>
              <a:ext uri="{FF2B5EF4-FFF2-40B4-BE49-F238E27FC236}">
                <a16:creationId xmlns:a16="http://schemas.microsoft.com/office/drawing/2014/main" id="{F0BAFA08-BD7A-4B45-9DD7-A58D8ED6C7C6}"/>
              </a:ext>
            </a:extLst>
          </p:cNvPr>
          <p:cNvSpPr>
            <a:spLocks noChangeAspect="1" noChangeArrowheads="1"/>
          </p:cNvSpPr>
          <p:nvPr/>
        </p:nvSpPr>
        <p:spPr bwMode="auto">
          <a:xfrm>
            <a:off x="1763713" y="-331788"/>
            <a:ext cx="7429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AutoShape 3" descr=" z\rightarrow-\infty">
            <a:extLst>
              <a:ext uri="{FF2B5EF4-FFF2-40B4-BE49-F238E27FC236}">
                <a16:creationId xmlns:a16="http://schemas.microsoft.com/office/drawing/2014/main" id="{87EEB7D3-A94E-45E3-9FA6-774E6A664C99}"/>
              </a:ext>
            </a:extLst>
          </p:cNvPr>
          <p:cNvSpPr>
            <a:spLocks noChangeAspect="1" noChangeArrowheads="1"/>
          </p:cNvSpPr>
          <p:nvPr/>
        </p:nvSpPr>
        <p:spPr bwMode="auto">
          <a:xfrm>
            <a:off x="1763713" y="-149225"/>
            <a:ext cx="9429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cxnSp>
        <p:nvCxnSpPr>
          <p:cNvPr id="12" name="Straight Arrow Connector 11">
            <a:extLst>
              <a:ext uri="{FF2B5EF4-FFF2-40B4-BE49-F238E27FC236}">
                <a16:creationId xmlns:a16="http://schemas.microsoft.com/office/drawing/2014/main" id="{58DB81AA-BD6A-4C13-9632-C34FC3CBB46F}"/>
              </a:ext>
            </a:extLst>
          </p:cNvPr>
          <p:cNvCxnSpPr>
            <a:cxnSpLocks/>
          </p:cNvCxnSpPr>
          <p:nvPr/>
        </p:nvCxnSpPr>
        <p:spPr bwMode="auto">
          <a:xfrm>
            <a:off x="8623495" y="4522763"/>
            <a:ext cx="492370"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94DAD01-3715-4875-A86B-C66B88EEC971}"/>
              </a:ext>
            </a:extLst>
          </p:cNvPr>
          <p:cNvCxnSpPr>
            <a:cxnSpLocks/>
          </p:cNvCxnSpPr>
          <p:nvPr/>
        </p:nvCxnSpPr>
        <p:spPr bwMode="auto">
          <a:xfrm>
            <a:off x="8726658" y="5266006"/>
            <a:ext cx="480647"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7967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D48C-57E4-47E8-B16D-A9E10E916436}"/>
              </a:ext>
            </a:extLst>
          </p:cNvPr>
          <p:cNvSpPr>
            <a:spLocks noGrp="1"/>
          </p:cNvSpPr>
          <p:nvPr>
            <p:ph type="title"/>
          </p:nvPr>
        </p:nvSpPr>
        <p:spPr>
          <a:xfrm>
            <a:off x="609600" y="126927"/>
            <a:ext cx="9855200" cy="1143000"/>
          </a:xfrm>
        </p:spPr>
        <p:txBody>
          <a:bodyPr/>
          <a:lstStyle/>
          <a:p>
            <a:r>
              <a:rPr lang="en-IN" dirty="0"/>
              <a:t>Decision boundary</a:t>
            </a:r>
          </a:p>
        </p:txBody>
      </p:sp>
      <p:sp>
        <p:nvSpPr>
          <p:cNvPr id="4" name="Rectangle 1">
            <a:extLst>
              <a:ext uri="{FF2B5EF4-FFF2-40B4-BE49-F238E27FC236}">
                <a16:creationId xmlns:a16="http://schemas.microsoft.com/office/drawing/2014/main" id="{5B83A476-8C0C-47EC-9B66-A4B8DBD320A4}"/>
              </a:ext>
            </a:extLst>
          </p:cNvPr>
          <p:cNvSpPr>
            <a:spLocks noGrp="1" noChangeArrowheads="1"/>
          </p:cNvSpPr>
          <p:nvPr>
            <p:ph idx="1"/>
          </p:nvPr>
        </p:nvSpPr>
        <p:spPr bwMode="auto">
          <a:xfrm>
            <a:off x="609600" y="1211780"/>
            <a:ext cx="1051091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04040"/>
                </a:solidFill>
                <a:effectLst/>
                <a:latin typeface="+mn-lt"/>
              </a:rPr>
              <a:t>Our current prediction function returns a probability score between 0 and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04040"/>
                </a:solidFill>
                <a:effectLst/>
                <a:latin typeface="+mn-lt"/>
              </a:rPr>
              <a:t>In order to map this to a discrete class (true/false, cat/dog), we select a </a:t>
            </a:r>
            <a:r>
              <a:rPr kumimoji="0" lang="en-US" altLang="en-US" sz="2400" b="1" i="0" u="none" strike="noStrike" cap="none" normalizeH="0" baseline="0" dirty="0">
                <a:ln>
                  <a:noFill/>
                </a:ln>
                <a:solidFill>
                  <a:srgbClr val="404040"/>
                </a:solidFill>
                <a:effectLst/>
                <a:latin typeface="+mn-lt"/>
              </a:rPr>
              <a:t>threshold value </a:t>
            </a:r>
            <a:r>
              <a:rPr kumimoji="0" lang="en-US" altLang="en-US" sz="2400" b="0" i="0" u="none" strike="noStrike" cap="none" normalizeH="0" baseline="0" dirty="0">
                <a:ln>
                  <a:noFill/>
                </a:ln>
                <a:solidFill>
                  <a:srgbClr val="404040"/>
                </a:solidFill>
                <a:effectLst/>
                <a:latin typeface="+mn-lt"/>
              </a:rPr>
              <a:t>or tipping point above which we will classify values into class 1 and below which we classify values into class 2.</a:t>
            </a:r>
            <a:endParaRPr kumimoji="0" lang="en-US" altLang="en-US"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0404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404040"/>
                </a:solidFill>
                <a:latin typeface="+mn-lt"/>
              </a:rPr>
              <a:t>    </a:t>
            </a:r>
            <a:r>
              <a:rPr kumimoji="0" lang="en-US" altLang="en-US" sz="2400" b="1" i="0" u="none" strike="noStrike" cap="none" normalizeH="0" baseline="0" dirty="0">
                <a:ln>
                  <a:noFill/>
                </a:ln>
                <a:solidFill>
                  <a:srgbClr val="404040"/>
                </a:solidFill>
                <a:effectLst/>
                <a:latin typeface="+mn-lt"/>
              </a:rPr>
              <a:t>p≥0.5,class=1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404040"/>
                </a:solidFill>
                <a:latin typeface="+mn-lt"/>
              </a:rPr>
              <a:t>    </a:t>
            </a:r>
            <a:r>
              <a:rPr kumimoji="0" lang="en-US" altLang="en-US" sz="2400" b="1" i="0" u="none" strike="noStrike" cap="none" normalizeH="0" baseline="0" dirty="0">
                <a:ln>
                  <a:noFill/>
                </a:ln>
                <a:solidFill>
                  <a:srgbClr val="404040"/>
                </a:solidFill>
                <a:effectLst/>
                <a:latin typeface="+mn-lt"/>
              </a:rPr>
              <a:t>p&lt;0.5,class=0</a:t>
            </a:r>
            <a:endParaRPr kumimoji="0" lang="en-US" altLang="en-US" sz="24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12641D9D-173E-4C17-A137-EA8DFF46B598}"/>
              </a:ext>
            </a:extLst>
          </p:cNvPr>
          <p:cNvPicPr>
            <a:picLocks noChangeAspect="1"/>
          </p:cNvPicPr>
          <p:nvPr/>
        </p:nvPicPr>
        <p:blipFill rotWithShape="1">
          <a:blip r:embed="rId2">
            <a:extLst>
              <a:ext uri="{28A0092B-C50C-407E-A947-70E740481C1C}">
                <a14:useLocalDpi xmlns:a14="http://schemas.microsoft.com/office/drawing/2010/main" val="0"/>
              </a:ext>
            </a:extLst>
          </a:blip>
          <a:srcRect l="34212" t="31487" r="24365" b="17979"/>
          <a:stretch/>
        </p:blipFill>
        <p:spPr>
          <a:xfrm>
            <a:off x="4002258" y="2919047"/>
            <a:ext cx="5050302" cy="3465638"/>
          </a:xfrm>
          <a:prstGeom prst="rect">
            <a:avLst/>
          </a:prstGeom>
        </p:spPr>
      </p:pic>
    </p:spTree>
    <p:extLst>
      <p:ext uri="{BB962C8B-B14F-4D97-AF65-F5344CB8AC3E}">
        <p14:creationId xmlns:p14="http://schemas.microsoft.com/office/powerpoint/2010/main" val="415431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12D9-072D-46D8-A5B0-EBBF811FE0FF}"/>
              </a:ext>
            </a:extLst>
          </p:cNvPr>
          <p:cNvSpPr>
            <a:spLocks noGrp="1"/>
          </p:cNvSpPr>
          <p:nvPr>
            <p:ph type="title"/>
          </p:nvPr>
        </p:nvSpPr>
        <p:spPr>
          <a:xfrm>
            <a:off x="609600" y="169131"/>
            <a:ext cx="9855200" cy="1143000"/>
          </a:xfrm>
        </p:spPr>
        <p:txBody>
          <a:bodyPr/>
          <a:lstStyle/>
          <a:p>
            <a:r>
              <a:rPr lang="en-US" dirty="0">
                <a:solidFill>
                  <a:srgbClr val="252C33"/>
                </a:solidFill>
                <a:latin typeface="Open Sans"/>
              </a:rPr>
              <a:t>M</a:t>
            </a:r>
            <a:r>
              <a:rPr lang="en-US" i="0" dirty="0">
                <a:solidFill>
                  <a:srgbClr val="252C33"/>
                </a:solidFill>
                <a:effectLst/>
                <a:latin typeface="Open Sans"/>
              </a:rPr>
              <a:t>aximum </a:t>
            </a:r>
            <a:r>
              <a:rPr lang="en-US" dirty="0">
                <a:solidFill>
                  <a:srgbClr val="252C33"/>
                </a:solidFill>
                <a:latin typeface="Open Sans"/>
              </a:rPr>
              <a:t>L</a:t>
            </a:r>
            <a:r>
              <a:rPr lang="en-US" i="0" dirty="0">
                <a:solidFill>
                  <a:srgbClr val="252C33"/>
                </a:solidFill>
                <a:effectLst/>
                <a:latin typeface="Open Sans"/>
              </a:rPr>
              <a:t>ikelihood </a:t>
            </a:r>
            <a:r>
              <a:rPr lang="en-US" dirty="0">
                <a:solidFill>
                  <a:srgbClr val="252C33"/>
                </a:solidFill>
                <a:latin typeface="Open Sans"/>
              </a:rPr>
              <a:t>M</a:t>
            </a:r>
            <a:r>
              <a:rPr lang="en-US" i="0" dirty="0">
                <a:solidFill>
                  <a:srgbClr val="252C33"/>
                </a:solidFill>
                <a:effectLst/>
                <a:latin typeface="Open Sans"/>
              </a:rPr>
              <a:t>ethod (MLE)</a:t>
            </a:r>
            <a:endParaRPr lang="en-IN" dirty="0"/>
          </a:p>
        </p:txBody>
      </p:sp>
      <p:sp>
        <p:nvSpPr>
          <p:cNvPr id="3" name="Content Placeholder 2">
            <a:extLst>
              <a:ext uri="{FF2B5EF4-FFF2-40B4-BE49-F238E27FC236}">
                <a16:creationId xmlns:a16="http://schemas.microsoft.com/office/drawing/2014/main" id="{5FF2B753-FA09-4A77-B5E0-707EFB601CBB}"/>
              </a:ext>
            </a:extLst>
          </p:cNvPr>
          <p:cNvSpPr>
            <a:spLocks noGrp="1"/>
          </p:cNvSpPr>
          <p:nvPr>
            <p:ph idx="1"/>
          </p:nvPr>
        </p:nvSpPr>
        <p:spPr>
          <a:xfrm>
            <a:off x="609600" y="1234758"/>
            <a:ext cx="10972800" cy="4525963"/>
          </a:xfrm>
        </p:spPr>
        <p:txBody>
          <a:bodyPr/>
          <a:lstStyle/>
          <a:p>
            <a:pPr marL="0" indent="0">
              <a:buNone/>
            </a:pPr>
            <a:r>
              <a:rPr lang="en-US" b="0" i="0" dirty="0">
                <a:solidFill>
                  <a:srgbClr val="252C33"/>
                </a:solidFill>
                <a:effectLst/>
                <a:latin typeface="Open Sans"/>
              </a:rPr>
              <a:t>In Multiple Regression, we use the </a:t>
            </a:r>
            <a:r>
              <a:rPr lang="en-US" b="1" i="0" dirty="0">
                <a:solidFill>
                  <a:srgbClr val="252C33"/>
                </a:solidFill>
                <a:effectLst/>
                <a:latin typeface="Open Sans"/>
              </a:rPr>
              <a:t>Ordinary Least Square (OLS)</a:t>
            </a:r>
            <a:r>
              <a:rPr lang="en-US" b="0" i="0" dirty="0">
                <a:solidFill>
                  <a:srgbClr val="252C33"/>
                </a:solidFill>
                <a:effectLst/>
                <a:latin typeface="Open Sans"/>
              </a:rPr>
              <a:t> method to determine the best coefficients to attain good model fit. In Logistic Regression, we use </a:t>
            </a:r>
            <a:r>
              <a:rPr lang="en-US" b="1" i="0" dirty="0">
                <a:solidFill>
                  <a:srgbClr val="252C33"/>
                </a:solidFill>
                <a:effectLst/>
                <a:latin typeface="Open Sans"/>
              </a:rPr>
              <a:t>maximum likelihood method</a:t>
            </a:r>
            <a:r>
              <a:rPr lang="en-US" b="0" i="0" dirty="0">
                <a:solidFill>
                  <a:srgbClr val="252C33"/>
                </a:solidFill>
                <a:effectLst/>
                <a:latin typeface="Open Sans"/>
              </a:rPr>
              <a:t> to determine the best coefficients and eventually a good model fit.</a:t>
            </a:r>
          </a:p>
          <a:p>
            <a:pPr marL="0" indent="0">
              <a:buNone/>
            </a:pPr>
            <a:endParaRPr lang="en-US" dirty="0">
              <a:solidFill>
                <a:srgbClr val="252C33"/>
              </a:solidFill>
              <a:latin typeface="Open Sans"/>
            </a:endParaRPr>
          </a:p>
          <a:p>
            <a:pPr marL="0" indent="0">
              <a:buNone/>
            </a:pPr>
            <a:r>
              <a:rPr lang="en-US" b="1" dirty="0">
                <a:solidFill>
                  <a:srgbClr val="252C33"/>
                </a:solidFill>
                <a:latin typeface="Open Sans"/>
              </a:rPr>
              <a:t>How it works?</a:t>
            </a:r>
          </a:p>
          <a:p>
            <a:r>
              <a:rPr lang="en-US" b="0" i="0" dirty="0">
                <a:solidFill>
                  <a:srgbClr val="252C33"/>
                </a:solidFill>
                <a:effectLst/>
                <a:latin typeface="Open Sans"/>
              </a:rPr>
              <a:t>It tries to find the value of coefficients (βo,β1) such that the predicted probabilities are as close to the observed probabilities as possible.</a:t>
            </a:r>
            <a:endParaRPr lang="en-IN" dirty="0"/>
          </a:p>
        </p:txBody>
      </p:sp>
      <p:pic>
        <p:nvPicPr>
          <p:cNvPr id="5" name="Picture 4">
            <a:extLst>
              <a:ext uri="{FF2B5EF4-FFF2-40B4-BE49-F238E27FC236}">
                <a16:creationId xmlns:a16="http://schemas.microsoft.com/office/drawing/2014/main" id="{31CDA1F1-D42E-416F-BBCA-071EC4E27646}"/>
              </a:ext>
            </a:extLst>
          </p:cNvPr>
          <p:cNvPicPr>
            <a:picLocks noChangeAspect="1"/>
          </p:cNvPicPr>
          <p:nvPr/>
        </p:nvPicPr>
        <p:blipFill rotWithShape="1">
          <a:blip r:embed="rId2">
            <a:extLst>
              <a:ext uri="{28A0092B-C50C-407E-A947-70E740481C1C}">
                <a14:useLocalDpi xmlns:a14="http://schemas.microsoft.com/office/drawing/2010/main" val="0"/>
              </a:ext>
            </a:extLst>
          </a:blip>
          <a:srcRect l="30519" t="66256" r="32789" b="21949"/>
          <a:stretch/>
        </p:blipFill>
        <p:spPr>
          <a:xfrm>
            <a:off x="3650566" y="5032714"/>
            <a:ext cx="5446037" cy="984740"/>
          </a:xfrm>
          <a:prstGeom prst="rect">
            <a:avLst/>
          </a:prstGeom>
        </p:spPr>
      </p:pic>
    </p:spTree>
    <p:extLst>
      <p:ext uri="{BB962C8B-B14F-4D97-AF65-F5344CB8AC3E}">
        <p14:creationId xmlns:p14="http://schemas.microsoft.com/office/powerpoint/2010/main" val="210182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82C1-6EAC-45DE-B712-191D26A7A680}"/>
              </a:ext>
            </a:extLst>
          </p:cNvPr>
          <p:cNvSpPr>
            <a:spLocks noGrp="1"/>
          </p:cNvSpPr>
          <p:nvPr>
            <p:ph type="title"/>
          </p:nvPr>
        </p:nvSpPr>
        <p:spPr/>
        <p:txBody>
          <a:bodyPr/>
          <a:lstStyle/>
          <a:p>
            <a:r>
              <a:rPr lang="en-IN" dirty="0"/>
              <a:t>Interpretation of equation</a:t>
            </a:r>
          </a:p>
        </p:txBody>
      </p:sp>
      <p:sp>
        <p:nvSpPr>
          <p:cNvPr id="3" name="Content Placeholder 2">
            <a:extLst>
              <a:ext uri="{FF2B5EF4-FFF2-40B4-BE49-F238E27FC236}">
                <a16:creationId xmlns:a16="http://schemas.microsoft.com/office/drawing/2014/main" id="{C33C49B1-DF0F-4C6E-B8ED-5DE1BEC3F7C7}"/>
              </a:ext>
            </a:extLst>
          </p:cNvPr>
          <p:cNvSpPr>
            <a:spLocks noGrp="1"/>
          </p:cNvSpPr>
          <p:nvPr>
            <p:ph idx="1"/>
          </p:nvPr>
        </p:nvSpPr>
        <p:spPr/>
        <p:txBody>
          <a:bodyPr/>
          <a:lstStyle/>
          <a:p>
            <a:endParaRPr lang="en-IN" dirty="0"/>
          </a:p>
          <a:p>
            <a:endParaRPr lang="en-IN" dirty="0"/>
          </a:p>
          <a:p>
            <a:endParaRPr lang="en-IN" dirty="0"/>
          </a:p>
          <a:p>
            <a:endParaRPr lang="en-IN" dirty="0"/>
          </a:p>
        </p:txBody>
      </p:sp>
      <p:pic>
        <p:nvPicPr>
          <p:cNvPr id="4" name="Picture 3">
            <a:extLst>
              <a:ext uri="{FF2B5EF4-FFF2-40B4-BE49-F238E27FC236}">
                <a16:creationId xmlns:a16="http://schemas.microsoft.com/office/drawing/2014/main" id="{4C39F190-B428-4651-B0A5-2266A6FA4AF6}"/>
              </a:ext>
            </a:extLst>
          </p:cNvPr>
          <p:cNvPicPr>
            <a:picLocks noChangeAspect="1"/>
          </p:cNvPicPr>
          <p:nvPr/>
        </p:nvPicPr>
        <p:blipFill rotWithShape="1">
          <a:blip r:embed="rId2">
            <a:extLst>
              <a:ext uri="{28A0092B-C50C-407E-A947-70E740481C1C}">
                <a14:useLocalDpi xmlns:a14="http://schemas.microsoft.com/office/drawing/2010/main" val="0"/>
              </a:ext>
            </a:extLst>
          </a:blip>
          <a:srcRect l="36582" t="67200" r="33503" b="23544"/>
          <a:stretch/>
        </p:blipFill>
        <p:spPr>
          <a:xfrm>
            <a:off x="743243" y="1417638"/>
            <a:ext cx="4122137" cy="717453"/>
          </a:xfrm>
          <a:prstGeom prst="rect">
            <a:avLst/>
          </a:prstGeom>
        </p:spPr>
      </p:pic>
      <p:sp>
        <p:nvSpPr>
          <p:cNvPr id="5" name="Rectangle 1">
            <a:extLst>
              <a:ext uri="{FF2B5EF4-FFF2-40B4-BE49-F238E27FC236}">
                <a16:creationId xmlns:a16="http://schemas.microsoft.com/office/drawing/2014/main" id="{1D5CA639-BFA6-403D-BB85-220275518ED3}"/>
              </a:ext>
            </a:extLst>
          </p:cNvPr>
          <p:cNvSpPr>
            <a:spLocks noChangeArrowheads="1"/>
          </p:cNvSpPr>
          <p:nvPr/>
        </p:nvSpPr>
        <p:spPr bwMode="auto">
          <a:xfrm>
            <a:off x="569042" y="2317654"/>
            <a:ext cx="11053916"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0" dirty="0">
                <a:latin typeface="+mn-lt"/>
              </a:rPr>
              <a:t>A</a:t>
            </a:r>
            <a:r>
              <a:rPr kumimoji="0" lang="en-US" altLang="en-US" b="0" i="0" u="none" strike="noStrike" cap="none" normalizeH="0" baseline="0" dirty="0">
                <a:ln>
                  <a:noFill/>
                </a:ln>
                <a:effectLst/>
                <a:latin typeface="+mn-lt"/>
              </a:rPr>
              <a:t> unit increase in variable x results in multiplying the odds ratio by </a:t>
            </a:r>
            <a:r>
              <a:rPr kumimoji="0" lang="en-US" altLang="en-US" b="1" i="0" u="none" strike="noStrike" cap="none" normalizeH="0" baseline="0" dirty="0">
                <a:ln>
                  <a:noFill/>
                </a:ln>
                <a:effectLst/>
                <a:latin typeface="+mn-lt"/>
              </a:rPr>
              <a:t>ε to power β</a:t>
            </a:r>
            <a:r>
              <a:rPr kumimoji="0" lang="en-US" altLang="en-US" b="0" i="0" u="none" strike="noStrike" cap="none" normalizeH="0" baseline="0" dirty="0">
                <a:ln>
                  <a:noFill/>
                </a:ln>
                <a:effectLst/>
                <a:latin typeface="+mn-lt"/>
              </a:rPr>
              <a:t>. In other words, the regression coefficients explain the change in log(odds) in the response for a unit change in predictor.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252C33"/>
                </a:solidFill>
                <a:effectLst/>
                <a:latin typeface="+mn-lt"/>
              </a:rPr>
              <a:t>This is </a:t>
            </a:r>
            <a:r>
              <a:rPr lang="en-US" i="0" dirty="0">
                <a:solidFill>
                  <a:srgbClr val="252C33"/>
                </a:solidFill>
                <a:effectLst/>
                <a:latin typeface="+mn-lt"/>
              </a:rPr>
              <a:t>contradictory to Linear Regression </a:t>
            </a:r>
            <a:r>
              <a:rPr lang="en-US" b="0" i="0" dirty="0">
                <a:solidFill>
                  <a:srgbClr val="252C33"/>
                </a:solidFill>
                <a:effectLst/>
                <a:latin typeface="+mn-lt"/>
              </a:rPr>
              <a:t>where, regardless of the value of input feature, the regression coefficient always represents a fixed increase/decrease in the model output per unit increase in the input feature.</a:t>
            </a:r>
            <a:endParaRPr kumimoji="0" lang="en-US" altLang="en-US" b="0" i="0" u="none" strike="noStrike" cap="none" normalizeH="0" baseline="0" dirty="0">
              <a:ln>
                <a:noFill/>
              </a:ln>
              <a:effectLst/>
              <a:latin typeface="+mn-lt"/>
            </a:endParaRPr>
          </a:p>
        </p:txBody>
      </p:sp>
    </p:spTree>
    <p:extLst>
      <p:ext uri="{BB962C8B-B14F-4D97-AF65-F5344CB8AC3E}">
        <p14:creationId xmlns:p14="http://schemas.microsoft.com/office/powerpoint/2010/main" val="160832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8291-72D1-42D1-BB61-34BEAEE5730C}"/>
              </a:ext>
            </a:extLst>
          </p:cNvPr>
          <p:cNvSpPr>
            <a:spLocks noGrp="1"/>
          </p:cNvSpPr>
          <p:nvPr>
            <p:ph type="title"/>
          </p:nvPr>
        </p:nvSpPr>
        <p:spPr/>
        <p:txBody>
          <a:bodyPr/>
          <a:lstStyle/>
          <a:p>
            <a:r>
              <a:rPr lang="en-IN" dirty="0"/>
              <a:t>Types of Logistic Regression</a:t>
            </a:r>
          </a:p>
        </p:txBody>
      </p:sp>
      <p:sp>
        <p:nvSpPr>
          <p:cNvPr id="3" name="Content Placeholder 2">
            <a:extLst>
              <a:ext uri="{FF2B5EF4-FFF2-40B4-BE49-F238E27FC236}">
                <a16:creationId xmlns:a16="http://schemas.microsoft.com/office/drawing/2014/main" id="{320B721B-F9A2-4491-AB8E-38AECDAF80D8}"/>
              </a:ext>
            </a:extLst>
          </p:cNvPr>
          <p:cNvSpPr>
            <a:spLocks noGrp="1"/>
          </p:cNvSpPr>
          <p:nvPr>
            <p:ph idx="1"/>
          </p:nvPr>
        </p:nvSpPr>
        <p:spPr/>
        <p:txBody>
          <a:bodyPr/>
          <a:lstStyle/>
          <a:p>
            <a:r>
              <a:rPr lang="en-IN" sz="2400" b="1" dirty="0"/>
              <a:t>Binary Logistic Regression: </a:t>
            </a:r>
          </a:p>
          <a:p>
            <a:pPr marL="0" indent="0">
              <a:buNone/>
            </a:pPr>
            <a:r>
              <a:rPr lang="en-IN" sz="2400" dirty="0"/>
              <a:t>    It is used when the dependent variable is dichotomous.</a:t>
            </a:r>
          </a:p>
          <a:p>
            <a:pPr marL="0" indent="0">
              <a:buNone/>
            </a:pPr>
            <a:r>
              <a:rPr lang="en-IN" sz="2400" dirty="0"/>
              <a:t>    </a:t>
            </a:r>
            <a:r>
              <a:rPr lang="en-IN" sz="2400" b="0" i="0" dirty="0">
                <a:solidFill>
                  <a:srgbClr val="292929"/>
                </a:solidFill>
                <a:effectLst/>
              </a:rPr>
              <a:t>Example: Spam or Not</a:t>
            </a:r>
            <a:endParaRPr lang="en-IN" sz="2400" dirty="0"/>
          </a:p>
          <a:p>
            <a:pPr marL="0" indent="0">
              <a:buNone/>
            </a:pPr>
            <a:endParaRPr lang="en-IN" sz="2400" dirty="0"/>
          </a:p>
          <a:p>
            <a:r>
              <a:rPr lang="en-IN" sz="2400" b="1" dirty="0"/>
              <a:t>Multinomial Logistic Regression:</a:t>
            </a:r>
          </a:p>
          <a:p>
            <a:pPr marL="0" indent="0">
              <a:buNone/>
            </a:pPr>
            <a:r>
              <a:rPr lang="en-IN" sz="2400" dirty="0"/>
              <a:t>    It is used when the dependent variable has more than two categories. </a:t>
            </a:r>
          </a:p>
          <a:p>
            <a:pPr marL="0" indent="0">
              <a:buNone/>
            </a:pPr>
            <a:r>
              <a:rPr lang="en-IN" sz="2400" dirty="0"/>
              <a:t>    </a:t>
            </a:r>
            <a:r>
              <a:rPr lang="en-US" sz="2400" b="0" i="0" dirty="0">
                <a:solidFill>
                  <a:srgbClr val="292929"/>
                </a:solidFill>
                <a:effectLst/>
              </a:rPr>
              <a:t>Example: Predicting which food is preferred more (Veg, Non-Veg, Vegan)</a:t>
            </a:r>
            <a:r>
              <a:rPr lang="en-IN" sz="2400" dirty="0"/>
              <a:t>     </a:t>
            </a:r>
          </a:p>
        </p:txBody>
      </p:sp>
    </p:spTree>
    <p:extLst>
      <p:ext uri="{BB962C8B-B14F-4D97-AF65-F5344CB8AC3E}">
        <p14:creationId xmlns:p14="http://schemas.microsoft.com/office/powerpoint/2010/main" val="126406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3568-9834-47DB-B477-8AD98D4D339C}"/>
              </a:ext>
            </a:extLst>
          </p:cNvPr>
          <p:cNvSpPr>
            <a:spLocks noGrp="1"/>
          </p:cNvSpPr>
          <p:nvPr>
            <p:ph type="title"/>
          </p:nvPr>
        </p:nvSpPr>
        <p:spPr>
          <a:xfrm>
            <a:off x="609600" y="0"/>
            <a:ext cx="9855200" cy="1143000"/>
          </a:xfrm>
        </p:spPr>
        <p:txBody>
          <a:bodyPr/>
          <a:lstStyle/>
          <a:p>
            <a:r>
              <a:rPr lang="en-IN" dirty="0"/>
              <a:t>Assumptions</a:t>
            </a:r>
          </a:p>
        </p:txBody>
      </p:sp>
      <p:sp>
        <p:nvSpPr>
          <p:cNvPr id="3" name="Content Placeholder 2">
            <a:extLst>
              <a:ext uri="{FF2B5EF4-FFF2-40B4-BE49-F238E27FC236}">
                <a16:creationId xmlns:a16="http://schemas.microsoft.com/office/drawing/2014/main" id="{2FA2A79F-3A4E-4D2A-9D7F-BE91EEBDC024}"/>
              </a:ext>
            </a:extLst>
          </p:cNvPr>
          <p:cNvSpPr>
            <a:spLocks noGrp="1"/>
          </p:cNvSpPr>
          <p:nvPr>
            <p:ph idx="1"/>
          </p:nvPr>
        </p:nvSpPr>
        <p:spPr>
          <a:xfrm>
            <a:off x="609600" y="1276644"/>
            <a:ext cx="10972800" cy="4525963"/>
          </a:xfrm>
        </p:spPr>
        <p:txBody>
          <a:bodyPr/>
          <a:lstStyle/>
          <a:p>
            <a:pPr marL="0" indent="0">
              <a:buNone/>
            </a:pPr>
            <a:r>
              <a:rPr lang="en-US" sz="2800" b="1" spc="10" dirty="0">
                <a:latin typeface="Verdana"/>
                <a:cs typeface="Verdana"/>
              </a:rPr>
              <a:t>Violates the assumption of </a:t>
            </a:r>
            <a:r>
              <a:rPr lang="en-US" sz="2800" b="1" spc="5" dirty="0">
                <a:latin typeface="Verdana"/>
                <a:cs typeface="Verdana"/>
              </a:rPr>
              <a:t>Linear</a:t>
            </a:r>
            <a:r>
              <a:rPr lang="en-US" sz="2800" b="1" spc="-100" dirty="0">
                <a:latin typeface="Verdana"/>
                <a:cs typeface="Verdana"/>
              </a:rPr>
              <a:t> </a:t>
            </a:r>
            <a:r>
              <a:rPr lang="en-US" sz="2800" b="1" spc="5" dirty="0">
                <a:latin typeface="Verdana"/>
                <a:cs typeface="Verdana"/>
              </a:rPr>
              <a:t>Regression!</a:t>
            </a:r>
          </a:p>
          <a:p>
            <a:pPr marL="0" indent="0">
              <a:buNone/>
            </a:pPr>
            <a:endParaRPr lang="en-US" sz="2800" dirty="0">
              <a:latin typeface="Verdana"/>
              <a:cs typeface="Verdana"/>
            </a:endParaRPr>
          </a:p>
          <a:p>
            <a:r>
              <a:rPr lang="en-IN" dirty="0"/>
              <a:t>No assumptions about the distributions of the predictor variables.</a:t>
            </a:r>
          </a:p>
          <a:p>
            <a:r>
              <a:rPr lang="en-IN" dirty="0"/>
              <a:t>Predictors do not have to be normally distributed.</a:t>
            </a:r>
          </a:p>
          <a:p>
            <a:r>
              <a:rPr lang="en-IN" dirty="0"/>
              <a:t>Does not have to be linearly related.</a:t>
            </a:r>
          </a:p>
          <a:p>
            <a:r>
              <a:rPr lang="en-IN" dirty="0"/>
              <a:t>Does not have to  have equal variance within each group.</a:t>
            </a:r>
          </a:p>
          <a:p>
            <a:pPr algn="l">
              <a:buFont typeface="Arial" panose="020B0604020202020204" pitchFamily="34" charset="0"/>
              <a:buChar char="•"/>
            </a:pPr>
            <a:r>
              <a:rPr lang="en-US" sz="2800" b="0" i="0" dirty="0">
                <a:solidFill>
                  <a:srgbClr val="292929"/>
                </a:solidFill>
                <a:effectLst/>
              </a:rPr>
              <a:t>The independent variables should be independent of each other. That is, the model should have little or no multicollinearity.</a:t>
            </a:r>
          </a:p>
          <a:p>
            <a:pPr algn="l">
              <a:buFont typeface="Arial" panose="020B0604020202020204" pitchFamily="34" charset="0"/>
              <a:buChar char="•"/>
            </a:pPr>
            <a:r>
              <a:rPr lang="en-US" sz="2800" b="0" i="0" dirty="0">
                <a:solidFill>
                  <a:srgbClr val="292929"/>
                </a:solidFill>
                <a:effectLst/>
              </a:rPr>
              <a:t>The independent variables are linearly related to the log odds.</a:t>
            </a:r>
          </a:p>
          <a:p>
            <a:pPr algn="l">
              <a:buFont typeface="Arial" panose="020B0604020202020204" pitchFamily="34" charset="0"/>
              <a:buChar char="•"/>
            </a:pPr>
            <a:r>
              <a:rPr lang="en-US" sz="2800" b="0" i="0" dirty="0">
                <a:solidFill>
                  <a:srgbClr val="292929"/>
                </a:solidFill>
                <a:effectLst/>
              </a:rPr>
              <a:t>Logistic regression requires quite large sample sizes.</a:t>
            </a:r>
          </a:p>
          <a:p>
            <a:endParaRPr lang="en-IN" dirty="0"/>
          </a:p>
          <a:p>
            <a:pPr marL="0" indent="0">
              <a:buNone/>
            </a:pPr>
            <a:endParaRPr lang="en-IN" dirty="0"/>
          </a:p>
        </p:txBody>
      </p:sp>
    </p:spTree>
    <p:extLst>
      <p:ext uri="{BB962C8B-B14F-4D97-AF65-F5344CB8AC3E}">
        <p14:creationId xmlns:p14="http://schemas.microsoft.com/office/powerpoint/2010/main" val="94542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307C-7DF4-4436-8A64-D4AD40F3C1F2}"/>
              </a:ext>
            </a:extLst>
          </p:cNvPr>
          <p:cNvSpPr>
            <a:spLocks noGrp="1"/>
          </p:cNvSpPr>
          <p:nvPr>
            <p:ph type="title"/>
          </p:nvPr>
        </p:nvSpPr>
        <p:spPr>
          <a:xfrm>
            <a:off x="717452" y="344976"/>
            <a:ext cx="9333914" cy="1143000"/>
          </a:xfrm>
        </p:spPr>
        <p:txBody>
          <a:bodyPr/>
          <a:lstStyle/>
          <a:p>
            <a:r>
              <a:rPr lang="en-IN" dirty="0"/>
              <a:t>Hypothesis Testing in Logistic </a:t>
            </a:r>
            <a:br>
              <a:rPr lang="en-IN" dirty="0"/>
            </a:br>
            <a:r>
              <a:rPr lang="en-IN" dirty="0"/>
              <a:t>Regression</a:t>
            </a:r>
          </a:p>
        </p:txBody>
      </p:sp>
      <p:sp>
        <p:nvSpPr>
          <p:cNvPr id="4" name="Rectangle 1">
            <a:extLst>
              <a:ext uri="{FF2B5EF4-FFF2-40B4-BE49-F238E27FC236}">
                <a16:creationId xmlns:a16="http://schemas.microsoft.com/office/drawing/2014/main" id="{6F8DB79F-46A3-408F-8582-A5992BDDB2D8}"/>
              </a:ext>
            </a:extLst>
          </p:cNvPr>
          <p:cNvSpPr>
            <a:spLocks noGrp="1" noChangeArrowheads="1"/>
          </p:cNvSpPr>
          <p:nvPr>
            <p:ph idx="1"/>
          </p:nvPr>
        </p:nvSpPr>
        <p:spPr bwMode="auto">
          <a:xfrm>
            <a:off x="796412" y="1605865"/>
            <a:ext cx="10267828" cy="26333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761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n-lt"/>
              </a:rPr>
              <a:t>H0:β</a:t>
            </a:r>
            <a:r>
              <a:rPr kumimoji="0" lang="en-US" altLang="en-US" sz="2400" b="1" i="0" u="none" strike="noStrike" cap="none" normalizeH="0" baseline="0" dirty="0" err="1">
                <a:ln>
                  <a:noFill/>
                </a:ln>
                <a:effectLst/>
                <a:latin typeface="+mn-lt"/>
              </a:rPr>
              <a:t>i</a:t>
            </a:r>
            <a:r>
              <a:rPr kumimoji="0" lang="en-US" altLang="en-US" sz="2400" b="1" i="0" u="none" strike="noStrike" cap="none" normalizeH="0" baseline="0" dirty="0">
                <a:ln>
                  <a:noFill/>
                </a:ln>
                <a:effectLst/>
                <a:latin typeface="+mn-lt"/>
              </a:rPr>
              <a:t>=0</a:t>
            </a:r>
            <a:r>
              <a:rPr kumimoji="0" lang="en-US" altLang="en-US" sz="2400" b="0" i="0" u="none" strike="noStrike" cap="none" normalizeH="0" baseline="0" dirty="0">
                <a:ln>
                  <a:noFill/>
                </a:ln>
                <a:effectLst/>
                <a:latin typeface="+mn-lt"/>
              </a:rPr>
              <a:t>, where β</a:t>
            </a:r>
            <a:r>
              <a:rPr kumimoji="0" lang="en-US" altLang="en-US" sz="2400" b="0" i="0" u="none" strike="noStrike" cap="none" normalizeH="0" baseline="0" dirty="0" err="1">
                <a:ln>
                  <a:noFill/>
                </a:ln>
                <a:effectLst/>
                <a:latin typeface="+mn-lt"/>
              </a:rPr>
              <a:t>i</a:t>
            </a:r>
            <a:r>
              <a:rPr kumimoji="0" lang="en-US" altLang="en-US" sz="2400" b="0" i="0" u="none" strike="noStrike" cap="none" normalizeH="0" baseline="0" dirty="0">
                <a:ln>
                  <a:noFill/>
                </a:ln>
                <a:effectLst/>
                <a:latin typeface="+mn-lt"/>
              </a:rPr>
              <a:t> represents the population coefficient on the parameters (including interaction terms) of the logistic regression modeling log(odds) of Vote as a function of log contribution and party.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n-lt"/>
              </a:rPr>
              <a:t>HA:</a:t>
            </a:r>
            <a:r>
              <a:rPr kumimoji="0" lang="en-US" altLang="en-US" sz="2400" b="0" i="0" u="none" strike="noStrike" cap="none" normalizeH="0" baseline="0" dirty="0">
                <a:ln>
                  <a:noFill/>
                </a:ln>
                <a:effectLst/>
                <a:latin typeface="+mn-lt"/>
              </a:rPr>
              <a:t> At least one </a:t>
            </a:r>
            <a:r>
              <a:rPr kumimoji="0" lang="en-US" altLang="en-US" sz="2400" b="1" i="0" u="none" strike="noStrike" cap="none" normalizeH="0" baseline="0" dirty="0">
                <a:ln>
                  <a:noFill/>
                </a:ln>
                <a:effectLst/>
                <a:latin typeface="+mn-lt"/>
              </a:rPr>
              <a:t>βi≠0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5ED357C5-45B5-487B-86F8-78BC7FEDC8E4}"/>
              </a:ext>
            </a:extLst>
          </p:cNvPr>
          <p:cNvPicPr>
            <a:picLocks noChangeAspect="1"/>
          </p:cNvPicPr>
          <p:nvPr/>
        </p:nvPicPr>
        <p:blipFill rotWithShape="1">
          <a:blip r:embed="rId2">
            <a:extLst>
              <a:ext uri="{28A0092B-C50C-407E-A947-70E740481C1C}">
                <a14:useLocalDpi xmlns:a14="http://schemas.microsoft.com/office/drawing/2010/main" val="0"/>
              </a:ext>
            </a:extLst>
          </a:blip>
          <a:srcRect l="53596" t="65744" r="32558" b="27077"/>
          <a:stretch/>
        </p:blipFill>
        <p:spPr>
          <a:xfrm>
            <a:off x="4382085" y="4529795"/>
            <a:ext cx="3484103" cy="1016200"/>
          </a:xfrm>
          <a:prstGeom prst="rect">
            <a:avLst/>
          </a:prstGeom>
        </p:spPr>
      </p:pic>
      <p:sp>
        <p:nvSpPr>
          <p:cNvPr id="7" name="TextBox 6">
            <a:extLst>
              <a:ext uri="{FF2B5EF4-FFF2-40B4-BE49-F238E27FC236}">
                <a16:creationId xmlns:a16="http://schemas.microsoft.com/office/drawing/2014/main" id="{6FCC8780-C2D9-4177-91D2-46B6B7BF3667}"/>
              </a:ext>
            </a:extLst>
          </p:cNvPr>
          <p:cNvSpPr txBox="1"/>
          <p:nvPr/>
        </p:nvSpPr>
        <p:spPr>
          <a:xfrm>
            <a:off x="578361" y="4529795"/>
            <a:ext cx="3747453" cy="461665"/>
          </a:xfrm>
          <a:prstGeom prst="rect">
            <a:avLst/>
          </a:prstGeom>
          <a:noFill/>
        </p:spPr>
        <p:txBody>
          <a:bodyPr wrap="square" rtlCol="0">
            <a:spAutoFit/>
          </a:bodyPr>
          <a:lstStyle/>
          <a:p>
            <a:r>
              <a:rPr lang="en-IN" dirty="0"/>
              <a:t>Test Statistics:</a:t>
            </a:r>
          </a:p>
        </p:txBody>
      </p:sp>
    </p:spTree>
    <p:extLst>
      <p:ext uri="{BB962C8B-B14F-4D97-AF65-F5344CB8AC3E}">
        <p14:creationId xmlns:p14="http://schemas.microsoft.com/office/powerpoint/2010/main" val="402690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7C7C-E93C-40D3-AB5E-BA2BABC8B8A8}"/>
              </a:ext>
            </a:extLst>
          </p:cNvPr>
          <p:cNvSpPr>
            <a:spLocks noGrp="1"/>
          </p:cNvSpPr>
          <p:nvPr>
            <p:ph type="title"/>
          </p:nvPr>
        </p:nvSpPr>
        <p:spPr>
          <a:xfrm>
            <a:off x="1109003" y="2525469"/>
            <a:ext cx="9753600" cy="1143000"/>
          </a:xfrm>
        </p:spPr>
        <p:txBody>
          <a:bodyPr/>
          <a:lstStyle/>
          <a:p>
            <a:pPr algn="ctr"/>
            <a:r>
              <a:rPr lang="en-IN" dirty="0"/>
              <a:t>Measures of Accuracy</a:t>
            </a:r>
          </a:p>
        </p:txBody>
      </p:sp>
    </p:spTree>
    <p:extLst>
      <p:ext uri="{BB962C8B-B14F-4D97-AF65-F5344CB8AC3E}">
        <p14:creationId xmlns:p14="http://schemas.microsoft.com/office/powerpoint/2010/main" val="211059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5E3D-58AD-48E6-8C3F-9C52D846AAA8}"/>
              </a:ext>
            </a:extLst>
          </p:cNvPr>
          <p:cNvSpPr>
            <a:spLocks noGrp="1"/>
          </p:cNvSpPr>
          <p:nvPr>
            <p:ph type="title"/>
          </p:nvPr>
        </p:nvSpPr>
        <p:spPr/>
        <p:txBody>
          <a:bodyPr/>
          <a:lstStyle/>
          <a:p>
            <a:r>
              <a:rPr lang="en-IN" dirty="0"/>
              <a:t>Measures of Accuracy</a:t>
            </a:r>
          </a:p>
        </p:txBody>
      </p:sp>
      <p:sp>
        <p:nvSpPr>
          <p:cNvPr id="3" name="Content Placeholder 2">
            <a:extLst>
              <a:ext uri="{FF2B5EF4-FFF2-40B4-BE49-F238E27FC236}">
                <a16:creationId xmlns:a16="http://schemas.microsoft.com/office/drawing/2014/main" id="{14E468FA-0283-4EEE-B3CF-91CB9DCD9F48}"/>
              </a:ext>
            </a:extLst>
          </p:cNvPr>
          <p:cNvSpPr>
            <a:spLocks noGrp="1"/>
          </p:cNvSpPr>
          <p:nvPr>
            <p:ph idx="1"/>
          </p:nvPr>
        </p:nvSpPr>
        <p:spPr>
          <a:xfrm>
            <a:off x="518160" y="1332914"/>
            <a:ext cx="10972800" cy="4525963"/>
          </a:xfrm>
        </p:spPr>
        <p:txBody>
          <a:bodyPr/>
          <a:lstStyle/>
          <a:p>
            <a:pPr marL="514350" indent="-514350">
              <a:buAutoNum type="arabicPeriod"/>
            </a:pPr>
            <a:r>
              <a:rPr lang="it-IT" sz="2400" b="1" i="0" dirty="0">
                <a:effectLst/>
                <a:latin typeface="Open Sans"/>
              </a:rPr>
              <a:t>Akaike Information Criteria (AIC):</a:t>
            </a:r>
          </a:p>
          <a:p>
            <a:pPr lvl="1"/>
            <a:r>
              <a:rPr lang="en-US" b="0" i="0" dirty="0">
                <a:effectLst/>
                <a:latin typeface="Open Sans"/>
              </a:rPr>
              <a:t>You can look at AIC as counterpart of adjusted r square in multiple regression</a:t>
            </a:r>
            <a:r>
              <a:rPr lang="en-US" dirty="0">
                <a:latin typeface="Open Sans"/>
              </a:rPr>
              <a:t> and compare two models.</a:t>
            </a:r>
            <a:endParaRPr lang="en-US" b="0" i="0" dirty="0">
              <a:effectLst/>
              <a:latin typeface="Open Sans"/>
            </a:endParaRPr>
          </a:p>
          <a:p>
            <a:pPr lvl="1"/>
            <a:r>
              <a:rPr lang="en-US" b="0" i="0" dirty="0">
                <a:effectLst/>
                <a:latin typeface="Open Sans"/>
              </a:rPr>
              <a:t>It follows the rule: Smaller the better.</a:t>
            </a:r>
            <a:endParaRPr lang="en-US" dirty="0">
              <a:latin typeface="Open Sans"/>
            </a:endParaRPr>
          </a:p>
          <a:p>
            <a:pPr lvl="1"/>
            <a:r>
              <a:rPr lang="en-US" b="0" i="0" dirty="0">
                <a:effectLst/>
                <a:latin typeface="pt sans"/>
              </a:rPr>
              <a:t>the basic formula is defined as: </a:t>
            </a:r>
            <a:r>
              <a:rPr lang="en-US" b="1" i="0" dirty="0">
                <a:effectLst/>
                <a:latin typeface="inherit"/>
              </a:rPr>
              <a:t>AIC = -2(log-likelihood) + 2K</a:t>
            </a:r>
            <a:br>
              <a:rPr lang="en-US" b="0" i="0" dirty="0">
                <a:effectLst/>
                <a:latin typeface="pt sans"/>
              </a:rPr>
            </a:br>
            <a:r>
              <a:rPr lang="en-US" b="0" i="0" dirty="0">
                <a:effectLst/>
                <a:latin typeface="pt sans"/>
              </a:rPr>
              <a:t>Where:</a:t>
            </a:r>
          </a:p>
          <a:p>
            <a:pPr lvl="2"/>
            <a:r>
              <a:rPr lang="en-US" sz="2400" b="0" i="0" dirty="0">
                <a:effectLst/>
                <a:latin typeface="inherit"/>
              </a:rPr>
              <a:t>K is the number of model parameters (the number of variables in the model plus the intercept).</a:t>
            </a:r>
          </a:p>
          <a:p>
            <a:pPr lvl="2"/>
            <a:r>
              <a:rPr lang="en-US" sz="2400" b="0" i="0" dirty="0">
                <a:effectLst/>
                <a:latin typeface="inherit"/>
              </a:rPr>
              <a:t>Log-likelihood is a measure of model fit. The higher the number, the better the fit. This is usually obtained from statistical output.</a:t>
            </a:r>
          </a:p>
          <a:p>
            <a:pPr lvl="1"/>
            <a:endParaRPr lang="it-IT" b="1" i="0" dirty="0">
              <a:effectLst/>
              <a:latin typeface="Open Sans"/>
            </a:endParaRPr>
          </a:p>
          <a:p>
            <a:endParaRPr lang="en-IN" dirty="0"/>
          </a:p>
        </p:txBody>
      </p:sp>
    </p:spTree>
    <p:extLst>
      <p:ext uri="{BB962C8B-B14F-4D97-AF65-F5344CB8AC3E}">
        <p14:creationId xmlns:p14="http://schemas.microsoft.com/office/powerpoint/2010/main" val="406800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62B4AA-FC27-4E02-AB74-BE25AE943E67}"/>
              </a:ext>
            </a:extLst>
          </p:cNvPr>
          <p:cNvSpPr>
            <a:spLocks noGrp="1"/>
          </p:cNvSpPr>
          <p:nvPr>
            <p:ph idx="1"/>
          </p:nvPr>
        </p:nvSpPr>
        <p:spPr>
          <a:xfrm>
            <a:off x="609600" y="531057"/>
            <a:ext cx="10972800" cy="4525963"/>
          </a:xfrm>
        </p:spPr>
        <p:txBody>
          <a:bodyPr/>
          <a:lstStyle/>
          <a:p>
            <a:pPr marL="0" indent="0">
              <a:buNone/>
            </a:pPr>
            <a:r>
              <a:rPr lang="en-US" b="1" i="0" dirty="0">
                <a:solidFill>
                  <a:srgbClr val="252C33"/>
                </a:solidFill>
                <a:effectLst/>
                <a:latin typeface="Open Sans"/>
              </a:rPr>
              <a:t>2. Null Deviance and Residual Deviance:</a:t>
            </a:r>
          </a:p>
          <a:p>
            <a:pPr marL="0" indent="0">
              <a:buNone/>
            </a:pPr>
            <a:endParaRPr lang="en-US" b="1" dirty="0">
              <a:solidFill>
                <a:srgbClr val="252C33"/>
              </a:solidFill>
              <a:latin typeface="Open Sans"/>
            </a:endParaRPr>
          </a:p>
          <a:p>
            <a:r>
              <a:rPr lang="en-US" b="0" i="0" dirty="0">
                <a:solidFill>
                  <a:srgbClr val="252C33"/>
                </a:solidFill>
                <a:effectLst/>
                <a:latin typeface="Open Sans"/>
              </a:rPr>
              <a:t>Deviance of an observation is computed as </a:t>
            </a:r>
            <a:r>
              <a:rPr lang="en-US" b="1" i="0" dirty="0">
                <a:solidFill>
                  <a:srgbClr val="252C33"/>
                </a:solidFill>
                <a:effectLst/>
                <a:latin typeface="Open Sans"/>
              </a:rPr>
              <a:t>-2 times log likelihood of that observation.</a:t>
            </a:r>
          </a:p>
          <a:p>
            <a:r>
              <a:rPr lang="en-US" b="1" i="0" dirty="0">
                <a:solidFill>
                  <a:srgbClr val="252C33"/>
                </a:solidFill>
                <a:effectLst/>
                <a:latin typeface="Open Sans"/>
              </a:rPr>
              <a:t>Null deviance </a:t>
            </a:r>
            <a:r>
              <a:rPr lang="en-US" b="0" i="0" dirty="0">
                <a:solidFill>
                  <a:srgbClr val="252C33"/>
                </a:solidFill>
                <a:effectLst/>
                <a:latin typeface="Open Sans"/>
              </a:rPr>
              <a:t>is calculated from the model with no features, </a:t>
            </a:r>
            <a:r>
              <a:rPr lang="en-US" b="0" i="0" dirty="0" err="1">
                <a:solidFill>
                  <a:srgbClr val="252C33"/>
                </a:solidFill>
                <a:effectLst/>
                <a:latin typeface="Open Sans"/>
              </a:rPr>
              <a:t>i.e.,only</a:t>
            </a:r>
            <a:r>
              <a:rPr lang="en-US" b="0" i="0" dirty="0">
                <a:solidFill>
                  <a:srgbClr val="252C33"/>
                </a:solidFill>
                <a:effectLst/>
                <a:latin typeface="Open Sans"/>
              </a:rPr>
              <a:t> intercept. The null model predicts class via a constant probability.</a:t>
            </a:r>
          </a:p>
          <a:p>
            <a:r>
              <a:rPr lang="en-US" b="1" i="0" dirty="0">
                <a:solidFill>
                  <a:srgbClr val="252C33"/>
                </a:solidFill>
                <a:effectLst/>
                <a:latin typeface="Open Sans"/>
              </a:rPr>
              <a:t>Residual deviance </a:t>
            </a:r>
            <a:r>
              <a:rPr lang="en-US" b="0" i="0" dirty="0">
                <a:solidFill>
                  <a:srgbClr val="252C33"/>
                </a:solidFill>
                <a:effectLst/>
                <a:latin typeface="Open Sans"/>
              </a:rPr>
              <a:t>is calculated from the model having all the features.</a:t>
            </a:r>
            <a:endParaRPr lang="en-US" dirty="0">
              <a:solidFill>
                <a:srgbClr val="252C33"/>
              </a:solidFill>
              <a:latin typeface="Open Sans"/>
            </a:endParaRPr>
          </a:p>
          <a:p>
            <a:r>
              <a:rPr lang="en-US" b="0" i="0" dirty="0">
                <a:solidFill>
                  <a:srgbClr val="252C33"/>
                </a:solidFill>
                <a:effectLst/>
                <a:latin typeface="Open Sans"/>
              </a:rPr>
              <a:t>On comparison with Linear Regression, think of residual deviance as residual sum of square (RSS) and null deviance as total sum of squares (TSS).</a:t>
            </a:r>
          </a:p>
          <a:p>
            <a:r>
              <a:rPr lang="en-US" b="1" i="0" dirty="0">
                <a:solidFill>
                  <a:srgbClr val="252C33"/>
                </a:solidFill>
                <a:effectLst/>
                <a:latin typeface="Open Sans"/>
              </a:rPr>
              <a:t>The larger the difference between null and residual deviance, better the model.</a:t>
            </a:r>
            <a:endParaRPr lang="en-US" b="1" dirty="0">
              <a:solidFill>
                <a:srgbClr val="252C33"/>
              </a:solidFill>
              <a:latin typeface="Open Sans"/>
            </a:endParaRPr>
          </a:p>
          <a:p>
            <a:pPr marL="0" indent="0">
              <a:buNone/>
            </a:pPr>
            <a:endParaRPr lang="en-US" b="1" i="0" dirty="0">
              <a:solidFill>
                <a:srgbClr val="252C33"/>
              </a:solidFill>
              <a:effectLst/>
              <a:latin typeface="Open Sans"/>
            </a:endParaRPr>
          </a:p>
          <a:p>
            <a:pPr marL="0" indent="0">
              <a:buNone/>
            </a:pPr>
            <a:endParaRPr lang="en-US" b="1" i="0" dirty="0">
              <a:solidFill>
                <a:srgbClr val="252C33"/>
              </a:solidFill>
              <a:effectLst/>
              <a:latin typeface="Open Sans"/>
            </a:endParaRPr>
          </a:p>
          <a:p>
            <a:pPr marL="0" indent="0">
              <a:buNone/>
            </a:pPr>
            <a:endParaRPr lang="en-IN" dirty="0"/>
          </a:p>
        </p:txBody>
      </p:sp>
    </p:spTree>
    <p:extLst>
      <p:ext uri="{BB962C8B-B14F-4D97-AF65-F5344CB8AC3E}">
        <p14:creationId xmlns:p14="http://schemas.microsoft.com/office/powerpoint/2010/main" val="398216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0BF11-48CD-42F4-9421-BA369BD9C6D5}"/>
              </a:ext>
            </a:extLst>
          </p:cNvPr>
          <p:cNvPicPr>
            <a:picLocks noChangeAspect="1"/>
          </p:cNvPicPr>
          <p:nvPr/>
        </p:nvPicPr>
        <p:blipFill rotWithShape="1">
          <a:blip r:embed="rId2">
            <a:extLst>
              <a:ext uri="{28A0092B-C50C-407E-A947-70E740481C1C}">
                <a14:useLocalDpi xmlns:a14="http://schemas.microsoft.com/office/drawing/2010/main" val="0"/>
              </a:ext>
            </a:extLst>
          </a:blip>
          <a:srcRect l="2822" t="18633" r="2317" b="8206"/>
          <a:stretch/>
        </p:blipFill>
        <p:spPr>
          <a:xfrm>
            <a:off x="675249" y="1361049"/>
            <a:ext cx="11113429" cy="4849837"/>
          </a:xfrm>
          <a:prstGeom prst="rect">
            <a:avLst/>
          </a:prstGeom>
        </p:spPr>
      </p:pic>
      <p:sp>
        <p:nvSpPr>
          <p:cNvPr id="4" name="TextBox 3">
            <a:extLst>
              <a:ext uri="{FF2B5EF4-FFF2-40B4-BE49-F238E27FC236}">
                <a16:creationId xmlns:a16="http://schemas.microsoft.com/office/drawing/2014/main" id="{655FC4BF-3EF8-48D1-AC4A-8693672A364F}"/>
              </a:ext>
            </a:extLst>
          </p:cNvPr>
          <p:cNvSpPr txBox="1"/>
          <p:nvPr/>
        </p:nvSpPr>
        <p:spPr>
          <a:xfrm>
            <a:off x="302456" y="358725"/>
            <a:ext cx="8419513" cy="707886"/>
          </a:xfrm>
          <a:prstGeom prst="rect">
            <a:avLst/>
          </a:prstGeom>
          <a:noFill/>
        </p:spPr>
        <p:txBody>
          <a:bodyPr wrap="square" rtlCol="0">
            <a:spAutoFit/>
          </a:bodyPr>
          <a:lstStyle/>
          <a:p>
            <a:pPr algn="l"/>
            <a:r>
              <a:rPr lang="en-IN" sz="4000" dirty="0">
                <a:latin typeface="+mj-lt"/>
              </a:rPr>
              <a:t>Classification vs Regression</a:t>
            </a:r>
          </a:p>
        </p:txBody>
      </p:sp>
    </p:spTree>
    <p:extLst>
      <p:ext uri="{BB962C8B-B14F-4D97-AF65-F5344CB8AC3E}">
        <p14:creationId xmlns:p14="http://schemas.microsoft.com/office/powerpoint/2010/main" val="19907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CD1B65-645D-4D2A-9E82-064228830540}"/>
              </a:ext>
            </a:extLst>
          </p:cNvPr>
          <p:cNvSpPr>
            <a:spLocks noGrp="1"/>
          </p:cNvSpPr>
          <p:nvPr>
            <p:ph idx="1"/>
          </p:nvPr>
        </p:nvSpPr>
        <p:spPr>
          <a:xfrm>
            <a:off x="468923" y="277838"/>
            <a:ext cx="10972800" cy="4525963"/>
          </a:xfrm>
        </p:spPr>
        <p:txBody>
          <a:bodyPr/>
          <a:lstStyle/>
          <a:p>
            <a:pPr marL="0" indent="0">
              <a:buNone/>
            </a:pPr>
            <a:r>
              <a:rPr lang="en-IN" b="1" i="0" dirty="0">
                <a:solidFill>
                  <a:srgbClr val="252C33"/>
                </a:solidFill>
                <a:effectLst/>
                <a:latin typeface="Open Sans"/>
              </a:rPr>
              <a:t>3. Confusion Matrix: </a:t>
            </a:r>
            <a:r>
              <a:rPr lang="en-US" b="0" i="0" dirty="0">
                <a:solidFill>
                  <a:srgbClr val="595858"/>
                </a:solidFill>
                <a:effectLst/>
                <a:latin typeface="roboto"/>
              </a:rPr>
              <a:t> Tabular representation of Actual vs Predicted values. </a:t>
            </a:r>
            <a:endParaRPr lang="en-IN" b="1" i="0" dirty="0">
              <a:solidFill>
                <a:srgbClr val="252C33"/>
              </a:solidFill>
              <a:effectLst/>
              <a:latin typeface="Open Sans"/>
            </a:endParaRPr>
          </a:p>
          <a:p>
            <a:pPr marL="0" indent="0">
              <a:buNone/>
            </a:pPr>
            <a:endParaRPr lang="en-IN" dirty="0"/>
          </a:p>
        </p:txBody>
      </p:sp>
      <p:pic>
        <p:nvPicPr>
          <p:cNvPr id="6" name="Picture 5">
            <a:extLst>
              <a:ext uri="{FF2B5EF4-FFF2-40B4-BE49-F238E27FC236}">
                <a16:creationId xmlns:a16="http://schemas.microsoft.com/office/drawing/2014/main" id="{33158FC0-045F-4626-847E-6FDC6714EF6C}"/>
              </a:ext>
            </a:extLst>
          </p:cNvPr>
          <p:cNvPicPr>
            <a:picLocks noChangeAspect="1"/>
          </p:cNvPicPr>
          <p:nvPr/>
        </p:nvPicPr>
        <p:blipFill rotWithShape="1">
          <a:blip r:embed="rId2">
            <a:extLst>
              <a:ext uri="{28A0092B-C50C-407E-A947-70E740481C1C}">
                <a14:useLocalDpi xmlns:a14="http://schemas.microsoft.com/office/drawing/2010/main" val="0"/>
              </a:ext>
            </a:extLst>
          </a:blip>
          <a:srcRect l="11770" t="32820" r="46057" b="48103"/>
          <a:stretch/>
        </p:blipFill>
        <p:spPr>
          <a:xfrm>
            <a:off x="2799471" y="1003079"/>
            <a:ext cx="5774788" cy="1469372"/>
          </a:xfrm>
          <a:prstGeom prst="rect">
            <a:avLst/>
          </a:prstGeom>
        </p:spPr>
      </p:pic>
      <p:pic>
        <p:nvPicPr>
          <p:cNvPr id="8" name="Picture 7">
            <a:extLst>
              <a:ext uri="{FF2B5EF4-FFF2-40B4-BE49-F238E27FC236}">
                <a16:creationId xmlns:a16="http://schemas.microsoft.com/office/drawing/2014/main" id="{34B71B8B-587D-4E8B-BF1F-2433F7530B5C}"/>
              </a:ext>
            </a:extLst>
          </p:cNvPr>
          <p:cNvPicPr>
            <a:picLocks noChangeAspect="1"/>
          </p:cNvPicPr>
          <p:nvPr/>
        </p:nvPicPr>
        <p:blipFill rotWithShape="1">
          <a:blip r:embed="rId3">
            <a:extLst>
              <a:ext uri="{28A0092B-C50C-407E-A947-70E740481C1C}">
                <a14:useLocalDpi xmlns:a14="http://schemas.microsoft.com/office/drawing/2010/main" val="0"/>
              </a:ext>
            </a:extLst>
          </a:blip>
          <a:srcRect l="4673" t="27282" r="44039" b="61870"/>
          <a:stretch/>
        </p:blipFill>
        <p:spPr>
          <a:xfrm>
            <a:off x="2637692" y="2894138"/>
            <a:ext cx="6253089" cy="743987"/>
          </a:xfrm>
          <a:prstGeom prst="rect">
            <a:avLst/>
          </a:prstGeom>
        </p:spPr>
      </p:pic>
      <p:sp>
        <p:nvSpPr>
          <p:cNvPr id="9" name="TextBox 8">
            <a:extLst>
              <a:ext uri="{FF2B5EF4-FFF2-40B4-BE49-F238E27FC236}">
                <a16:creationId xmlns:a16="http://schemas.microsoft.com/office/drawing/2014/main" id="{895F99AA-F597-4554-99F7-D22BD17CC302}"/>
              </a:ext>
            </a:extLst>
          </p:cNvPr>
          <p:cNvSpPr txBox="1"/>
          <p:nvPr/>
        </p:nvSpPr>
        <p:spPr>
          <a:xfrm>
            <a:off x="86750" y="2967335"/>
            <a:ext cx="3115994" cy="400110"/>
          </a:xfrm>
          <a:prstGeom prst="rect">
            <a:avLst/>
          </a:prstGeom>
          <a:noFill/>
        </p:spPr>
        <p:txBody>
          <a:bodyPr wrap="square" rtlCol="0">
            <a:spAutoFit/>
          </a:bodyPr>
          <a:lstStyle/>
          <a:p>
            <a:r>
              <a:rPr lang="en-IN" sz="2000" dirty="0">
                <a:solidFill>
                  <a:schemeClr val="tx1"/>
                </a:solidFill>
                <a:latin typeface="roboto"/>
              </a:rPr>
              <a:t>A</a:t>
            </a:r>
            <a:r>
              <a:rPr lang="en-IN" sz="2000" i="0" dirty="0">
                <a:solidFill>
                  <a:schemeClr val="tx1"/>
                </a:solidFill>
                <a:effectLst/>
                <a:latin typeface="roboto"/>
              </a:rPr>
              <a:t>ccuracy of model:</a:t>
            </a:r>
            <a:endParaRPr lang="en-IN" sz="2000" dirty="0">
              <a:solidFill>
                <a:schemeClr val="tx1"/>
              </a:solidFill>
            </a:endParaRPr>
          </a:p>
        </p:txBody>
      </p:sp>
      <p:pic>
        <p:nvPicPr>
          <p:cNvPr id="13" name="Picture 12">
            <a:extLst>
              <a:ext uri="{FF2B5EF4-FFF2-40B4-BE49-F238E27FC236}">
                <a16:creationId xmlns:a16="http://schemas.microsoft.com/office/drawing/2014/main" id="{A1F4912C-0FF6-4938-B685-6FCBA94AD226}"/>
              </a:ext>
            </a:extLst>
          </p:cNvPr>
          <p:cNvPicPr>
            <a:picLocks noChangeAspect="1"/>
          </p:cNvPicPr>
          <p:nvPr/>
        </p:nvPicPr>
        <p:blipFill rotWithShape="1">
          <a:blip r:embed="rId3">
            <a:extLst>
              <a:ext uri="{28A0092B-C50C-407E-A947-70E740481C1C}">
                <a14:useLocalDpi xmlns:a14="http://schemas.microsoft.com/office/drawing/2010/main" val="0"/>
              </a:ext>
            </a:extLst>
          </a:blip>
          <a:srcRect l="13731" t="47795" r="46923" b="16616"/>
          <a:stretch/>
        </p:blipFill>
        <p:spPr>
          <a:xfrm>
            <a:off x="3981155" y="3813680"/>
            <a:ext cx="4797083" cy="2440745"/>
          </a:xfrm>
          <a:prstGeom prst="rect">
            <a:avLst/>
          </a:prstGeom>
        </p:spPr>
      </p:pic>
      <p:sp>
        <p:nvSpPr>
          <p:cNvPr id="14" name="TextBox 13">
            <a:extLst>
              <a:ext uri="{FF2B5EF4-FFF2-40B4-BE49-F238E27FC236}">
                <a16:creationId xmlns:a16="http://schemas.microsoft.com/office/drawing/2014/main" id="{E1CA3B86-8C8B-4682-B285-E1C51620CBC1}"/>
              </a:ext>
            </a:extLst>
          </p:cNvPr>
          <p:cNvSpPr txBox="1"/>
          <p:nvPr/>
        </p:nvSpPr>
        <p:spPr>
          <a:xfrm>
            <a:off x="0" y="3963327"/>
            <a:ext cx="3115994" cy="707886"/>
          </a:xfrm>
          <a:prstGeom prst="rect">
            <a:avLst/>
          </a:prstGeom>
          <a:noFill/>
        </p:spPr>
        <p:txBody>
          <a:bodyPr wrap="square" rtlCol="0">
            <a:spAutoFit/>
          </a:bodyPr>
          <a:lstStyle/>
          <a:p>
            <a:r>
              <a:rPr lang="en-IN" sz="2000" dirty="0">
                <a:solidFill>
                  <a:schemeClr val="tx1"/>
                </a:solidFill>
                <a:latin typeface="+mn-lt"/>
              </a:rPr>
              <a:t>Specificity and Sensitivity:</a:t>
            </a:r>
          </a:p>
        </p:txBody>
      </p:sp>
    </p:spTree>
    <p:extLst>
      <p:ext uri="{BB962C8B-B14F-4D97-AF65-F5344CB8AC3E}">
        <p14:creationId xmlns:p14="http://schemas.microsoft.com/office/powerpoint/2010/main" val="427260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7A3C9-E8BF-443F-9BF2-FF3202F23E11}"/>
              </a:ext>
            </a:extLst>
          </p:cNvPr>
          <p:cNvSpPr>
            <a:spLocks noGrp="1"/>
          </p:cNvSpPr>
          <p:nvPr>
            <p:ph idx="1"/>
          </p:nvPr>
        </p:nvSpPr>
        <p:spPr>
          <a:xfrm>
            <a:off x="539261" y="538089"/>
            <a:ext cx="10972800" cy="6763043"/>
          </a:xfrm>
        </p:spPr>
        <p:txBody>
          <a:bodyPr/>
          <a:lstStyle/>
          <a:p>
            <a:r>
              <a:rPr lang="en-US" sz="2200" b="1" i="0" dirty="0">
                <a:solidFill>
                  <a:srgbClr val="252C33"/>
                </a:solidFill>
                <a:effectLst/>
                <a:latin typeface="Open Sans"/>
              </a:rPr>
              <a:t>Accuracy</a:t>
            </a:r>
            <a:r>
              <a:rPr lang="en-US" sz="2200" b="0" i="0" dirty="0">
                <a:solidFill>
                  <a:srgbClr val="252C33"/>
                </a:solidFill>
                <a:effectLst/>
                <a:latin typeface="Open Sans"/>
              </a:rPr>
              <a:t> - It determines the overall predicted accuracy of the model. </a:t>
            </a:r>
          </a:p>
          <a:p>
            <a:r>
              <a:rPr lang="en-US" sz="2200" b="1" i="0" dirty="0">
                <a:solidFill>
                  <a:srgbClr val="252C33"/>
                </a:solidFill>
                <a:effectLst/>
                <a:latin typeface="Open Sans"/>
              </a:rPr>
              <a:t>True Positive Rate (TPR)</a:t>
            </a:r>
            <a:r>
              <a:rPr lang="en-US" sz="2200" b="0" i="0" dirty="0">
                <a:solidFill>
                  <a:srgbClr val="252C33"/>
                </a:solidFill>
                <a:effectLst/>
                <a:latin typeface="Open Sans"/>
              </a:rPr>
              <a:t> - It indicates how many positive values, out of all the positive values, have been </a:t>
            </a:r>
            <a:r>
              <a:rPr lang="en-US" sz="2200" b="1" i="0" dirty="0">
                <a:solidFill>
                  <a:srgbClr val="252C33"/>
                </a:solidFill>
                <a:effectLst/>
                <a:latin typeface="Open Sans"/>
              </a:rPr>
              <a:t>correctly predicted</a:t>
            </a:r>
            <a:r>
              <a:rPr lang="en-US" sz="2200" b="0" i="0" dirty="0">
                <a:solidFill>
                  <a:srgbClr val="252C33"/>
                </a:solidFill>
                <a:effectLst/>
                <a:latin typeface="Open Sans"/>
              </a:rPr>
              <a:t>.  It is also known as </a:t>
            </a:r>
            <a:r>
              <a:rPr lang="en-US" sz="2200" b="1" i="0" dirty="0">
                <a:solidFill>
                  <a:srgbClr val="252C33"/>
                </a:solidFill>
                <a:effectLst/>
                <a:latin typeface="Open Sans"/>
              </a:rPr>
              <a:t>Sensitivity</a:t>
            </a:r>
            <a:r>
              <a:rPr lang="en-US" sz="2200" b="0" i="0" dirty="0">
                <a:solidFill>
                  <a:srgbClr val="252C33"/>
                </a:solidFill>
                <a:effectLst/>
                <a:latin typeface="Open Sans"/>
              </a:rPr>
              <a:t> or </a:t>
            </a:r>
            <a:r>
              <a:rPr lang="en-US" sz="2200" b="1" i="0" dirty="0">
                <a:solidFill>
                  <a:srgbClr val="252C33"/>
                </a:solidFill>
                <a:effectLst/>
                <a:latin typeface="Open Sans"/>
              </a:rPr>
              <a:t>Recall</a:t>
            </a:r>
            <a:r>
              <a:rPr lang="en-US" sz="2200" b="0" i="0" dirty="0">
                <a:solidFill>
                  <a:srgbClr val="252C33"/>
                </a:solidFill>
                <a:effectLst/>
                <a:latin typeface="Open Sans"/>
              </a:rPr>
              <a:t>.</a:t>
            </a:r>
          </a:p>
          <a:p>
            <a:r>
              <a:rPr lang="en-US" sz="2200" b="1" i="0" dirty="0">
                <a:solidFill>
                  <a:srgbClr val="252C33"/>
                </a:solidFill>
                <a:effectLst/>
                <a:latin typeface="Open Sans"/>
              </a:rPr>
              <a:t>False Positive Rate (FPR)</a:t>
            </a:r>
            <a:r>
              <a:rPr lang="en-US" sz="2200" b="0" i="0" dirty="0">
                <a:solidFill>
                  <a:srgbClr val="252C33"/>
                </a:solidFill>
                <a:effectLst/>
                <a:latin typeface="Open Sans"/>
              </a:rPr>
              <a:t> - It indicates how many negative values, out of all the negative values, have been </a:t>
            </a:r>
            <a:r>
              <a:rPr lang="en-US" sz="2200" b="1" i="0" dirty="0">
                <a:solidFill>
                  <a:srgbClr val="252C33"/>
                </a:solidFill>
                <a:effectLst/>
                <a:latin typeface="Open Sans"/>
              </a:rPr>
              <a:t>incorrectly predicted</a:t>
            </a:r>
            <a:r>
              <a:rPr lang="en-US" sz="2200" b="0" i="0" dirty="0">
                <a:solidFill>
                  <a:srgbClr val="252C33"/>
                </a:solidFill>
                <a:effectLst/>
                <a:latin typeface="Open Sans"/>
              </a:rPr>
              <a:t>.</a:t>
            </a:r>
            <a:endParaRPr lang="en-US" sz="2200" dirty="0">
              <a:solidFill>
                <a:srgbClr val="252C33"/>
              </a:solidFill>
              <a:latin typeface="Open Sans"/>
            </a:endParaRPr>
          </a:p>
          <a:p>
            <a:r>
              <a:rPr lang="en-US" sz="2200" b="1" i="0" dirty="0">
                <a:solidFill>
                  <a:srgbClr val="252C33"/>
                </a:solidFill>
                <a:effectLst/>
                <a:latin typeface="Open Sans"/>
              </a:rPr>
              <a:t>True Negative Rate (TNR)</a:t>
            </a:r>
            <a:r>
              <a:rPr lang="en-US" sz="2200" b="0" i="0" dirty="0">
                <a:solidFill>
                  <a:srgbClr val="252C33"/>
                </a:solidFill>
                <a:effectLst/>
                <a:latin typeface="Open Sans"/>
              </a:rPr>
              <a:t> - It indicates how many negative values, out of all the negative values, have been </a:t>
            </a:r>
            <a:r>
              <a:rPr lang="en-US" sz="2200" b="1" i="0" dirty="0">
                <a:solidFill>
                  <a:srgbClr val="252C33"/>
                </a:solidFill>
                <a:effectLst/>
                <a:latin typeface="Open Sans"/>
              </a:rPr>
              <a:t>correctly predicted.</a:t>
            </a:r>
          </a:p>
          <a:p>
            <a:r>
              <a:rPr lang="en-US" sz="2200" b="1" i="0" dirty="0">
                <a:solidFill>
                  <a:srgbClr val="252C33"/>
                </a:solidFill>
                <a:effectLst/>
                <a:latin typeface="Open Sans"/>
              </a:rPr>
              <a:t>False Negative Rate (FNR)</a:t>
            </a:r>
            <a:r>
              <a:rPr lang="en-US" sz="2200" b="0" i="0" dirty="0">
                <a:solidFill>
                  <a:srgbClr val="252C33"/>
                </a:solidFill>
                <a:effectLst/>
                <a:latin typeface="Open Sans"/>
              </a:rPr>
              <a:t> - It indicates how many positive values, out of all the positive values, have been incorrectly predicted.</a:t>
            </a:r>
          </a:p>
          <a:p>
            <a:r>
              <a:rPr kumimoji="0" lang="en-US" altLang="en-US" sz="2200" b="1" i="0" u="none" strike="noStrike" cap="none" normalizeH="0" baseline="0" dirty="0">
                <a:ln>
                  <a:noFill/>
                </a:ln>
                <a:solidFill>
                  <a:srgbClr val="252C33"/>
                </a:solidFill>
                <a:effectLst/>
                <a:latin typeface="Open Sans"/>
              </a:rPr>
              <a:t>Precision:</a:t>
            </a:r>
            <a:r>
              <a:rPr kumimoji="0" lang="en-US" altLang="en-US" sz="2200" b="0" i="0" u="none" strike="noStrike" cap="none" normalizeH="0" baseline="0" dirty="0">
                <a:ln>
                  <a:noFill/>
                </a:ln>
                <a:solidFill>
                  <a:srgbClr val="252C33"/>
                </a:solidFill>
                <a:effectLst/>
                <a:latin typeface="Open Sans"/>
              </a:rPr>
              <a:t> It indicates how many values, out of all the predicted positive values, are actually positive. It is formulated as</a:t>
            </a:r>
            <a:r>
              <a:rPr kumimoji="0" lang="en-US" altLang="en-US" sz="2200" b="1" i="0" u="none" strike="noStrike" cap="none" normalizeH="0" baseline="0" dirty="0">
                <a:ln>
                  <a:noFill/>
                </a:ln>
                <a:solidFill>
                  <a:srgbClr val="252C33"/>
                </a:solidFill>
                <a:effectLst/>
                <a:latin typeface="Open Sans"/>
              </a:rPr>
              <a:t>:</a:t>
            </a:r>
            <a:r>
              <a:rPr kumimoji="0" lang="en-US" altLang="en-US" sz="2200" b="1" i="0" u="none" strike="noStrike" cap="none" normalizeH="0" baseline="0" dirty="0">
                <a:ln>
                  <a:noFill/>
                </a:ln>
                <a:solidFill>
                  <a:srgbClr val="252C33"/>
                </a:solidFill>
                <a:effectLst/>
                <a:latin typeface="Arial Unicode MS"/>
              </a:rPr>
              <a:t>(TP / TP + FP)</a:t>
            </a:r>
            <a:endParaRPr kumimoji="0" lang="en-US" altLang="en-US" sz="2200" b="1" i="0" u="none" strike="noStrike" cap="none" normalizeH="0" baseline="0" dirty="0">
              <a:ln>
                <a:noFill/>
              </a:ln>
              <a:solidFill>
                <a:srgbClr val="252C33"/>
              </a:solidFill>
              <a:effectLst/>
              <a:latin typeface="Open Sans"/>
            </a:endParaRPr>
          </a:p>
          <a:p>
            <a:r>
              <a:rPr kumimoji="0" lang="en-US" altLang="en-US" sz="2200" b="1" i="0" u="none" strike="noStrike" cap="none" normalizeH="0" baseline="0" dirty="0">
                <a:ln>
                  <a:noFill/>
                </a:ln>
                <a:solidFill>
                  <a:srgbClr val="252C33"/>
                </a:solidFill>
                <a:effectLst/>
                <a:latin typeface="Open Sans"/>
              </a:rPr>
              <a:t>F Score:</a:t>
            </a:r>
            <a:r>
              <a:rPr kumimoji="0" lang="en-US" altLang="en-US" sz="2200" b="0" i="0" u="none" strike="noStrike" cap="none" normalizeH="0" baseline="0" dirty="0">
                <a:ln>
                  <a:noFill/>
                </a:ln>
                <a:solidFill>
                  <a:srgbClr val="252C33"/>
                </a:solidFill>
                <a:effectLst/>
                <a:latin typeface="Open Sans"/>
              </a:rPr>
              <a:t> F score is the harmonic mean of precision and recall. It lies between 0 and 1. Higher the value, better the model. It is formulated as </a:t>
            </a:r>
            <a:r>
              <a:rPr kumimoji="0" lang="en-US" altLang="en-US" sz="2200" b="1" i="0" u="none" strike="noStrike" cap="none" normalizeH="0" baseline="0" dirty="0">
                <a:ln>
                  <a:noFill/>
                </a:ln>
                <a:solidFill>
                  <a:srgbClr val="252C33"/>
                </a:solidFill>
                <a:effectLst/>
                <a:latin typeface="Arial Unicode MS"/>
              </a:rPr>
              <a:t>2((precision*recall) / (</a:t>
            </a:r>
            <a:r>
              <a:rPr kumimoji="0" lang="en-US" altLang="en-US" sz="2200" b="1" i="0" u="none" strike="noStrike" cap="none" normalizeH="0" baseline="0" dirty="0" err="1">
                <a:ln>
                  <a:noFill/>
                </a:ln>
                <a:solidFill>
                  <a:srgbClr val="252C33"/>
                </a:solidFill>
                <a:effectLst/>
                <a:latin typeface="Arial Unicode MS"/>
              </a:rPr>
              <a:t>precision+recall</a:t>
            </a:r>
            <a:r>
              <a:rPr kumimoji="0" lang="en-US" altLang="en-US" sz="2200" b="1" i="0" u="none" strike="noStrike" cap="none" normalizeH="0" baseline="0" dirty="0">
                <a:ln>
                  <a:noFill/>
                </a:ln>
                <a:solidFill>
                  <a:srgbClr val="252C33"/>
                </a:solidFill>
                <a:effectLst/>
                <a:latin typeface="Arial Unicode MS"/>
              </a:rPr>
              <a:t>))</a:t>
            </a:r>
            <a:r>
              <a:rPr kumimoji="0" lang="en-US" altLang="en-US" sz="2200" b="1" i="0" u="none" strike="noStrike" cap="none" normalizeH="0" baseline="0" dirty="0">
                <a:ln>
                  <a:noFill/>
                </a:ln>
                <a:solidFill>
                  <a:srgbClr val="252C33"/>
                </a:solidFill>
                <a:effectLst/>
                <a:latin typeface="Open Sans"/>
              </a:rPr>
              <a:t>.  </a:t>
            </a:r>
            <a:endParaRPr lang="en-US" sz="2200" b="1" dirty="0">
              <a:solidFill>
                <a:srgbClr val="252C33"/>
              </a:solidFill>
              <a:latin typeface="Open Sans"/>
            </a:endParaRPr>
          </a:p>
          <a:p>
            <a:endParaRPr lang="en-US" dirty="0">
              <a:solidFill>
                <a:srgbClr val="252C33"/>
              </a:solidFill>
              <a:latin typeface="Open Sans"/>
            </a:endParaRPr>
          </a:p>
          <a:p>
            <a:endParaRPr lang="en-IN" dirty="0"/>
          </a:p>
        </p:txBody>
      </p:sp>
    </p:spTree>
    <p:extLst>
      <p:ext uri="{BB962C8B-B14F-4D97-AF65-F5344CB8AC3E}">
        <p14:creationId xmlns:p14="http://schemas.microsoft.com/office/powerpoint/2010/main" val="262884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A8449-FA6B-498D-B95D-B2415955DFA7}"/>
              </a:ext>
            </a:extLst>
          </p:cNvPr>
          <p:cNvSpPr>
            <a:spLocks noGrp="1"/>
          </p:cNvSpPr>
          <p:nvPr>
            <p:ph idx="1"/>
          </p:nvPr>
        </p:nvSpPr>
        <p:spPr>
          <a:xfrm>
            <a:off x="412652" y="193432"/>
            <a:ext cx="11779348" cy="4525963"/>
          </a:xfrm>
        </p:spPr>
        <p:txBody>
          <a:bodyPr/>
          <a:lstStyle/>
          <a:p>
            <a:pPr marL="0" indent="0">
              <a:buNone/>
            </a:pPr>
            <a:r>
              <a:rPr lang="en-US" b="1" i="0" dirty="0">
                <a:solidFill>
                  <a:srgbClr val="252C33"/>
                </a:solidFill>
                <a:effectLst/>
                <a:latin typeface="Open Sans"/>
              </a:rPr>
              <a:t>4. Receiver Operator Characteristic (ROC)</a:t>
            </a:r>
          </a:p>
          <a:p>
            <a:endParaRPr lang="en-US" b="0" i="0" dirty="0">
              <a:solidFill>
                <a:srgbClr val="252C33"/>
              </a:solidFill>
              <a:effectLst/>
              <a:latin typeface="Open Sans"/>
            </a:endParaRPr>
          </a:p>
          <a:p>
            <a:r>
              <a:rPr lang="en-US" sz="2400" b="0" i="0" dirty="0">
                <a:solidFill>
                  <a:srgbClr val="252C33"/>
                </a:solidFill>
                <a:effectLst/>
              </a:rPr>
              <a:t>ROC is plotted between True Positive Rate (Y axis) and False Positive Rate (X Axis).</a:t>
            </a:r>
          </a:p>
          <a:p>
            <a:r>
              <a:rPr lang="en-US" sz="2400" b="0" i="0" dirty="0">
                <a:solidFill>
                  <a:srgbClr val="252C33"/>
                </a:solidFill>
                <a:effectLst/>
              </a:rPr>
              <a:t>It determines the model's accuracy using Area Under Curve (AUC). The area under the curve (AUC), also referred to as index of accuracy (A) or concordant index, represents the performance of the ROC curve. </a:t>
            </a:r>
            <a:r>
              <a:rPr lang="en-US" sz="2400" b="1" i="0" dirty="0">
                <a:effectLst/>
              </a:rPr>
              <a:t>Higher the area, better the model.</a:t>
            </a:r>
            <a:endParaRPr lang="en-IN" sz="2400" b="1" dirty="0"/>
          </a:p>
        </p:txBody>
      </p:sp>
      <p:pic>
        <p:nvPicPr>
          <p:cNvPr id="5" name="Picture 4">
            <a:extLst>
              <a:ext uri="{FF2B5EF4-FFF2-40B4-BE49-F238E27FC236}">
                <a16:creationId xmlns:a16="http://schemas.microsoft.com/office/drawing/2014/main" id="{6F0F178E-A8C9-4DE4-A3DE-8D278A9701AC}"/>
              </a:ext>
            </a:extLst>
          </p:cNvPr>
          <p:cNvPicPr>
            <a:picLocks noChangeAspect="1"/>
          </p:cNvPicPr>
          <p:nvPr/>
        </p:nvPicPr>
        <p:blipFill rotWithShape="1">
          <a:blip r:embed="rId2">
            <a:extLst>
              <a:ext uri="{28A0092B-C50C-407E-A947-70E740481C1C}">
                <a14:useLocalDpi xmlns:a14="http://schemas.microsoft.com/office/drawing/2010/main" val="0"/>
              </a:ext>
            </a:extLst>
          </a:blip>
          <a:srcRect l="32077" t="24000" r="25058" b="18359"/>
          <a:stretch/>
        </p:blipFill>
        <p:spPr>
          <a:xfrm>
            <a:off x="1171720" y="3123067"/>
            <a:ext cx="4706231" cy="3192656"/>
          </a:xfrm>
          <a:prstGeom prst="rect">
            <a:avLst/>
          </a:prstGeom>
        </p:spPr>
      </p:pic>
      <p:sp>
        <p:nvSpPr>
          <p:cNvPr id="9" name="TextBox 8">
            <a:extLst>
              <a:ext uri="{FF2B5EF4-FFF2-40B4-BE49-F238E27FC236}">
                <a16:creationId xmlns:a16="http://schemas.microsoft.com/office/drawing/2014/main" id="{082332E4-94E5-4A93-B379-A261D8E31F75}"/>
              </a:ext>
            </a:extLst>
          </p:cNvPr>
          <p:cNvSpPr txBox="1"/>
          <p:nvPr/>
        </p:nvSpPr>
        <p:spPr>
          <a:xfrm>
            <a:off x="5899052" y="3988190"/>
            <a:ext cx="5207391" cy="1138773"/>
          </a:xfrm>
          <a:prstGeom prst="rect">
            <a:avLst/>
          </a:prstGeom>
          <a:noFill/>
        </p:spPr>
        <p:txBody>
          <a:bodyPr wrap="square" rtlCol="0">
            <a:spAutoFit/>
          </a:bodyPr>
          <a:lstStyle/>
          <a:p>
            <a:r>
              <a:rPr lang="en-US" b="0" i="0" dirty="0">
                <a:solidFill>
                  <a:srgbClr val="0070C0"/>
                </a:solidFill>
                <a:effectLst/>
                <a:latin typeface="+mn-lt"/>
              </a:rPr>
              <a:t> </a:t>
            </a:r>
            <a:r>
              <a:rPr lang="en-US" sz="2200" b="0" i="0" dirty="0">
                <a:solidFill>
                  <a:srgbClr val="0070C0"/>
                </a:solidFill>
                <a:effectLst/>
                <a:latin typeface="+mn-lt"/>
              </a:rPr>
              <a:t>The yellow line represents the ROC curve at 0.5 threshold. At this point, sensitivity = specificity.</a:t>
            </a:r>
            <a:endParaRPr lang="en-IN" sz="2200" dirty="0">
              <a:solidFill>
                <a:srgbClr val="0070C0"/>
              </a:solidFill>
              <a:latin typeface="+mn-lt"/>
            </a:endParaRPr>
          </a:p>
        </p:txBody>
      </p:sp>
    </p:spTree>
    <p:extLst>
      <p:ext uri="{BB962C8B-B14F-4D97-AF65-F5344CB8AC3E}">
        <p14:creationId xmlns:p14="http://schemas.microsoft.com/office/powerpoint/2010/main" val="320758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F59302-85B2-44E1-81A3-2648D4D31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413" y="707873"/>
            <a:ext cx="8503919" cy="5681403"/>
          </a:xfrm>
          <a:prstGeom prst="rect">
            <a:avLst/>
          </a:prstGeom>
        </p:spPr>
      </p:pic>
      <p:sp>
        <p:nvSpPr>
          <p:cNvPr id="3" name="TextBox 2">
            <a:extLst>
              <a:ext uri="{FF2B5EF4-FFF2-40B4-BE49-F238E27FC236}">
                <a16:creationId xmlns:a16="http://schemas.microsoft.com/office/drawing/2014/main" id="{3AA460B1-3631-4E95-BA33-423AD7C7AAC6}"/>
              </a:ext>
            </a:extLst>
          </p:cNvPr>
          <p:cNvSpPr txBox="1"/>
          <p:nvPr/>
        </p:nvSpPr>
        <p:spPr>
          <a:xfrm>
            <a:off x="119575" y="189939"/>
            <a:ext cx="3404382" cy="461665"/>
          </a:xfrm>
          <a:prstGeom prst="rect">
            <a:avLst/>
          </a:prstGeom>
          <a:noFill/>
        </p:spPr>
        <p:txBody>
          <a:bodyPr wrap="square" rtlCol="0">
            <a:spAutoFit/>
          </a:bodyPr>
          <a:lstStyle/>
          <a:p>
            <a:r>
              <a:rPr lang="en-IN" dirty="0"/>
              <a:t>Example of </a:t>
            </a:r>
            <a:r>
              <a:rPr lang="en-US" b="1" i="0" dirty="0">
                <a:solidFill>
                  <a:srgbClr val="252C33"/>
                </a:solidFill>
                <a:effectLst/>
                <a:latin typeface="Open Sans"/>
              </a:rPr>
              <a:t>ROC</a:t>
            </a:r>
            <a:endParaRPr lang="en-IN" dirty="0"/>
          </a:p>
        </p:txBody>
      </p:sp>
    </p:spTree>
    <p:extLst>
      <p:ext uri="{BB962C8B-B14F-4D97-AF65-F5344CB8AC3E}">
        <p14:creationId xmlns:p14="http://schemas.microsoft.com/office/powerpoint/2010/main" val="183174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00A38-C538-4783-8CAF-82C0BC75B35A}"/>
              </a:ext>
            </a:extLst>
          </p:cNvPr>
          <p:cNvPicPr>
            <a:picLocks noChangeAspect="1"/>
          </p:cNvPicPr>
          <p:nvPr/>
        </p:nvPicPr>
        <p:blipFill rotWithShape="1">
          <a:blip r:embed="rId2">
            <a:extLst>
              <a:ext uri="{28A0092B-C50C-407E-A947-70E740481C1C}">
                <a14:useLocalDpi xmlns:a14="http://schemas.microsoft.com/office/drawing/2010/main" val="0"/>
              </a:ext>
            </a:extLst>
          </a:blip>
          <a:srcRect l="15866" t="30872" r="39885" b="19692"/>
          <a:stretch/>
        </p:blipFill>
        <p:spPr>
          <a:xfrm>
            <a:off x="499403" y="1419078"/>
            <a:ext cx="5922500" cy="4536830"/>
          </a:xfrm>
          <a:prstGeom prst="rect">
            <a:avLst/>
          </a:prstGeom>
        </p:spPr>
      </p:pic>
      <p:pic>
        <p:nvPicPr>
          <p:cNvPr id="7" name="Picture 6">
            <a:extLst>
              <a:ext uri="{FF2B5EF4-FFF2-40B4-BE49-F238E27FC236}">
                <a16:creationId xmlns:a16="http://schemas.microsoft.com/office/drawing/2014/main" id="{3A0FBF4C-A383-47DD-8613-14ED13DE9484}"/>
              </a:ext>
            </a:extLst>
          </p:cNvPr>
          <p:cNvPicPr>
            <a:picLocks noChangeAspect="1"/>
          </p:cNvPicPr>
          <p:nvPr/>
        </p:nvPicPr>
        <p:blipFill rotWithShape="1">
          <a:blip r:embed="rId3">
            <a:extLst>
              <a:ext uri="{28A0092B-C50C-407E-A947-70E740481C1C}">
                <a14:useLocalDpi xmlns:a14="http://schemas.microsoft.com/office/drawing/2010/main" val="0"/>
              </a:ext>
            </a:extLst>
          </a:blip>
          <a:srcRect l="15981" t="32102" r="41327" b="18462"/>
          <a:stretch/>
        </p:blipFill>
        <p:spPr>
          <a:xfrm>
            <a:off x="6520377" y="1508760"/>
            <a:ext cx="5442314" cy="4357467"/>
          </a:xfrm>
          <a:prstGeom prst="rect">
            <a:avLst/>
          </a:prstGeom>
        </p:spPr>
      </p:pic>
      <p:sp>
        <p:nvSpPr>
          <p:cNvPr id="9" name="TextBox 8">
            <a:extLst>
              <a:ext uri="{FF2B5EF4-FFF2-40B4-BE49-F238E27FC236}">
                <a16:creationId xmlns:a16="http://schemas.microsoft.com/office/drawing/2014/main" id="{2CBADABB-B08F-4AA2-B598-369451716406}"/>
              </a:ext>
            </a:extLst>
          </p:cNvPr>
          <p:cNvSpPr txBox="1"/>
          <p:nvPr/>
        </p:nvSpPr>
        <p:spPr>
          <a:xfrm>
            <a:off x="413240" y="556958"/>
            <a:ext cx="6094826" cy="461665"/>
          </a:xfrm>
          <a:prstGeom prst="rect">
            <a:avLst/>
          </a:prstGeom>
          <a:noFill/>
        </p:spPr>
        <p:txBody>
          <a:bodyPr wrap="square">
            <a:spAutoFit/>
          </a:bodyPr>
          <a:lstStyle/>
          <a:p>
            <a:pPr algn="l"/>
            <a:r>
              <a:rPr lang="en-IN" dirty="0"/>
              <a:t>Example of </a:t>
            </a:r>
            <a:r>
              <a:rPr lang="en-US" b="1" i="0" dirty="0">
                <a:solidFill>
                  <a:srgbClr val="252C33"/>
                </a:solidFill>
                <a:effectLst/>
                <a:latin typeface="Open Sans"/>
              </a:rPr>
              <a:t>ROC</a:t>
            </a:r>
            <a:endParaRPr lang="en-IN" dirty="0"/>
          </a:p>
        </p:txBody>
      </p:sp>
    </p:spTree>
    <p:extLst>
      <p:ext uri="{BB962C8B-B14F-4D97-AF65-F5344CB8AC3E}">
        <p14:creationId xmlns:p14="http://schemas.microsoft.com/office/powerpoint/2010/main" val="236794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9760B-C829-4AA5-BC72-DB406FB0ECB0}"/>
              </a:ext>
            </a:extLst>
          </p:cNvPr>
          <p:cNvSpPr>
            <a:spLocks noGrp="1"/>
          </p:cNvSpPr>
          <p:nvPr>
            <p:ph idx="1"/>
          </p:nvPr>
        </p:nvSpPr>
        <p:spPr>
          <a:xfrm>
            <a:off x="300110" y="130127"/>
            <a:ext cx="11678530" cy="4990513"/>
          </a:xfrm>
        </p:spPr>
        <p:txBody>
          <a:bodyPr/>
          <a:lstStyle/>
          <a:p>
            <a:pPr marL="0" indent="0">
              <a:buNone/>
            </a:pPr>
            <a:r>
              <a:rPr lang="en-IN" b="1" i="0" dirty="0">
                <a:solidFill>
                  <a:srgbClr val="333333"/>
                </a:solidFill>
                <a:effectLst/>
                <a:latin typeface="poppins"/>
              </a:rPr>
              <a:t>5. </a:t>
            </a:r>
            <a:r>
              <a:rPr lang="en-IN" b="1" i="0" dirty="0" err="1">
                <a:solidFill>
                  <a:srgbClr val="333333"/>
                </a:solidFill>
                <a:effectLst/>
                <a:latin typeface="poppins"/>
              </a:rPr>
              <a:t>Kolomogorov</a:t>
            </a:r>
            <a:r>
              <a:rPr lang="en-IN" b="1" i="0" dirty="0">
                <a:solidFill>
                  <a:srgbClr val="333333"/>
                </a:solidFill>
                <a:effectLst/>
                <a:latin typeface="poppins"/>
              </a:rPr>
              <a:t> Smirnov (</a:t>
            </a:r>
            <a:r>
              <a:rPr lang="en-IN" b="1" i="0" dirty="0">
                <a:solidFill>
                  <a:srgbClr val="595858"/>
                </a:solidFill>
                <a:effectLst/>
                <a:latin typeface="roboto"/>
              </a:rPr>
              <a:t>K-S) </a:t>
            </a:r>
            <a:r>
              <a:rPr lang="en-IN" b="1" i="0" dirty="0">
                <a:solidFill>
                  <a:srgbClr val="333333"/>
                </a:solidFill>
                <a:effectLst/>
                <a:latin typeface="poppins"/>
              </a:rPr>
              <a:t>chart</a:t>
            </a:r>
          </a:p>
          <a:p>
            <a:pPr algn="just"/>
            <a:r>
              <a:rPr lang="en-US" sz="2200" dirty="0">
                <a:solidFill>
                  <a:srgbClr val="595858"/>
                </a:solidFill>
              </a:rPr>
              <a:t>M</a:t>
            </a:r>
            <a:r>
              <a:rPr lang="en-US" sz="2200" b="0" i="0" dirty="0">
                <a:solidFill>
                  <a:srgbClr val="595858"/>
                </a:solidFill>
                <a:effectLst/>
              </a:rPr>
              <a:t>easure of the degree of separation between the positive and </a:t>
            </a:r>
          </a:p>
          <a:p>
            <a:pPr marL="0" indent="0" algn="just">
              <a:buNone/>
            </a:pPr>
            <a:r>
              <a:rPr lang="en-US" sz="2200" dirty="0">
                <a:solidFill>
                  <a:srgbClr val="595858"/>
                </a:solidFill>
              </a:rPr>
              <a:t>    </a:t>
            </a:r>
            <a:r>
              <a:rPr lang="en-US" sz="2200" b="0" i="0" dirty="0">
                <a:solidFill>
                  <a:srgbClr val="595858"/>
                </a:solidFill>
                <a:effectLst/>
              </a:rPr>
              <a:t>negative distributions. </a:t>
            </a:r>
          </a:p>
          <a:p>
            <a:pPr algn="just"/>
            <a:r>
              <a:rPr lang="en-US" sz="2200" b="1" i="0" dirty="0">
                <a:solidFill>
                  <a:srgbClr val="595858"/>
                </a:solidFill>
                <a:effectLst/>
              </a:rPr>
              <a:t>0&lt;= K-S &lt;=100</a:t>
            </a:r>
            <a:r>
              <a:rPr lang="en-US" sz="2200" b="0" i="0" dirty="0">
                <a:solidFill>
                  <a:srgbClr val="595858"/>
                </a:solidFill>
                <a:effectLst/>
              </a:rPr>
              <a:t>, and that the higher the value the better the model is at separating the positive from negative cases.</a:t>
            </a:r>
          </a:p>
          <a:p>
            <a:pPr algn="just"/>
            <a:r>
              <a:rPr lang="en-US" sz="2200" b="0" i="0" dirty="0">
                <a:solidFill>
                  <a:srgbClr val="595858"/>
                </a:solidFill>
                <a:effectLst/>
              </a:rPr>
              <a:t>The K-S is 100, if the scores partition the population into two separate groups in which one group contains all the positives and the other all the negatives.</a:t>
            </a:r>
          </a:p>
          <a:p>
            <a:pPr algn="just"/>
            <a:r>
              <a:rPr lang="en-US" sz="2200" b="0" i="0" dirty="0">
                <a:solidFill>
                  <a:srgbClr val="595858"/>
                </a:solidFill>
                <a:effectLst/>
              </a:rPr>
              <a:t>If the model cannot differentiate between positives and negatives, then it is as if the model selects cases randomly from the population. The K-S would be 0. </a:t>
            </a:r>
            <a:endParaRPr lang="en-IN" sz="2200" b="1" i="0" dirty="0">
              <a:solidFill>
                <a:srgbClr val="333333"/>
              </a:solidFill>
              <a:effectLst/>
            </a:endParaRPr>
          </a:p>
          <a:p>
            <a:endParaRPr lang="en-IN" dirty="0"/>
          </a:p>
        </p:txBody>
      </p:sp>
      <p:pic>
        <p:nvPicPr>
          <p:cNvPr id="5" name="Picture 4">
            <a:extLst>
              <a:ext uri="{FF2B5EF4-FFF2-40B4-BE49-F238E27FC236}">
                <a16:creationId xmlns:a16="http://schemas.microsoft.com/office/drawing/2014/main" id="{FB9DCD67-0BED-45B5-9B1A-D29D4846A4F2}"/>
              </a:ext>
            </a:extLst>
          </p:cNvPr>
          <p:cNvPicPr>
            <a:picLocks noChangeAspect="1"/>
          </p:cNvPicPr>
          <p:nvPr/>
        </p:nvPicPr>
        <p:blipFill rotWithShape="1">
          <a:blip r:embed="rId2">
            <a:extLst>
              <a:ext uri="{28A0092B-C50C-407E-A947-70E740481C1C}">
                <a14:useLocalDpi xmlns:a14="http://schemas.microsoft.com/office/drawing/2010/main" val="0"/>
              </a:ext>
            </a:extLst>
          </a:blip>
          <a:srcRect l="7539" t="24205" r="39653" b="34974"/>
          <a:stretch/>
        </p:blipFill>
        <p:spPr>
          <a:xfrm>
            <a:off x="609602" y="3573194"/>
            <a:ext cx="6438313" cy="2799470"/>
          </a:xfrm>
          <a:prstGeom prst="rect">
            <a:avLst/>
          </a:prstGeom>
          <a:ln>
            <a:solidFill>
              <a:schemeClr val="bg2">
                <a:lumMod val="75000"/>
              </a:schemeClr>
            </a:solidFill>
          </a:ln>
        </p:spPr>
      </p:pic>
      <p:pic>
        <p:nvPicPr>
          <p:cNvPr id="7" name="Picture 6">
            <a:extLst>
              <a:ext uri="{FF2B5EF4-FFF2-40B4-BE49-F238E27FC236}">
                <a16:creationId xmlns:a16="http://schemas.microsoft.com/office/drawing/2014/main" id="{77CCCCF7-C7B5-4A5D-AB4D-C27B106BAF39}"/>
              </a:ext>
            </a:extLst>
          </p:cNvPr>
          <p:cNvPicPr>
            <a:picLocks noChangeAspect="1"/>
          </p:cNvPicPr>
          <p:nvPr/>
        </p:nvPicPr>
        <p:blipFill rotWithShape="1">
          <a:blip r:embed="rId3">
            <a:extLst>
              <a:ext uri="{28A0092B-C50C-407E-A947-70E740481C1C}">
                <a14:useLocalDpi xmlns:a14="http://schemas.microsoft.com/office/drawing/2010/main" val="0"/>
              </a:ext>
            </a:extLst>
          </a:blip>
          <a:srcRect l="15020" t="30256" r="46932" b="28205"/>
          <a:stretch/>
        </p:blipFill>
        <p:spPr>
          <a:xfrm>
            <a:off x="7047915" y="3573194"/>
            <a:ext cx="4445390" cy="2799470"/>
          </a:xfrm>
          <a:prstGeom prst="rect">
            <a:avLst/>
          </a:prstGeom>
        </p:spPr>
      </p:pic>
    </p:spTree>
    <p:extLst>
      <p:ext uri="{BB962C8B-B14F-4D97-AF65-F5344CB8AC3E}">
        <p14:creationId xmlns:p14="http://schemas.microsoft.com/office/powerpoint/2010/main" val="561244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D58C-FA04-4098-BD85-0EA4EC8928C9}"/>
              </a:ext>
            </a:extLst>
          </p:cNvPr>
          <p:cNvSpPr>
            <a:spLocks noGrp="1"/>
          </p:cNvSpPr>
          <p:nvPr>
            <p:ph type="title"/>
          </p:nvPr>
        </p:nvSpPr>
        <p:spPr/>
        <p:txBody>
          <a:bodyPr/>
          <a:lstStyle/>
          <a:p>
            <a:r>
              <a:rPr lang="en-IN" b="1" i="0" dirty="0">
                <a:effectLst/>
                <a:latin typeface="inherit"/>
              </a:rPr>
              <a:t>Model Validation Rules : Summary</a:t>
            </a:r>
            <a:endParaRPr lang="en-IN" dirty="0"/>
          </a:p>
        </p:txBody>
      </p:sp>
      <p:sp>
        <p:nvSpPr>
          <p:cNvPr id="3" name="TextBox 2">
            <a:extLst>
              <a:ext uri="{FF2B5EF4-FFF2-40B4-BE49-F238E27FC236}">
                <a16:creationId xmlns:a16="http://schemas.microsoft.com/office/drawing/2014/main" id="{F6F23308-BA20-4479-A4BD-0D1439C09567}"/>
              </a:ext>
            </a:extLst>
          </p:cNvPr>
          <p:cNvSpPr txBox="1"/>
          <p:nvPr/>
        </p:nvSpPr>
        <p:spPr>
          <a:xfrm>
            <a:off x="520505" y="1589649"/>
            <a:ext cx="11270566" cy="3785652"/>
          </a:xfrm>
          <a:prstGeom prst="rect">
            <a:avLst/>
          </a:prstGeom>
          <a:noFill/>
        </p:spPr>
        <p:txBody>
          <a:bodyPr wrap="square" rtlCol="0">
            <a:spAutoFit/>
          </a:bodyPr>
          <a:lstStyle/>
          <a:p>
            <a:pPr marL="457200" indent="-457200" algn="l" fontAlgn="base">
              <a:buFont typeface="+mj-lt"/>
              <a:buAutoNum type="arabicPeriod"/>
            </a:pPr>
            <a:r>
              <a:rPr lang="en-US" b="0" i="0" dirty="0">
                <a:effectLst/>
                <a:latin typeface="+mn-lt"/>
              </a:rPr>
              <a:t>Same significant variables should come in both the training and validation sample.</a:t>
            </a:r>
          </a:p>
          <a:p>
            <a:pPr marL="457200" indent="-457200" algn="l" fontAlgn="base">
              <a:buFont typeface="+mj-lt"/>
              <a:buAutoNum type="arabicPeriod"/>
            </a:pPr>
            <a:r>
              <a:rPr lang="en-US" b="0" i="0" dirty="0">
                <a:effectLst/>
                <a:latin typeface="+mn-lt"/>
              </a:rPr>
              <a:t>The behavior of variables should be same in both the samples (same sign of coefficients)</a:t>
            </a:r>
          </a:p>
          <a:p>
            <a:pPr marL="457200" indent="-457200" algn="l" fontAlgn="base">
              <a:buFont typeface="+mj-lt"/>
              <a:buAutoNum type="arabicPeriod"/>
            </a:pPr>
            <a:r>
              <a:rPr lang="en-US" b="1" i="0" dirty="0">
                <a:effectLst/>
                <a:latin typeface="+mn-lt"/>
              </a:rPr>
              <a:t>Beta coefficients</a:t>
            </a:r>
            <a:r>
              <a:rPr lang="en-US" b="0" i="0" dirty="0">
                <a:effectLst/>
                <a:latin typeface="+mn-lt"/>
              </a:rPr>
              <a:t> should be close in training and validation samples</a:t>
            </a:r>
          </a:p>
          <a:p>
            <a:pPr marL="457200" indent="-457200" algn="l" fontAlgn="base">
              <a:buFont typeface="+mj-lt"/>
              <a:buAutoNum type="arabicPeriod"/>
            </a:pPr>
            <a:r>
              <a:rPr lang="en-US" b="1" i="0" dirty="0">
                <a:effectLst/>
                <a:latin typeface="+mn-lt"/>
              </a:rPr>
              <a:t>KS statistics</a:t>
            </a:r>
            <a:r>
              <a:rPr lang="en-US" b="0" i="0" dirty="0">
                <a:effectLst/>
                <a:latin typeface="+mn-lt"/>
              </a:rPr>
              <a:t> should be in top 3 deciles.</a:t>
            </a:r>
          </a:p>
          <a:p>
            <a:pPr marL="457200" indent="-457200" algn="l" fontAlgn="base">
              <a:buFont typeface="+mj-lt"/>
              <a:buAutoNum type="arabicPeriod"/>
            </a:pPr>
            <a:r>
              <a:rPr lang="en-US" b="0" i="0" dirty="0">
                <a:effectLst/>
                <a:latin typeface="+mn-lt"/>
              </a:rPr>
              <a:t>KS statistics should be between 40 and 70. Should not be significantly different from Training KS (more than 10 points in absolute)</a:t>
            </a:r>
          </a:p>
          <a:p>
            <a:pPr marL="457200" indent="-457200" algn="l" fontAlgn="base">
              <a:buFont typeface="+mj-lt"/>
              <a:buAutoNum type="arabicPeriod"/>
            </a:pPr>
            <a:r>
              <a:rPr lang="en-US" b="1" i="0" dirty="0">
                <a:effectLst/>
                <a:latin typeface="+mn-lt"/>
              </a:rPr>
              <a:t>Area under Curve (AUC) - </a:t>
            </a:r>
            <a:r>
              <a:rPr lang="en-US" b="0" i="0" dirty="0">
                <a:effectLst/>
                <a:latin typeface="+mn-lt"/>
              </a:rPr>
              <a:t>Should be more than 0.7.</a:t>
            </a:r>
          </a:p>
          <a:p>
            <a:pPr algn="l"/>
            <a:endParaRPr lang="en-IN" dirty="0"/>
          </a:p>
        </p:txBody>
      </p:sp>
    </p:spTree>
    <p:extLst>
      <p:ext uri="{BB962C8B-B14F-4D97-AF65-F5344CB8AC3E}">
        <p14:creationId xmlns:p14="http://schemas.microsoft.com/office/powerpoint/2010/main" val="397487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658B-06FF-4234-94B1-32842A78ECA2}"/>
              </a:ext>
            </a:extLst>
          </p:cNvPr>
          <p:cNvSpPr>
            <a:spLocks noGrp="1"/>
          </p:cNvSpPr>
          <p:nvPr>
            <p:ph type="title"/>
          </p:nvPr>
        </p:nvSpPr>
        <p:spPr>
          <a:xfrm>
            <a:off x="609600" y="105825"/>
            <a:ext cx="9855200" cy="1143000"/>
          </a:xfrm>
        </p:spPr>
        <p:txBody>
          <a:bodyPr/>
          <a:lstStyle/>
          <a:p>
            <a:r>
              <a:rPr lang="en-IN" dirty="0"/>
              <a:t>What is Logistic Regression?</a:t>
            </a:r>
          </a:p>
        </p:txBody>
      </p:sp>
      <p:sp>
        <p:nvSpPr>
          <p:cNvPr id="3" name="Content Placeholder 2">
            <a:extLst>
              <a:ext uri="{FF2B5EF4-FFF2-40B4-BE49-F238E27FC236}">
                <a16:creationId xmlns:a16="http://schemas.microsoft.com/office/drawing/2014/main" id="{2B3E91F5-AE4D-4470-8A81-F1C2EBD53658}"/>
              </a:ext>
            </a:extLst>
          </p:cNvPr>
          <p:cNvSpPr>
            <a:spLocks noGrp="1"/>
          </p:cNvSpPr>
          <p:nvPr>
            <p:ph idx="1"/>
          </p:nvPr>
        </p:nvSpPr>
        <p:spPr>
          <a:xfrm>
            <a:off x="609600" y="1369999"/>
            <a:ext cx="10972800" cy="4525963"/>
          </a:xfrm>
        </p:spPr>
        <p:txBody>
          <a:bodyPr/>
          <a:lstStyle/>
          <a:p>
            <a:pPr marL="0" indent="0">
              <a:buNone/>
            </a:pPr>
            <a:r>
              <a:rPr lang="en-US" b="0" i="0" dirty="0">
                <a:effectLst/>
              </a:rPr>
              <a:t>Logistic Regression is a </a:t>
            </a:r>
            <a:r>
              <a:rPr lang="en-US" b="1" dirty="0"/>
              <a:t>classification algorithm</a:t>
            </a:r>
            <a:r>
              <a:rPr lang="en-US" dirty="0"/>
              <a:t> </a:t>
            </a:r>
            <a:r>
              <a:rPr lang="en-US" b="0" i="0" dirty="0">
                <a:effectLst/>
              </a:rPr>
              <a:t>used to predict a binary outcome (1 / 0, Yes / No, True / False) given a set of independent variables.</a:t>
            </a:r>
          </a:p>
        </p:txBody>
      </p:sp>
      <p:pic>
        <p:nvPicPr>
          <p:cNvPr id="7" name="Picture 6">
            <a:extLst>
              <a:ext uri="{FF2B5EF4-FFF2-40B4-BE49-F238E27FC236}">
                <a16:creationId xmlns:a16="http://schemas.microsoft.com/office/drawing/2014/main" id="{9F08E84F-C9ED-48F9-984B-19DF7330B0D2}"/>
              </a:ext>
            </a:extLst>
          </p:cNvPr>
          <p:cNvPicPr>
            <a:picLocks noChangeAspect="1"/>
          </p:cNvPicPr>
          <p:nvPr/>
        </p:nvPicPr>
        <p:blipFill rotWithShape="1">
          <a:blip r:embed="rId2">
            <a:extLst>
              <a:ext uri="{28A0092B-C50C-407E-A947-70E740481C1C}">
                <a14:useLocalDpi xmlns:a14="http://schemas.microsoft.com/office/drawing/2010/main" val="0"/>
              </a:ext>
            </a:extLst>
          </a:blip>
          <a:srcRect t="13932" b="8725"/>
          <a:stretch/>
        </p:blipFill>
        <p:spPr>
          <a:xfrm>
            <a:off x="2163078" y="3130061"/>
            <a:ext cx="7865844" cy="3041820"/>
          </a:xfrm>
          <a:prstGeom prst="rect">
            <a:avLst/>
          </a:prstGeom>
        </p:spPr>
      </p:pic>
    </p:spTree>
    <p:extLst>
      <p:ext uri="{BB962C8B-B14F-4D97-AF65-F5344CB8AC3E}">
        <p14:creationId xmlns:p14="http://schemas.microsoft.com/office/powerpoint/2010/main" val="256393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F045-8DD4-4DD3-AFBD-580F4A85B596}"/>
              </a:ext>
            </a:extLst>
          </p:cNvPr>
          <p:cNvSpPr>
            <a:spLocks noGrp="1"/>
          </p:cNvSpPr>
          <p:nvPr>
            <p:ph type="title"/>
          </p:nvPr>
        </p:nvSpPr>
        <p:spPr>
          <a:xfrm>
            <a:off x="539261" y="49555"/>
            <a:ext cx="9855200" cy="1143000"/>
          </a:xfrm>
        </p:spPr>
        <p:txBody>
          <a:bodyPr/>
          <a:lstStyle/>
          <a:p>
            <a:r>
              <a:rPr lang="en-IN" dirty="0"/>
              <a:t>Logistic vs Linear Regression</a:t>
            </a:r>
          </a:p>
        </p:txBody>
      </p:sp>
      <p:sp>
        <p:nvSpPr>
          <p:cNvPr id="3" name="Content Placeholder 2">
            <a:extLst>
              <a:ext uri="{FF2B5EF4-FFF2-40B4-BE49-F238E27FC236}">
                <a16:creationId xmlns:a16="http://schemas.microsoft.com/office/drawing/2014/main" id="{4752E70F-5522-4B81-8078-AC854A14CBC9}"/>
              </a:ext>
            </a:extLst>
          </p:cNvPr>
          <p:cNvSpPr>
            <a:spLocks noGrp="1"/>
          </p:cNvSpPr>
          <p:nvPr>
            <p:ph idx="1"/>
          </p:nvPr>
        </p:nvSpPr>
        <p:spPr>
          <a:xfrm>
            <a:off x="539261" y="1259694"/>
            <a:ext cx="10972800" cy="4525963"/>
          </a:xfrm>
        </p:spPr>
        <p:txBody>
          <a:bodyPr/>
          <a:lstStyle/>
          <a:p>
            <a:pPr marL="0" indent="0">
              <a:buNone/>
            </a:pPr>
            <a:r>
              <a:rPr lang="en-US" b="0" i="0" dirty="0">
                <a:effectLst/>
              </a:rPr>
              <a:t>Linear regression is used when the response variable is </a:t>
            </a:r>
            <a:r>
              <a:rPr lang="en-US" b="1" i="0" dirty="0">
                <a:effectLst/>
              </a:rPr>
              <a:t>continuous</a:t>
            </a:r>
            <a:r>
              <a:rPr lang="en-US" b="0" i="0" dirty="0">
                <a:effectLst/>
              </a:rPr>
              <a:t> in nature, but logistic regression is used when the response variable is </a:t>
            </a:r>
            <a:r>
              <a:rPr lang="en-US" b="1" i="0" dirty="0">
                <a:effectLst/>
              </a:rPr>
              <a:t>categorical</a:t>
            </a:r>
            <a:r>
              <a:rPr lang="en-US" b="0" i="0" dirty="0">
                <a:effectLst/>
              </a:rPr>
              <a:t> in nature.</a:t>
            </a:r>
            <a:endParaRPr lang="en-IN" dirty="0"/>
          </a:p>
        </p:txBody>
      </p:sp>
      <p:pic>
        <p:nvPicPr>
          <p:cNvPr id="5" name="Picture 4">
            <a:extLst>
              <a:ext uri="{FF2B5EF4-FFF2-40B4-BE49-F238E27FC236}">
                <a16:creationId xmlns:a16="http://schemas.microsoft.com/office/drawing/2014/main" id="{741EC771-6ED9-4044-BE7A-DD0593E092AD}"/>
              </a:ext>
            </a:extLst>
          </p:cNvPr>
          <p:cNvPicPr>
            <a:picLocks noChangeAspect="1"/>
          </p:cNvPicPr>
          <p:nvPr/>
        </p:nvPicPr>
        <p:blipFill rotWithShape="1">
          <a:blip r:embed="rId2">
            <a:extLst>
              <a:ext uri="{28A0092B-C50C-407E-A947-70E740481C1C}">
                <a14:useLocalDpi xmlns:a14="http://schemas.microsoft.com/office/drawing/2010/main" val="0"/>
              </a:ext>
            </a:extLst>
          </a:blip>
          <a:srcRect l="29096" t="44000" r="30481" b="23334"/>
          <a:stretch/>
        </p:blipFill>
        <p:spPr>
          <a:xfrm>
            <a:off x="1803399" y="2655870"/>
            <a:ext cx="7944453" cy="3611285"/>
          </a:xfrm>
          <a:prstGeom prst="rect">
            <a:avLst/>
          </a:prstGeom>
        </p:spPr>
      </p:pic>
    </p:spTree>
    <p:extLst>
      <p:ext uri="{BB962C8B-B14F-4D97-AF65-F5344CB8AC3E}">
        <p14:creationId xmlns:p14="http://schemas.microsoft.com/office/powerpoint/2010/main" val="301373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1A71-4737-4821-BBE9-013012EF5198}"/>
              </a:ext>
            </a:extLst>
          </p:cNvPr>
          <p:cNvSpPr>
            <a:spLocks noGrp="1"/>
          </p:cNvSpPr>
          <p:nvPr>
            <p:ph type="title"/>
          </p:nvPr>
        </p:nvSpPr>
        <p:spPr/>
        <p:txBody>
          <a:bodyPr/>
          <a:lstStyle/>
          <a:p>
            <a:r>
              <a:rPr lang="en-IN" dirty="0"/>
              <a:t>Logistic vs Linear Regression</a:t>
            </a:r>
            <a:br>
              <a:rPr lang="en-IN" dirty="0"/>
            </a:br>
            <a:r>
              <a:rPr lang="en-IN" sz="2400" i="1" dirty="0">
                <a:solidFill>
                  <a:srgbClr val="0070C0"/>
                </a:solidFill>
              </a:rPr>
              <a:t>Some more differences</a:t>
            </a:r>
          </a:p>
        </p:txBody>
      </p:sp>
      <p:sp>
        <p:nvSpPr>
          <p:cNvPr id="3" name="Content Placeholder 2">
            <a:extLst>
              <a:ext uri="{FF2B5EF4-FFF2-40B4-BE49-F238E27FC236}">
                <a16:creationId xmlns:a16="http://schemas.microsoft.com/office/drawing/2014/main" id="{358F90C4-B27D-4218-AB75-D534D3B0A31E}"/>
              </a:ext>
            </a:extLst>
          </p:cNvPr>
          <p:cNvSpPr>
            <a:spLocks noGrp="1"/>
          </p:cNvSpPr>
          <p:nvPr>
            <p:ph idx="1"/>
          </p:nvPr>
        </p:nvSpPr>
        <p:spPr/>
        <p:txBody>
          <a:bodyPr/>
          <a:lstStyle/>
          <a:p>
            <a:r>
              <a:rPr lang="en-US" b="1" i="0" dirty="0">
                <a:solidFill>
                  <a:srgbClr val="292929"/>
                </a:solidFill>
                <a:effectLst/>
              </a:rPr>
              <a:t>Linear regression</a:t>
            </a:r>
            <a:r>
              <a:rPr lang="en-US" b="0" i="0" dirty="0">
                <a:solidFill>
                  <a:srgbClr val="292929"/>
                </a:solidFill>
                <a:effectLst/>
              </a:rPr>
              <a:t> assumes gaussian (or normal) distribution of dependent variable. </a:t>
            </a:r>
            <a:r>
              <a:rPr lang="en-US" b="1" i="0" dirty="0">
                <a:solidFill>
                  <a:srgbClr val="292929"/>
                </a:solidFill>
                <a:effectLst/>
              </a:rPr>
              <a:t>Logistic regression</a:t>
            </a:r>
            <a:r>
              <a:rPr lang="en-US" b="0" i="0" dirty="0">
                <a:solidFill>
                  <a:srgbClr val="292929"/>
                </a:solidFill>
                <a:effectLst/>
              </a:rPr>
              <a:t> assumes binomial distribution of dependent variable.</a:t>
            </a:r>
          </a:p>
          <a:p>
            <a:r>
              <a:rPr lang="en-US" b="0" i="0" dirty="0">
                <a:solidFill>
                  <a:srgbClr val="292929"/>
                </a:solidFill>
                <a:effectLst/>
              </a:rPr>
              <a:t>To perform</a:t>
            </a:r>
            <a:r>
              <a:rPr lang="en-US" b="1" i="0" dirty="0">
                <a:solidFill>
                  <a:srgbClr val="292929"/>
                </a:solidFill>
                <a:effectLst/>
              </a:rPr>
              <a:t> Linear regression</a:t>
            </a:r>
            <a:r>
              <a:rPr lang="en-US" b="0" i="0" dirty="0">
                <a:solidFill>
                  <a:srgbClr val="292929"/>
                </a:solidFill>
                <a:effectLst/>
              </a:rPr>
              <a:t> we require a linear relationship between the dependent and independent variables. But to perform </a:t>
            </a:r>
            <a:r>
              <a:rPr lang="en-US" b="1" i="0" dirty="0">
                <a:solidFill>
                  <a:srgbClr val="292929"/>
                </a:solidFill>
                <a:effectLst/>
              </a:rPr>
              <a:t>Logistic regression</a:t>
            </a:r>
            <a:r>
              <a:rPr lang="en-US" b="0" i="0" dirty="0">
                <a:solidFill>
                  <a:srgbClr val="292929"/>
                </a:solidFill>
                <a:effectLst/>
              </a:rPr>
              <a:t> we do not require a linear relationship between the dependent and independent variables.</a:t>
            </a:r>
          </a:p>
          <a:p>
            <a:r>
              <a:rPr lang="en-US" b="1" i="0" dirty="0">
                <a:solidFill>
                  <a:srgbClr val="292929"/>
                </a:solidFill>
                <a:effectLst/>
              </a:rPr>
              <a:t>Linear Regression</a:t>
            </a:r>
            <a:r>
              <a:rPr lang="en-US" b="0" i="0" dirty="0">
                <a:solidFill>
                  <a:srgbClr val="292929"/>
                </a:solidFill>
                <a:effectLst/>
              </a:rPr>
              <a:t> is all about fitting a straight line in the data while </a:t>
            </a:r>
            <a:r>
              <a:rPr lang="en-US" b="1" i="0" dirty="0">
                <a:solidFill>
                  <a:srgbClr val="292929"/>
                </a:solidFill>
                <a:effectLst/>
              </a:rPr>
              <a:t>Logistic Regression</a:t>
            </a:r>
            <a:r>
              <a:rPr lang="en-US" b="0" i="0" dirty="0">
                <a:solidFill>
                  <a:srgbClr val="292929"/>
                </a:solidFill>
                <a:effectLst/>
              </a:rPr>
              <a:t> is about fitting a curve to the data.</a:t>
            </a:r>
            <a:endParaRPr lang="en-IN" dirty="0"/>
          </a:p>
        </p:txBody>
      </p:sp>
    </p:spTree>
    <p:extLst>
      <p:ext uri="{BB962C8B-B14F-4D97-AF65-F5344CB8AC3E}">
        <p14:creationId xmlns:p14="http://schemas.microsoft.com/office/powerpoint/2010/main" val="251376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7BEEF-F2F8-44F3-9B03-AA3ABF85D005}"/>
              </a:ext>
            </a:extLst>
          </p:cNvPr>
          <p:cNvSpPr>
            <a:spLocks noGrp="1"/>
          </p:cNvSpPr>
          <p:nvPr>
            <p:ph idx="1"/>
          </p:nvPr>
        </p:nvSpPr>
        <p:spPr>
          <a:xfrm>
            <a:off x="405619" y="742072"/>
            <a:ext cx="10278794" cy="4525963"/>
          </a:xfrm>
        </p:spPr>
        <p:txBody>
          <a:bodyPr/>
          <a:lstStyle/>
          <a:p>
            <a:pPr marL="0" indent="0">
              <a:buNone/>
            </a:pPr>
            <a:r>
              <a:rPr lang="en-US" b="1" i="0" dirty="0">
                <a:solidFill>
                  <a:srgbClr val="0070C0"/>
                </a:solidFill>
                <a:effectLst/>
              </a:rPr>
              <a:t>Logistic regression </a:t>
            </a:r>
            <a:r>
              <a:rPr lang="en-US" i="0" dirty="0">
                <a:solidFill>
                  <a:srgbClr val="0070C0"/>
                </a:solidFill>
                <a:effectLst/>
              </a:rPr>
              <a:t>is a special case of linear regression where we only predict the outcome in a categorical variable. It predicts the probability of the event using the log function.</a:t>
            </a:r>
          </a:p>
          <a:p>
            <a:endParaRPr lang="en-US" dirty="0">
              <a:solidFill>
                <a:srgbClr val="4A4A4A"/>
              </a:solidFill>
            </a:endParaRPr>
          </a:p>
          <a:p>
            <a:pPr marL="0" indent="0" algn="just">
              <a:buNone/>
            </a:pPr>
            <a:r>
              <a:rPr lang="en-US" b="1" i="0" dirty="0">
                <a:effectLst/>
              </a:rPr>
              <a:t>Linear regression equation:    y = β0 + β1X + E</a:t>
            </a:r>
          </a:p>
          <a:p>
            <a:pPr marL="0" indent="0" algn="just">
              <a:buNone/>
            </a:pPr>
            <a:endParaRPr lang="en-US" b="0" i="0" dirty="0">
              <a:effectLst/>
            </a:endParaRPr>
          </a:p>
          <a:p>
            <a:pPr lvl="1">
              <a:buFont typeface="Arial" panose="020B0604020202020204" pitchFamily="34" charset="0"/>
              <a:buChar char="•"/>
            </a:pPr>
            <a:r>
              <a:rPr lang="en-US" sz="2200" b="0" i="0" dirty="0">
                <a:effectLst/>
              </a:rPr>
              <a:t>Y stands for the dependent variable that needs to be predicted.</a:t>
            </a:r>
          </a:p>
          <a:p>
            <a:pPr lvl="1">
              <a:buFont typeface="Arial" panose="020B0604020202020204" pitchFamily="34" charset="0"/>
              <a:buChar char="•"/>
            </a:pPr>
            <a:r>
              <a:rPr lang="en-US" sz="2200" b="0" i="0" dirty="0">
                <a:effectLst/>
              </a:rPr>
              <a:t>β0 is the Y-intercept, which is basically the point on the line which touches the y-axis.</a:t>
            </a:r>
          </a:p>
          <a:p>
            <a:pPr lvl="1">
              <a:buFont typeface="Arial" panose="020B0604020202020204" pitchFamily="34" charset="0"/>
              <a:buChar char="•"/>
            </a:pPr>
            <a:r>
              <a:rPr lang="en-US" sz="2200" b="0" i="0" dirty="0">
                <a:effectLst/>
              </a:rPr>
              <a:t>β1 is the slope of the line (the slope can be negative or positive depending on the relationship between the dependent variable and the independent variable.)</a:t>
            </a:r>
          </a:p>
          <a:p>
            <a:pPr lvl="1">
              <a:buFont typeface="Arial" panose="020B0604020202020204" pitchFamily="34" charset="0"/>
              <a:buChar char="•"/>
            </a:pPr>
            <a:r>
              <a:rPr lang="en-US" sz="2200" b="0" i="0" dirty="0">
                <a:effectLst/>
              </a:rPr>
              <a:t>X here represents the independent variable that is used to predict our resultant dependent value.</a:t>
            </a:r>
          </a:p>
          <a:p>
            <a:endParaRPr lang="en-IN" dirty="0"/>
          </a:p>
        </p:txBody>
      </p:sp>
      <p:sp>
        <p:nvSpPr>
          <p:cNvPr id="2" name="TextBox 1">
            <a:extLst>
              <a:ext uri="{FF2B5EF4-FFF2-40B4-BE49-F238E27FC236}">
                <a16:creationId xmlns:a16="http://schemas.microsoft.com/office/drawing/2014/main" id="{71A7A1B4-3CBF-4CF8-A2CB-3ECAB70E372F}"/>
              </a:ext>
            </a:extLst>
          </p:cNvPr>
          <p:cNvSpPr txBox="1"/>
          <p:nvPr/>
        </p:nvSpPr>
        <p:spPr>
          <a:xfrm>
            <a:off x="316523" y="157297"/>
            <a:ext cx="7828671" cy="584775"/>
          </a:xfrm>
          <a:prstGeom prst="rect">
            <a:avLst/>
          </a:prstGeom>
          <a:noFill/>
        </p:spPr>
        <p:txBody>
          <a:bodyPr wrap="square" rtlCol="0">
            <a:spAutoFit/>
          </a:bodyPr>
          <a:lstStyle/>
          <a:p>
            <a:pPr algn="l"/>
            <a:r>
              <a:rPr lang="en-IN" sz="3200" dirty="0">
                <a:latin typeface="+mj-lt"/>
              </a:rPr>
              <a:t>Why is it called a regression?</a:t>
            </a:r>
          </a:p>
        </p:txBody>
      </p:sp>
    </p:spTree>
    <p:extLst>
      <p:ext uri="{BB962C8B-B14F-4D97-AF65-F5344CB8AC3E}">
        <p14:creationId xmlns:p14="http://schemas.microsoft.com/office/powerpoint/2010/main" val="322158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6E73404-377A-420C-906F-A2D9067FA204}"/>
              </a:ext>
            </a:extLst>
          </p:cNvPr>
          <p:cNvSpPr>
            <a:spLocks noGrp="1" noChangeArrowheads="1"/>
          </p:cNvSpPr>
          <p:nvPr>
            <p:ph idx="1"/>
          </p:nvPr>
        </p:nvSpPr>
        <p:spPr bwMode="auto">
          <a:xfrm>
            <a:off x="555673" y="915328"/>
            <a:ext cx="9799955"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52C33"/>
                </a:solidFill>
                <a:effectLst/>
                <a:latin typeface="Open Sans"/>
              </a:rPr>
              <a:t>In Logistic Regression, we use the same equation but with some modifications made to </a:t>
            </a:r>
            <a:r>
              <a:rPr kumimoji="0" lang="en-US" altLang="en-US" sz="2400" b="0" i="0" u="none" strike="noStrike" cap="none" normalizeH="0" baseline="0" dirty="0">
                <a:ln>
                  <a:noFill/>
                </a:ln>
                <a:solidFill>
                  <a:srgbClr val="252C33"/>
                </a:solidFill>
                <a:effectLst/>
                <a:latin typeface="Arial Unicode MS"/>
              </a:rPr>
              <a:t>Y</a:t>
            </a:r>
            <a:r>
              <a:rPr lang="en-US" altLang="en-US" sz="2400" dirty="0">
                <a:solidFill>
                  <a:srgbClr val="252C33"/>
                </a:solidFill>
                <a:latin typeface="Open Sans"/>
              </a:rPr>
              <a:t> - </a:t>
            </a:r>
            <a:r>
              <a:rPr lang="en-IN" sz="2400" b="1" i="0" dirty="0">
                <a:solidFill>
                  <a:srgbClr val="252C33"/>
                </a:solidFill>
                <a:effectLst/>
                <a:latin typeface="Open Sans"/>
              </a:rPr>
              <a:t>we calculate probabilities.</a:t>
            </a:r>
          </a:p>
          <a:p>
            <a:pPr marL="0" marR="0" lvl="0" indent="0" algn="l" defTabSz="914400" rtl="0" eaLnBrk="0" fontAlgn="base" latinLnBrk="0" hangingPunct="0">
              <a:lnSpc>
                <a:spcPct val="100000"/>
              </a:lnSpc>
              <a:spcBef>
                <a:spcPct val="0"/>
              </a:spcBef>
              <a:spcAft>
                <a:spcPct val="0"/>
              </a:spcAft>
              <a:buClrTx/>
              <a:buSzTx/>
              <a:buFontTx/>
              <a:buNone/>
              <a:tabLst/>
            </a:pPr>
            <a:endParaRPr lang="en-IN" sz="2400" dirty="0">
              <a:solidFill>
                <a:srgbClr val="252C3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lang="en-IN" sz="2400" b="1" i="0" dirty="0">
                <a:solidFill>
                  <a:srgbClr val="252C33"/>
                </a:solidFill>
                <a:effectLst/>
                <a:latin typeface="Open Sans"/>
              </a:rPr>
              <a:t>This is the logistic function:</a:t>
            </a:r>
          </a:p>
          <a:p>
            <a:pPr marL="0" marR="0" lvl="0" indent="0" algn="l" defTabSz="914400" rtl="0" eaLnBrk="0" fontAlgn="base" latinLnBrk="0" hangingPunct="0">
              <a:lnSpc>
                <a:spcPct val="100000"/>
              </a:lnSpc>
              <a:spcBef>
                <a:spcPct val="0"/>
              </a:spcBef>
              <a:spcAft>
                <a:spcPct val="0"/>
              </a:spcAft>
              <a:buClrTx/>
              <a:buSzTx/>
              <a:buFontTx/>
              <a:buNone/>
              <a:tabLst/>
            </a:pPr>
            <a:endParaRPr lang="en-IN" sz="2400" dirty="0">
              <a:solidFill>
                <a:srgbClr val="252C3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IN" altLang="en-US" sz="2400" b="0" i="0" dirty="0">
              <a:solidFill>
                <a:srgbClr val="252C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C1DE2AD-5DEB-4431-A802-4C14A1CBAE65}"/>
              </a:ext>
            </a:extLst>
          </p:cNvPr>
          <p:cNvPicPr>
            <a:picLocks noChangeAspect="1"/>
          </p:cNvPicPr>
          <p:nvPr/>
        </p:nvPicPr>
        <p:blipFill rotWithShape="1">
          <a:blip r:embed="rId2">
            <a:extLst>
              <a:ext uri="{28A0092B-C50C-407E-A947-70E740481C1C}">
                <a14:useLocalDpi xmlns:a14="http://schemas.microsoft.com/office/drawing/2010/main" val="0"/>
              </a:ext>
            </a:extLst>
          </a:blip>
          <a:srcRect l="30288" t="42974" r="25806" b="41231"/>
          <a:stretch/>
        </p:blipFill>
        <p:spPr>
          <a:xfrm>
            <a:off x="4979962" y="1697977"/>
            <a:ext cx="5280075" cy="1083212"/>
          </a:xfrm>
          <a:prstGeom prst="rect">
            <a:avLst/>
          </a:prstGeom>
        </p:spPr>
      </p:pic>
      <p:sp>
        <p:nvSpPr>
          <p:cNvPr id="7" name="TextBox 6">
            <a:extLst>
              <a:ext uri="{FF2B5EF4-FFF2-40B4-BE49-F238E27FC236}">
                <a16:creationId xmlns:a16="http://schemas.microsoft.com/office/drawing/2014/main" id="{58470990-8573-4D79-AD00-063F39C4289A}"/>
              </a:ext>
            </a:extLst>
          </p:cNvPr>
          <p:cNvSpPr txBox="1"/>
          <p:nvPr/>
        </p:nvSpPr>
        <p:spPr>
          <a:xfrm>
            <a:off x="555673" y="65371"/>
            <a:ext cx="6886136" cy="707886"/>
          </a:xfrm>
          <a:prstGeom prst="rect">
            <a:avLst/>
          </a:prstGeom>
          <a:noFill/>
        </p:spPr>
        <p:txBody>
          <a:bodyPr wrap="square" rtlCol="0">
            <a:spAutoFit/>
          </a:bodyPr>
          <a:lstStyle/>
          <a:p>
            <a:pPr algn="l"/>
            <a:r>
              <a:rPr lang="en-IN" sz="4000" dirty="0">
                <a:latin typeface="+mj-lt"/>
              </a:rPr>
              <a:t>Logit function </a:t>
            </a:r>
          </a:p>
        </p:txBody>
      </p:sp>
      <p:pic>
        <p:nvPicPr>
          <p:cNvPr id="8" name="Picture 7">
            <a:extLst>
              <a:ext uri="{FF2B5EF4-FFF2-40B4-BE49-F238E27FC236}">
                <a16:creationId xmlns:a16="http://schemas.microsoft.com/office/drawing/2014/main" id="{9060A799-5B2A-4E9A-B885-D9DFEDCB4A02}"/>
              </a:ext>
            </a:extLst>
          </p:cNvPr>
          <p:cNvPicPr>
            <a:picLocks noChangeAspect="1"/>
          </p:cNvPicPr>
          <p:nvPr/>
        </p:nvPicPr>
        <p:blipFill rotWithShape="1">
          <a:blip r:embed="rId3">
            <a:extLst>
              <a:ext uri="{28A0092B-C50C-407E-A947-70E740481C1C}">
                <a14:useLocalDpi xmlns:a14="http://schemas.microsoft.com/office/drawing/2010/main" val="0"/>
              </a:ext>
            </a:extLst>
          </a:blip>
          <a:srcRect l="30116" t="10671" r="24769" b="24616"/>
          <a:stretch/>
        </p:blipFill>
        <p:spPr>
          <a:xfrm>
            <a:off x="921434" y="2781189"/>
            <a:ext cx="4185137" cy="3376770"/>
          </a:xfrm>
          <a:prstGeom prst="rect">
            <a:avLst/>
          </a:prstGeom>
        </p:spPr>
      </p:pic>
    </p:spTree>
    <p:extLst>
      <p:ext uri="{BB962C8B-B14F-4D97-AF65-F5344CB8AC3E}">
        <p14:creationId xmlns:p14="http://schemas.microsoft.com/office/powerpoint/2010/main" val="318664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DBD9AF-44B7-4F98-8210-B9F97004173B}"/>
              </a:ext>
            </a:extLst>
          </p:cNvPr>
          <p:cNvSpPr>
            <a:spLocks noGrp="1"/>
          </p:cNvSpPr>
          <p:nvPr>
            <p:ph idx="1"/>
          </p:nvPr>
        </p:nvSpPr>
        <p:spPr>
          <a:xfrm>
            <a:off x="490025" y="562707"/>
            <a:ext cx="10972800" cy="4525963"/>
          </a:xfrm>
        </p:spPr>
        <p:txBody>
          <a:bodyPr/>
          <a:lstStyle/>
          <a:p>
            <a:pPr marL="0" indent="0">
              <a:buNone/>
            </a:pPr>
            <a:r>
              <a:rPr lang="en-IN" b="1" dirty="0"/>
              <a:t>Logit function:</a:t>
            </a:r>
          </a:p>
          <a:p>
            <a:pPr marL="0" indent="0">
              <a:buNone/>
            </a:pPr>
            <a:endParaRPr lang="en-IN" b="1" dirty="0"/>
          </a:p>
          <a:p>
            <a:pPr marL="0" indent="0">
              <a:buNone/>
            </a:pPr>
            <a:r>
              <a:rPr lang="en-US" dirty="0">
                <a:solidFill>
                  <a:srgbClr val="252C33"/>
                </a:solidFill>
                <a:latin typeface="Open Sans"/>
              </a:rPr>
              <a:t>T</a:t>
            </a:r>
            <a:r>
              <a:rPr lang="en-US" b="0" i="0" dirty="0">
                <a:solidFill>
                  <a:srgbClr val="252C33"/>
                </a:solidFill>
                <a:effectLst/>
                <a:latin typeface="Open Sans"/>
              </a:rPr>
              <a:t>he right side of the (immediate) equation above depicts the linear combination of independent variables. The left side is known as the </a:t>
            </a:r>
            <a:r>
              <a:rPr lang="en-US" b="1" i="0" dirty="0">
                <a:solidFill>
                  <a:srgbClr val="252C33"/>
                </a:solidFill>
                <a:effectLst/>
                <a:latin typeface="Open Sans"/>
              </a:rPr>
              <a:t>log - odds</a:t>
            </a:r>
            <a:r>
              <a:rPr lang="en-US" b="0" i="0" dirty="0">
                <a:solidFill>
                  <a:srgbClr val="252C33"/>
                </a:solidFill>
                <a:effectLst/>
                <a:latin typeface="Open Sans"/>
              </a:rPr>
              <a:t> or </a:t>
            </a:r>
            <a:r>
              <a:rPr lang="en-US" b="1" i="0" dirty="0">
                <a:solidFill>
                  <a:srgbClr val="252C33"/>
                </a:solidFill>
                <a:effectLst/>
                <a:latin typeface="Open Sans"/>
              </a:rPr>
              <a:t>odds ratio</a:t>
            </a:r>
            <a:r>
              <a:rPr lang="en-US" b="0" i="0" dirty="0">
                <a:solidFill>
                  <a:srgbClr val="252C33"/>
                </a:solidFill>
                <a:effectLst/>
                <a:latin typeface="Open Sans"/>
              </a:rPr>
              <a:t> or </a:t>
            </a:r>
            <a:r>
              <a:rPr lang="en-US" b="1" i="0" dirty="0">
                <a:solidFill>
                  <a:srgbClr val="252C33"/>
                </a:solidFill>
                <a:effectLst/>
                <a:latin typeface="Open Sans"/>
              </a:rPr>
              <a:t>logit function</a:t>
            </a:r>
            <a:r>
              <a:rPr lang="en-US" b="0" i="0" dirty="0">
                <a:solidFill>
                  <a:srgbClr val="252C33"/>
                </a:solidFill>
                <a:effectLst/>
                <a:latin typeface="Open Sans"/>
              </a:rPr>
              <a:t> and is the link function for Logistic Regression. </a:t>
            </a:r>
          </a:p>
          <a:p>
            <a:pPr marL="0" indent="0">
              <a:buNone/>
            </a:pPr>
            <a:br>
              <a:rPr lang="en-US" dirty="0"/>
            </a:br>
            <a:endParaRPr lang="en-IN" b="1" dirty="0"/>
          </a:p>
        </p:txBody>
      </p:sp>
      <p:pic>
        <p:nvPicPr>
          <p:cNvPr id="5" name="Picture 4">
            <a:extLst>
              <a:ext uri="{FF2B5EF4-FFF2-40B4-BE49-F238E27FC236}">
                <a16:creationId xmlns:a16="http://schemas.microsoft.com/office/drawing/2014/main" id="{40CD733E-DF1F-414B-81ED-DB13B904B285}"/>
              </a:ext>
            </a:extLst>
          </p:cNvPr>
          <p:cNvPicPr>
            <a:picLocks noChangeAspect="1"/>
          </p:cNvPicPr>
          <p:nvPr/>
        </p:nvPicPr>
        <p:blipFill rotWithShape="1">
          <a:blip r:embed="rId2">
            <a:extLst>
              <a:ext uri="{28A0092B-C50C-407E-A947-70E740481C1C}">
                <a14:useLocalDpi xmlns:a14="http://schemas.microsoft.com/office/drawing/2010/main" val="0"/>
              </a:ext>
            </a:extLst>
          </a:blip>
          <a:srcRect l="36582" t="67200" r="33503" b="23544"/>
          <a:stretch/>
        </p:blipFill>
        <p:spPr>
          <a:xfrm>
            <a:off x="3312941" y="485334"/>
            <a:ext cx="4122137" cy="717453"/>
          </a:xfrm>
          <a:prstGeom prst="rect">
            <a:avLst/>
          </a:prstGeom>
        </p:spPr>
      </p:pic>
      <p:pic>
        <p:nvPicPr>
          <p:cNvPr id="9" name="Picture 8">
            <a:extLst>
              <a:ext uri="{FF2B5EF4-FFF2-40B4-BE49-F238E27FC236}">
                <a16:creationId xmlns:a16="http://schemas.microsoft.com/office/drawing/2014/main" id="{628C544D-F0D1-4743-A59D-243C6A3F96FD}"/>
              </a:ext>
            </a:extLst>
          </p:cNvPr>
          <p:cNvPicPr>
            <a:picLocks noChangeAspect="1"/>
          </p:cNvPicPr>
          <p:nvPr/>
        </p:nvPicPr>
        <p:blipFill rotWithShape="1">
          <a:blip r:embed="rId3">
            <a:extLst>
              <a:ext uri="{28A0092B-C50C-407E-A947-70E740481C1C}">
                <a14:useLocalDpi xmlns:a14="http://schemas.microsoft.com/office/drawing/2010/main" val="0"/>
              </a:ext>
            </a:extLst>
          </a:blip>
          <a:srcRect l="4846" t="12291" r="2674" b="6502"/>
          <a:stretch/>
        </p:blipFill>
        <p:spPr>
          <a:xfrm>
            <a:off x="1765494" y="3429000"/>
            <a:ext cx="8222567" cy="2910752"/>
          </a:xfrm>
          <a:prstGeom prst="rect">
            <a:avLst/>
          </a:prstGeom>
        </p:spPr>
      </p:pic>
    </p:spTree>
    <p:extLst>
      <p:ext uri="{BB962C8B-B14F-4D97-AF65-F5344CB8AC3E}">
        <p14:creationId xmlns:p14="http://schemas.microsoft.com/office/powerpoint/2010/main" val="422595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7F49F-A6F2-487C-A4C4-130A97701C83}"/>
              </a:ext>
            </a:extLst>
          </p:cNvPr>
          <p:cNvPicPr>
            <a:picLocks noChangeAspect="1"/>
          </p:cNvPicPr>
          <p:nvPr/>
        </p:nvPicPr>
        <p:blipFill rotWithShape="1">
          <a:blip r:embed="rId2">
            <a:extLst>
              <a:ext uri="{28A0092B-C50C-407E-A947-70E740481C1C}">
                <a14:useLocalDpi xmlns:a14="http://schemas.microsoft.com/office/drawing/2010/main" val="0"/>
              </a:ext>
            </a:extLst>
          </a:blip>
          <a:srcRect l="4026" t="9744" b="9744"/>
          <a:stretch/>
        </p:blipFill>
        <p:spPr>
          <a:xfrm>
            <a:off x="1708052" y="506437"/>
            <a:ext cx="8775895" cy="5521570"/>
          </a:xfrm>
          <a:prstGeom prst="rect">
            <a:avLst/>
          </a:prstGeom>
        </p:spPr>
      </p:pic>
      <p:sp>
        <p:nvSpPr>
          <p:cNvPr id="4" name="TextBox 3">
            <a:extLst>
              <a:ext uri="{FF2B5EF4-FFF2-40B4-BE49-F238E27FC236}">
                <a16:creationId xmlns:a16="http://schemas.microsoft.com/office/drawing/2014/main" id="{4F2ACD74-9932-4591-9498-147413220686}"/>
              </a:ext>
            </a:extLst>
          </p:cNvPr>
          <p:cNvSpPr txBox="1"/>
          <p:nvPr/>
        </p:nvSpPr>
        <p:spPr>
          <a:xfrm>
            <a:off x="98473" y="506437"/>
            <a:ext cx="2053883" cy="461665"/>
          </a:xfrm>
          <a:prstGeom prst="rect">
            <a:avLst/>
          </a:prstGeom>
          <a:noFill/>
        </p:spPr>
        <p:txBody>
          <a:bodyPr wrap="square" rtlCol="0">
            <a:spAutoFit/>
          </a:bodyPr>
          <a:lstStyle/>
          <a:p>
            <a:r>
              <a:rPr lang="en-IN" dirty="0"/>
              <a:t>Example:</a:t>
            </a:r>
          </a:p>
        </p:txBody>
      </p:sp>
    </p:spTree>
    <p:extLst>
      <p:ext uri="{BB962C8B-B14F-4D97-AF65-F5344CB8AC3E}">
        <p14:creationId xmlns:p14="http://schemas.microsoft.com/office/powerpoint/2010/main" val="2366535111"/>
      </p:ext>
    </p:extLst>
  </p:cSld>
  <p:clrMapOvr>
    <a:masterClrMapping/>
  </p:clrMapOvr>
</p:sld>
</file>

<file path=ppt/theme/theme1.xml><?xml version="1.0" encoding="utf-8"?>
<a:theme xmlns:a="http://schemas.openxmlformats.org/drawingml/2006/main" name="Ivy Template August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alpha val="87000"/>
          </a:srgbClr>
        </a:solidFill>
        <a:ln w="19050" cap="flat" cmpd="sng" algn="ctr">
          <a:solidFill>
            <a:schemeClr val="bg1"/>
          </a:solidFill>
          <a:prstDash val="sysDot"/>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rgbClr val="FF6600">
            <a:alpha val="87000"/>
          </a:srgbClr>
        </a:solidFill>
        <a:ln w="19050" cap="flat" cmpd="sng" algn="ctr">
          <a:solidFill>
            <a:schemeClr val="bg1"/>
          </a:solidFill>
          <a:prstDash val="sysDot"/>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Scientific Distributions used in Python</Template>
  <TotalTime>1868</TotalTime>
  <Words>1609</Words>
  <Application>Microsoft Office PowerPoint</Application>
  <PresentationFormat>Widescreen</PresentationFormat>
  <Paragraphs>129</Paragraphs>
  <Slides>26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Arial Unicode MS</vt:lpstr>
      <vt:lpstr>Calibri</vt:lpstr>
      <vt:lpstr>inherit</vt:lpstr>
      <vt:lpstr>Open Sans</vt:lpstr>
      <vt:lpstr>poppins</vt:lpstr>
      <vt:lpstr>pt sans</vt:lpstr>
      <vt:lpstr>roboto</vt:lpstr>
      <vt:lpstr>roboto</vt:lpstr>
      <vt:lpstr>Verdana</vt:lpstr>
      <vt:lpstr>Ivy Template August 2012</vt:lpstr>
      <vt:lpstr>Custom Design</vt:lpstr>
      <vt:lpstr>Logistic Regression</vt:lpstr>
      <vt:lpstr>PowerPoint Presentation</vt:lpstr>
      <vt:lpstr>What is Logistic Regression?</vt:lpstr>
      <vt:lpstr>Logistic vs Linear Regression</vt:lpstr>
      <vt:lpstr>Logistic vs Linear Regression Some more differences</vt:lpstr>
      <vt:lpstr>PowerPoint Presentation</vt:lpstr>
      <vt:lpstr>PowerPoint Presentation</vt:lpstr>
      <vt:lpstr>PowerPoint Presentation</vt:lpstr>
      <vt:lpstr>PowerPoint Presentation</vt:lpstr>
      <vt:lpstr>The link function follows a sigmoid function (shown below) which limits its range of probabilities between 0 and 1. </vt:lpstr>
      <vt:lpstr>Decision boundary</vt:lpstr>
      <vt:lpstr>Maximum Likelihood Method (MLE)</vt:lpstr>
      <vt:lpstr>Interpretation of equation</vt:lpstr>
      <vt:lpstr>Types of Logistic Regression</vt:lpstr>
      <vt:lpstr>Assumptions</vt:lpstr>
      <vt:lpstr>Hypothesis Testing in Logistic  Regression</vt:lpstr>
      <vt:lpstr>Measures of Accuracy</vt:lpstr>
      <vt:lpstr>Measures of Accuracy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Validation Rules :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dc:title>
  <dc:creator>Madhvi Jaitly</dc:creator>
  <cp:lastModifiedBy>Madhvi Jaitly</cp:lastModifiedBy>
  <cp:revision>72</cp:revision>
  <dcterms:created xsi:type="dcterms:W3CDTF">2020-06-26T07:04:09Z</dcterms:created>
  <dcterms:modified xsi:type="dcterms:W3CDTF">2020-06-28T13:51:55Z</dcterms:modified>
</cp:coreProperties>
</file>