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k4YpVjDwveQnHHfoH7pJlltBl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88809f8b6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00" name="Google Shape;200;g2f88809f8b6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f88809f8b6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07" name="Google Shape;207;g2f88809f8b6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88809f8b6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15" name="Google Shape;215;g2f88809f8b6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88809f8b6_0_1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23" name="Google Shape;223;g2f88809f8b6_0_1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88809f8b6_0_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31" name="Google Shape;231;g2f88809f8b6_0_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88809f8b6_0_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38" name="Google Shape;238;g2f88809f8b6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88809f8b6_0_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45" name="Google Shape;245;g2f88809f8b6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88809f8b6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52" name="Google Shape;252;g2f88809f8b6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88809f8b6_0_1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60" name="Google Shape;260;g2f88809f8b6_0_1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88809f8b6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55" name="Google Shape;155;g2f88809f8b6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88809f8b6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62" name="Google Shape;162;g2f88809f8b6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88809f8b6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71" name="Google Shape;171;g2f88809f8b6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88809f8b6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78" name="Google Shape;178;g2f88809f8b6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88809f8b6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85" name="Google Shape;185;g2f88809f8b6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88809f8b6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92" name="Google Shape;192;g2f88809f8b6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1" name="Google Shape;11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5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5" name="Google Shape;105;p25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1" name="Google Shape;111;p2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26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5pPr>
            <a:lvl6pPr indent="-3746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6pPr>
            <a:lvl7pPr indent="-3746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7pPr>
            <a:lvl8pPr indent="-3746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8pPr>
            <a:lvl9pPr indent="-3746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4437983" y="4878958"/>
            <a:ext cx="258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18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23" name="Google Shape;23;p18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19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32" name="Google Shape;32;p1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4" name="Google Shape;54;p2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1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2" name="Google Shape;62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8" name="Google Shape;68;p2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2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3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5" name="Google Shape;75;p23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3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7" name="Google Shape;97;p2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24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1258025" y="894275"/>
            <a:ext cx="73506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單元一： 投資基本功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b="1" lang="zh-HK" sz="3000">
                <a:solidFill>
                  <a:schemeClr val="lt1"/>
                </a:solidFill>
              </a:rPr>
              <a:t>2</a:t>
            </a: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課： 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什麼時候運用價值投資？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價值投資有什麼陷阱？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88809f8b6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03" name="Google Shape;203;g2f88809f8b6_0_52"/>
          <p:cNvSpPr txBox="1"/>
          <p:nvPr/>
        </p:nvSpPr>
        <p:spPr>
          <a:xfrm>
            <a:off x="988250" y="308550"/>
            <a:ext cx="85353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如何找得合理估值？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f88809f8b6_0_52"/>
          <p:cNvSpPr txBox="1"/>
          <p:nvPr/>
        </p:nvSpPr>
        <p:spPr>
          <a:xfrm>
            <a:off x="1266400" y="1061800"/>
            <a:ext cx="50655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與過往比較，與同行比較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88809f8b6_0_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10" name="Google Shape;210;g2f88809f8b6_0_62"/>
          <p:cNvSpPr txBox="1"/>
          <p:nvPr/>
        </p:nvSpPr>
        <p:spPr>
          <a:xfrm>
            <a:off x="988250" y="308550"/>
            <a:ext cx="85353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所謂合理價值是會不斷變化的！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2f88809f8b6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238" y="1643850"/>
            <a:ext cx="7296976" cy="32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f88809f8b6_0_62"/>
          <p:cNvSpPr txBox="1"/>
          <p:nvPr/>
        </p:nvSpPr>
        <p:spPr>
          <a:xfrm>
            <a:off x="1295625" y="942875"/>
            <a:ext cx="7072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價值投資最大陷阱： 忽略了估值的變化！踩入價值陷阱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88809f8b6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18" name="Google Shape;218;g2f88809f8b6_0_74"/>
          <p:cNvSpPr txBox="1"/>
          <p:nvPr/>
        </p:nvSpPr>
        <p:spPr>
          <a:xfrm>
            <a:off x="988250" y="308550"/>
            <a:ext cx="8535300" cy="7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價值陷阱常見來源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f88809f8b6_0_74"/>
          <p:cNvSpPr txBox="1"/>
          <p:nvPr/>
        </p:nvSpPr>
        <p:spPr>
          <a:xfrm>
            <a:off x="988250" y="942875"/>
            <a:ext cx="8155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高增長變成低增長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⁠風險因素增加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散戶資訊往往滯後，變化產生仍然蒙在鼓裏, 很容易踩進價值陷阱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g2f88809f8b6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0475" y="2116250"/>
            <a:ext cx="6163052" cy="26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88809f8b6_0_1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26" name="Google Shape;226;g2f88809f8b6_0_141"/>
          <p:cNvSpPr txBox="1"/>
          <p:nvPr/>
        </p:nvSpPr>
        <p:spPr>
          <a:xfrm>
            <a:off x="899225" y="214625"/>
            <a:ext cx="8535300" cy="84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rgbClr val="222222"/>
                </a:solidFill>
              </a:rPr>
              <a:t>價值投資陷阱2: 錯誤預測盈利情況</a:t>
            </a:r>
            <a:endParaRPr b="1" sz="3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f88809f8b6_0_141"/>
          <p:cNvSpPr txBox="1"/>
          <p:nvPr/>
        </p:nvSpPr>
        <p:spPr>
          <a:xfrm>
            <a:off x="2204850" y="1198200"/>
            <a:ext cx="4734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Stock price = PE x </a:t>
            </a:r>
            <a:r>
              <a:rPr b="1" lang="zh-HK" sz="3000">
                <a:solidFill>
                  <a:srgbClr val="FE3C3C"/>
                </a:solidFill>
                <a:latin typeface="Lato"/>
                <a:ea typeface="Lato"/>
                <a:cs typeface="Lato"/>
                <a:sym typeface="Lato"/>
              </a:rPr>
              <a:t>EPS</a:t>
            </a:r>
            <a:endParaRPr b="1" sz="3000">
              <a:solidFill>
                <a:srgbClr val="FE3C3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g2f88809f8b6_0_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563" y="1739050"/>
            <a:ext cx="70008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88809f8b6_0_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34" name="Google Shape;234;g2f88809f8b6_0_83"/>
          <p:cNvSpPr txBox="1"/>
          <p:nvPr/>
        </p:nvSpPr>
        <p:spPr>
          <a:xfrm>
            <a:off x="988250" y="308550"/>
            <a:ext cx="8535300" cy="8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什麼是做價值投資較為理想的對象？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f88809f8b6_0_83"/>
          <p:cNvSpPr txBox="1"/>
          <p:nvPr/>
        </p:nvSpPr>
        <p:spPr>
          <a:xfrm>
            <a:off x="1295625" y="942875"/>
            <a:ext cx="71769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潛在變化小，確定性高，護城河極深, 歷史悠久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不會被世界改變的公司</a:t>
            </a:r>
            <a:endParaRPr sz="1100">
              <a:solidFill>
                <a:srgbClr val="22222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增長減慢風險低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十大中長線優質持股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Eg. PG, KO, MSFT, MA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88809f8b6_0_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41" name="Google Shape;241;g2f88809f8b6_0_91"/>
          <p:cNvSpPr txBox="1"/>
          <p:nvPr/>
        </p:nvSpPr>
        <p:spPr>
          <a:xfrm>
            <a:off x="978525" y="259850"/>
            <a:ext cx="8535300" cy="9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做價值投資的理想時機，何時別人恐懼我貪婪？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f88809f8b6_0_91"/>
          <p:cNvSpPr txBox="1"/>
          <p:nvPr/>
        </p:nvSpPr>
        <p:spPr>
          <a:xfrm>
            <a:off x="978525" y="942875"/>
            <a:ext cx="7389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若果大市正常，但某隻股票大跌，你嘗試撈底的話風險很高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反映公司營運狀況出了問題，究竟這問題會否影響公司的長期價值？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例子: 管理層更換，市場佔有率下跌，生產品不受歡迎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88809f8b6_0_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48" name="Google Shape;248;g2f88809f8b6_0_99"/>
          <p:cNvSpPr txBox="1"/>
          <p:nvPr/>
        </p:nvSpPr>
        <p:spPr>
          <a:xfrm>
            <a:off x="978525" y="259850"/>
            <a:ext cx="8535300" cy="10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價值投資最低風險的時機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f88809f8b6_0_99"/>
          <p:cNvSpPr txBox="1"/>
          <p:nvPr/>
        </p:nvSpPr>
        <p:spPr>
          <a:xfrm>
            <a:off x="1295625" y="942875"/>
            <a:ext cx="7072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全球大市股災, 買入不受影響的優質資產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中央銀行總會有方法解決流動性問題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88809f8b6_0_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55" name="Google Shape;255;g2f88809f8b6_0_107"/>
          <p:cNvSpPr txBox="1"/>
          <p:nvPr/>
        </p:nvSpPr>
        <p:spPr>
          <a:xfrm>
            <a:off x="978525" y="259850"/>
            <a:ext cx="8535300" cy="11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做價值投資會止損嗎？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f88809f8b6_0_107"/>
          <p:cNvSpPr txBox="1"/>
          <p:nvPr/>
        </p:nvSpPr>
        <p:spPr>
          <a:xfrm>
            <a:off x="1295625" y="942875"/>
            <a:ext cx="70722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若果基本因素出現變化便止損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散戶採取這策略十分蝕底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g2f88809f8b6_0_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643" y="2080578"/>
            <a:ext cx="6802718" cy="25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88809f8b6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63" name="Google Shape;263;g2f88809f8b6_0_115"/>
          <p:cNvSpPr txBox="1"/>
          <p:nvPr/>
        </p:nvSpPr>
        <p:spPr>
          <a:xfrm>
            <a:off x="978525" y="259850"/>
            <a:ext cx="8535300" cy="119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基本分析五大元素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f88809f8b6_0_115"/>
          <p:cNvSpPr txBox="1"/>
          <p:nvPr/>
        </p:nvSpPr>
        <p:spPr>
          <a:xfrm>
            <a:off x="1295625" y="942875"/>
            <a:ext cx="7072200" cy="42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宏觀環境分析: 現在的經濟環境利好那那種股票？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行業分析: 這個行業增長性如何？集中度如何？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競爭優勢分</a:t>
            </a:r>
            <a:r>
              <a:rPr lang="zh-HK" sz="2000">
                <a:solidFill>
                  <a:schemeClr val="lt1"/>
                </a:solidFill>
              </a:rPr>
              <a:t>析: 有什麼護城河？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生</a:t>
            </a:r>
            <a:r>
              <a:rPr lang="zh-HK" sz="2000">
                <a:solidFill>
                  <a:schemeClr val="lt1"/>
                </a:solidFill>
              </a:rPr>
              <a:t>意模式分析: 軟件還是硬件？有否持續性收入？輕資產還是重資產？資本開支大嗎？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催化劑分析: 有什麼變化正在影響這公司？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28575" y="1508100"/>
            <a:ext cx="7630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今日內容純屬個人意見分享，不涉及任何投資建議。本人亦非證監會持牌人士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投資涉及風險，敬請小心衡量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988250" y="308550"/>
            <a:ext cx="8535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什麼是價值投資？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50" y="1400175"/>
            <a:ext cx="7523875" cy="30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88809f8b6_0_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58" name="Google Shape;158;g2f88809f8b6_0_5"/>
          <p:cNvSpPr txBox="1"/>
          <p:nvPr/>
        </p:nvSpPr>
        <p:spPr>
          <a:xfrm>
            <a:off x="988250" y="308550"/>
            <a:ext cx="8535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什麼是價值投資？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f88809f8b6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475" y="1110523"/>
            <a:ext cx="7603049" cy="36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88809f8b6_0_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65" name="Google Shape;165;g2f88809f8b6_0_12"/>
          <p:cNvSpPr txBox="1"/>
          <p:nvPr/>
        </p:nvSpPr>
        <p:spPr>
          <a:xfrm>
            <a:off x="988250" y="308550"/>
            <a:ext cx="85353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如何計算intrinsic value ?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cvcSVD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g2f88809f8b6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400" y="1226603"/>
            <a:ext cx="7173201" cy="36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f88809f8b6_0_12"/>
          <p:cNvSpPr txBox="1"/>
          <p:nvPr/>
        </p:nvSpPr>
        <p:spPr>
          <a:xfrm>
            <a:off x="662425" y="1285875"/>
            <a:ext cx="561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2f88809f8b6_0_12"/>
          <p:cNvSpPr txBox="1"/>
          <p:nvPr/>
        </p:nvSpPr>
        <p:spPr>
          <a:xfrm>
            <a:off x="2785050" y="2571750"/>
            <a:ext cx="56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88809f8b6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74" name="Google Shape;174;g2f88809f8b6_0_28"/>
          <p:cNvSpPr txBox="1"/>
          <p:nvPr/>
        </p:nvSpPr>
        <p:spPr>
          <a:xfrm>
            <a:off x="988250" y="308550"/>
            <a:ext cx="85353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如何計算intrinsic value ?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2f88809f8b6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3600" y="1061825"/>
            <a:ext cx="4771650" cy="408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88809f8b6_0_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81" name="Google Shape;181;g2f88809f8b6_0_21"/>
          <p:cNvSpPr txBox="1"/>
          <p:nvPr/>
        </p:nvSpPr>
        <p:spPr>
          <a:xfrm>
            <a:off x="988250" y="308550"/>
            <a:ext cx="85353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如何計算intrinsic value ?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2f88809f8b6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419" y="983675"/>
            <a:ext cx="7764732" cy="3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88809f8b6_0_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88" name="Google Shape;188;g2f88809f8b6_0_35"/>
          <p:cNvSpPr txBox="1"/>
          <p:nvPr/>
        </p:nvSpPr>
        <p:spPr>
          <a:xfrm>
            <a:off x="988250" y="308550"/>
            <a:ext cx="85353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較為簡單易用的估值計算方法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lt1"/>
                </a:solidFill>
              </a:rPr>
              <a:t>PE=P/EPS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2f88809f8b6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7225" y="1613600"/>
            <a:ext cx="5400250" cy="32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88809f8b6_0_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95" name="Google Shape;195;g2f88809f8b6_0_44"/>
          <p:cNvSpPr txBox="1"/>
          <p:nvPr/>
        </p:nvSpPr>
        <p:spPr>
          <a:xfrm>
            <a:off x="988250" y="308550"/>
            <a:ext cx="85353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較為簡單易用的估值計算方法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2f88809f8b6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563" y="1739050"/>
            <a:ext cx="70008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f88809f8b6_0_44"/>
          <p:cNvSpPr txBox="1"/>
          <p:nvPr/>
        </p:nvSpPr>
        <p:spPr>
          <a:xfrm>
            <a:off x="1958025" y="1159225"/>
            <a:ext cx="4734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Stock price = PE x EPS= 24 x 3= 72$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EC5D57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