
<file path=[Content_Types].xml><?xml version="1.0" encoding="utf-8"?>
<Types xmlns="http://schemas.openxmlformats.org/package/2006/content-types">
  <Default Extension="xml" ContentType="application/xml"/>
  <Default Extension="png" ContentType="image/png"/>
  <Default Extension="jpeg" ContentType="image/jpeg"/>
  <Default Extension="jpg" ContentType="image/jpeg"/>
  <Default Extension="rels" ContentType="application/vnd.openxmlformats-package.relationships+xml"/>
  <Default Extension="bin" ContentType="application/vnd.openxmlformats-officedocument.presentationml.printerSettings"/>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4"/>
  </p:notesMasterIdLst>
  <p:sldIdLst>
    <p:sldId id="256" r:id="rId2"/>
    <p:sldId id="257" r:id="rId3"/>
    <p:sldId id="258" r:id="rId4"/>
    <p:sldId id="259" r:id="rId5"/>
    <p:sldId id="261" r:id="rId6"/>
    <p:sldId id="260" r:id="rId7"/>
    <p:sldId id="262" r:id="rId8"/>
    <p:sldId id="263" r:id="rId9"/>
    <p:sldId id="264" r:id="rId10"/>
    <p:sldId id="272" r:id="rId11"/>
    <p:sldId id="266" r:id="rId12"/>
    <p:sldId id="271" r:id="rId13"/>
    <p:sldId id="267" r:id="rId14"/>
    <p:sldId id="268" r:id="rId15"/>
    <p:sldId id="269" r:id="rId16"/>
    <p:sldId id="270" r:id="rId17"/>
    <p:sldId id="273" r:id="rId18"/>
    <p:sldId id="274" r:id="rId19"/>
    <p:sldId id="275" r:id="rId20"/>
    <p:sldId id="276" r:id="rId21"/>
    <p:sldId id="277" r:id="rId22"/>
    <p:sldId id="278"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97" autoAdjust="0"/>
    <p:restoredTop sz="86370" autoAdjust="0"/>
  </p:normalViewPr>
  <p:slideViewPr>
    <p:cSldViewPr snapToGrid="0">
      <p:cViewPr varScale="1">
        <p:scale>
          <a:sx n="94" d="100"/>
          <a:sy n="94" d="100"/>
        </p:scale>
        <p:origin x="-128" y="-46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2852D5-B0BE-3C44-90DF-49E795862B11}" type="datetimeFigureOut">
              <a:rPr lang="en-US" smtClean="0"/>
              <a:t>9/12/17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9A08AD-120B-B744-8147-FE982718E16B}" type="slidenum">
              <a:rPr lang="en-US" smtClean="0"/>
              <a:t>‹#›</a:t>
            </a:fld>
            <a:endParaRPr lang="en-US"/>
          </a:p>
        </p:txBody>
      </p:sp>
    </p:spTree>
    <p:extLst>
      <p:ext uri="{BB962C8B-B14F-4D97-AF65-F5344CB8AC3E}">
        <p14:creationId xmlns:p14="http://schemas.microsoft.com/office/powerpoint/2010/main" val="119980207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9A08AD-120B-B744-8147-FE982718E16B}" type="slidenum">
              <a:rPr lang="en-US" smtClean="0"/>
              <a:t>1</a:t>
            </a:fld>
            <a:endParaRPr lang="en-US"/>
          </a:p>
        </p:txBody>
      </p:sp>
    </p:spTree>
    <p:extLst>
      <p:ext uri="{BB962C8B-B14F-4D97-AF65-F5344CB8AC3E}">
        <p14:creationId xmlns:p14="http://schemas.microsoft.com/office/powerpoint/2010/main" val="2055647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9/12/17</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dirty="0"/>
              <a:t>
              </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9/12/17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9/12/17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9/12/17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9/12/17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9/12/17</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9/12/17</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9/12/17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9/12/17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9/12/17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9/12/17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9/12/17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9/12/17</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9/12/17</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9/12/17</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9/12/17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9/12/17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9/12/17</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2.png"/><Relationship Id="rId6" Type="http://schemas.openxmlformats.org/officeDocument/2006/relationships/image" Target="../media/image3.png"/><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2.png"/><Relationship Id="rId1" Type="http://schemas.microsoft.com/office/2007/relationships/media" Target="../media/media10.wav"/><Relationship Id="rId2" Type="http://schemas.openxmlformats.org/officeDocument/2006/relationships/audio" Target="../media/media10.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png"/><Relationship Id="rId1" Type="http://schemas.microsoft.com/office/2007/relationships/media" Target="../media/media11.wav"/><Relationship Id="rId2" Type="http://schemas.openxmlformats.org/officeDocument/2006/relationships/audio" Target="../media/media1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1.png"/><Relationship Id="rId5" Type="http://schemas.openxmlformats.org/officeDocument/2006/relationships/image" Target="../media/image2.png"/><Relationship Id="rId1" Type="http://schemas.microsoft.com/office/2007/relationships/media" Target="../media/media12.wav"/><Relationship Id="rId2" Type="http://schemas.openxmlformats.org/officeDocument/2006/relationships/audio" Target="../media/media12.wa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image" Target="../media/image2.png"/><Relationship Id="rId1" Type="http://schemas.microsoft.com/office/2007/relationships/media" Target="../media/media13.wav"/><Relationship Id="rId2" Type="http://schemas.openxmlformats.org/officeDocument/2006/relationships/audio" Target="../media/media13.wav"/></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image" Target="../media/image2.png"/><Relationship Id="rId1" Type="http://schemas.microsoft.com/office/2007/relationships/media" Target="../media/media14.wav"/><Relationship Id="rId2" Type="http://schemas.openxmlformats.org/officeDocument/2006/relationships/audio" Target="../media/media14.wa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2.jpg"/><Relationship Id="rId5" Type="http://schemas.openxmlformats.org/officeDocument/2006/relationships/image" Target="../media/image2.png"/><Relationship Id="rId1" Type="http://schemas.microsoft.com/office/2007/relationships/media" Target="../media/media15.wav"/><Relationship Id="rId2" Type="http://schemas.openxmlformats.org/officeDocument/2006/relationships/audio" Target="../media/media15.wav"/></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2.png"/><Relationship Id="rId1" Type="http://schemas.microsoft.com/office/2007/relationships/media" Target="../media/media16.wav"/><Relationship Id="rId2" Type="http://schemas.openxmlformats.org/officeDocument/2006/relationships/audio" Target="../media/media16.wa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image" Target="../media/image2.png"/><Relationship Id="rId1" Type="http://schemas.microsoft.com/office/2007/relationships/media" Target="../media/media17.wav"/><Relationship Id="rId2" Type="http://schemas.openxmlformats.org/officeDocument/2006/relationships/audio" Target="../media/media17.wav"/></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2.png"/><Relationship Id="rId1" Type="http://schemas.microsoft.com/office/2007/relationships/media" Target="../media/media18.wav"/><Relationship Id="rId2" Type="http://schemas.openxmlformats.org/officeDocument/2006/relationships/audio" Target="../media/media18.wav"/></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19.wav"/><Relationship Id="rId2" Type="http://schemas.openxmlformats.org/officeDocument/2006/relationships/audio" Target="../media/media19.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image" Target="../media/image4.jpg"/><Relationship Id="rId5" Type="http://schemas.openxmlformats.org/officeDocument/2006/relationships/image" Target="../media/image5.jpg"/><Relationship Id="rId6" Type="http://schemas.openxmlformats.org/officeDocument/2006/relationships/image" Target="../media/image6.jpg"/><Relationship Id="rId7" Type="http://schemas.openxmlformats.org/officeDocument/2006/relationships/image" Target="../media/image2.png"/><Relationship Id="rId1" Type="http://schemas.microsoft.com/office/2007/relationships/media" Target="../media/media2.wav"/><Relationship Id="rId2" Type="http://schemas.openxmlformats.org/officeDocument/2006/relationships/audio" Target="../media/media2.wav"/></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image" Target="../media/image2.png"/><Relationship Id="rId1" Type="http://schemas.microsoft.com/office/2007/relationships/media" Target="../media/media20.wav"/><Relationship Id="rId2" Type="http://schemas.openxmlformats.org/officeDocument/2006/relationships/audio" Target="../media/media20.wav"/></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19.png"/><Relationship Id="rId5" Type="http://schemas.openxmlformats.org/officeDocument/2006/relationships/image" Target="../media/image2.png"/><Relationship Id="rId1" Type="http://schemas.microsoft.com/office/2007/relationships/media" Target="../media/media21.wav"/><Relationship Id="rId2" Type="http://schemas.openxmlformats.org/officeDocument/2006/relationships/audio" Target="../media/media21.wav"/></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0.png"/><Relationship Id="rId5" Type="http://schemas.openxmlformats.org/officeDocument/2006/relationships/image" Target="../media/image2.png"/><Relationship Id="rId1" Type="http://schemas.microsoft.com/office/2007/relationships/media" Target="../media/media22.wav"/><Relationship Id="rId2" Type="http://schemas.openxmlformats.org/officeDocument/2006/relationships/audio" Target="../media/media22.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png"/><Relationship Id="rId1" Type="http://schemas.microsoft.com/office/2007/relationships/media" Target="../media/media3.wav"/><Relationship Id="rId2" Type="http://schemas.openxmlformats.org/officeDocument/2006/relationships/audio" Target="../media/media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4.wav"/><Relationship Id="rId2"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image" Target="../media/image7.jpg"/><Relationship Id="rId5" Type="http://schemas.openxmlformats.org/officeDocument/2006/relationships/image" Target="../media/image8.jpg"/><Relationship Id="rId6" Type="http://schemas.openxmlformats.org/officeDocument/2006/relationships/image" Target="../media/image2.png"/><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image" Target="../media/image2.png"/><Relationship Id="rId1" Type="http://schemas.microsoft.com/office/2007/relationships/media" Target="../media/media6.wav"/><Relationship Id="rId2" Type="http://schemas.openxmlformats.org/officeDocument/2006/relationships/audio" Target="../media/media6.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image" Target="../media/image2.png"/><Relationship Id="rId1" Type="http://schemas.microsoft.com/office/2007/relationships/media" Target="../media/media7.wav"/><Relationship Id="rId2" Type="http://schemas.openxmlformats.org/officeDocument/2006/relationships/audio" Target="../media/media7.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8.wav"/><Relationship Id="rId2" Type="http://schemas.openxmlformats.org/officeDocument/2006/relationships/audio" Target="../media/media8.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2.png"/><Relationship Id="rId1" Type="http://schemas.microsoft.com/office/2007/relationships/media" Target="../media/media9.wav"/><Relationship Id="rId2"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7933" y="941513"/>
            <a:ext cx="8825658" cy="3184635"/>
          </a:xfrm>
        </p:spPr>
        <p:txBody>
          <a:bodyPr/>
          <a:lstStyle/>
          <a:p>
            <a:r>
              <a:rPr lang="en-US" sz="8000" dirty="0" smtClean="0"/>
              <a:t>A. B. F. C.</a:t>
            </a:r>
            <a:r>
              <a:rPr lang="en-US" dirty="0" smtClean="0"/>
              <a:t/>
            </a:r>
            <a:br>
              <a:rPr lang="en-US" dirty="0" smtClean="0"/>
            </a:br>
            <a:r>
              <a:rPr lang="en-US" sz="4400" dirty="0" smtClean="0"/>
              <a:t>A Bee Friendly Company, Inc.</a:t>
            </a:r>
            <a:br>
              <a:rPr lang="en-US" sz="4400" dirty="0" smtClean="0"/>
            </a:br>
            <a:r>
              <a:rPr lang="en-US" sz="3600" dirty="0" smtClean="0"/>
              <a:t>Cheyenne, WY  82001</a:t>
            </a:r>
            <a:br>
              <a:rPr lang="en-US" sz="3600" dirty="0" smtClean="0"/>
            </a:br>
            <a:r>
              <a:rPr lang="en-US" sz="3600" dirty="0" smtClean="0"/>
              <a:t>ABeeFriendlyCompany@gmail.com</a:t>
            </a:r>
            <a:endParaRPr lang="en-US" sz="4400" dirty="0"/>
          </a:p>
        </p:txBody>
      </p:sp>
      <p:sp>
        <p:nvSpPr>
          <p:cNvPr id="3" name="Subtitle 2"/>
          <p:cNvSpPr>
            <a:spLocks noGrp="1"/>
          </p:cNvSpPr>
          <p:nvPr>
            <p:ph type="subTitle" idx="1"/>
          </p:nvPr>
        </p:nvSpPr>
        <p:spPr>
          <a:xfrm>
            <a:off x="1154955" y="4547711"/>
            <a:ext cx="8825658" cy="861420"/>
          </a:xfrm>
        </p:spPr>
        <p:txBody>
          <a:bodyPr>
            <a:normAutofit/>
          </a:bodyPr>
          <a:lstStyle/>
          <a:p>
            <a:r>
              <a:rPr lang="en-US" sz="2000" dirty="0" smtClean="0">
                <a:solidFill>
                  <a:schemeClr val="accent1">
                    <a:lumMod val="40000"/>
                    <a:lumOff val="60000"/>
                  </a:schemeClr>
                </a:solidFill>
              </a:rPr>
              <a:t>Bees, cold, and Food</a:t>
            </a:r>
            <a:br>
              <a:rPr lang="en-US" sz="2000" dirty="0" smtClean="0">
                <a:solidFill>
                  <a:schemeClr val="accent1">
                    <a:lumMod val="40000"/>
                    <a:lumOff val="60000"/>
                  </a:schemeClr>
                </a:solidFill>
              </a:rPr>
            </a:br>
            <a:r>
              <a:rPr lang="en-US" sz="2000" dirty="0" smtClean="0">
                <a:solidFill>
                  <a:schemeClr val="accent1">
                    <a:lumMod val="40000"/>
                    <a:lumOff val="60000"/>
                  </a:schemeClr>
                </a:solidFill>
              </a:rPr>
              <a:t>The Wintering of honey bees</a:t>
            </a:r>
            <a:endParaRPr lang="en-US" sz="2000" dirty="0">
              <a:solidFill>
                <a:schemeClr val="accent1">
                  <a:lumMod val="40000"/>
                  <a:lumOff val="60000"/>
                </a:schemeClr>
              </a:solidFill>
            </a:endParaRP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pic>
        <p:nvPicPr>
          <p:cNvPr id="6" name="Picture 5" descr="Winterizing---Systems-of-Beekeeping-Logo-960x54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9364" y="3917892"/>
            <a:ext cx="5004141" cy="2814829"/>
          </a:xfrm>
          <a:prstGeom prst="rect">
            <a:avLst/>
          </a:prstGeom>
        </p:spPr>
      </p:pic>
    </p:spTree>
    <p:extLst>
      <p:ext uri="{BB962C8B-B14F-4D97-AF65-F5344CB8AC3E}">
        <p14:creationId xmlns:p14="http://schemas.microsoft.com/office/powerpoint/2010/main" val="3130214353"/>
      </p:ext>
    </p:extLst>
  </p:cSld>
  <p:clrMapOvr>
    <a:masterClrMapping/>
  </p:clrMapOvr>
  <mc:AlternateContent xmlns:mc="http://schemas.openxmlformats.org/markup-compatibility/2006">
    <mc:Choice xmlns:p14="http://schemas.microsoft.com/office/powerpoint/2010/main" Requires="p14">
      <p:transition spd="slow" p14:dur="2000" advTm="24366"/>
    </mc:Choice>
    <mc:Fallback>
      <p:transition xmlns:p14="http://schemas.microsoft.com/office/powerpoint/2010/main" spd="slow" advTm="2436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Your Site </a:t>
            </a:r>
            <a:endParaRPr lang="en-US" dirty="0"/>
          </a:p>
        </p:txBody>
      </p:sp>
      <p:pic>
        <p:nvPicPr>
          <p:cNvPr id="4" name="Picture 3"/>
          <p:cNvPicPr>
            <a:picLocks noChangeAspect="1"/>
          </p:cNvPicPr>
          <p:nvPr/>
        </p:nvPicPr>
        <p:blipFill>
          <a:blip r:embed="rId4"/>
          <a:stretch>
            <a:fillRect/>
          </a:stretch>
        </p:blipFill>
        <p:spPr>
          <a:xfrm>
            <a:off x="536027" y="2436403"/>
            <a:ext cx="5880538" cy="4689610"/>
          </a:xfrm>
          <a:prstGeom prst="rect">
            <a:avLst/>
          </a:prstGeom>
        </p:spPr>
      </p:pic>
      <p:pic>
        <p:nvPicPr>
          <p:cNvPr id="5" name="Picture 4"/>
          <p:cNvPicPr>
            <a:picLocks noChangeAspect="1"/>
          </p:cNvPicPr>
          <p:nvPr/>
        </p:nvPicPr>
        <p:blipFill>
          <a:blip r:embed="rId5"/>
          <a:stretch>
            <a:fillRect/>
          </a:stretch>
        </p:blipFill>
        <p:spPr>
          <a:xfrm>
            <a:off x="6653049" y="2436402"/>
            <a:ext cx="5029200" cy="4689611"/>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88281501"/>
      </p:ext>
    </p:extLst>
  </p:cSld>
  <p:clrMapOvr>
    <a:masterClrMapping/>
  </p:clrMapOvr>
  <mc:AlternateContent xmlns:mc="http://schemas.openxmlformats.org/markup-compatibility/2006">
    <mc:Choice xmlns:p14="http://schemas.microsoft.com/office/powerpoint/2010/main" Requires="p14">
      <p:transition spd="slow" p14:dur="2000" advTm="9724"/>
    </mc:Choice>
    <mc:Fallback>
      <p:transition xmlns:p14="http://schemas.microsoft.com/office/powerpoint/2010/main" spd="slow" advTm="972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324302"/>
            <a:ext cx="8825658" cy="3736427"/>
          </a:xfrm>
        </p:spPr>
        <p:txBody>
          <a:bodyPr/>
          <a:lstStyle/>
          <a:p>
            <a:r>
              <a:rPr lang="en-US" sz="2000" dirty="0"/>
              <a:t>L</a:t>
            </a:r>
            <a:r>
              <a:rPr lang="en-US" sz="2000" dirty="0" smtClean="0"/>
              <a:t>andscape </a:t>
            </a:r>
            <a:r>
              <a:rPr lang="en-US" sz="2000" dirty="0"/>
              <a:t>fabric and plastic can help prevent weeds and control erosion by holding the soil in place and keeping weeds from sprouting. </a:t>
            </a:r>
            <a:r>
              <a:rPr lang="en-US" sz="2000" dirty="0" smtClean="0"/>
              <a:t>It can also keep ant and small pests from moving across the ground to get to the bee hives. You man need start right there. Control the surroundings. </a:t>
            </a:r>
            <a:br>
              <a:rPr lang="en-US" sz="2000" dirty="0" smtClean="0"/>
            </a:br>
            <a:r>
              <a:rPr lang="en-US" sz="2000" dirty="0" smtClean="0"/>
              <a:t/>
            </a:r>
            <a:br>
              <a:rPr lang="en-US" sz="2000" dirty="0" smtClean="0"/>
            </a:br>
            <a:r>
              <a:rPr lang="en-US" sz="2000" dirty="0" smtClean="0"/>
              <a:t>You may need to in to place wind breaks, and hay bails to stop wind and snow from piling up.  In location people are even coving the hives in mounds of Dirt to keep them insolated. </a:t>
            </a:r>
            <a:br>
              <a:rPr lang="en-US" sz="2000" dirty="0" smtClean="0"/>
            </a:br>
            <a:r>
              <a:rPr lang="en-US" sz="2000" dirty="0" smtClean="0"/>
              <a:t/>
            </a:r>
            <a:br>
              <a:rPr lang="en-US" sz="2000" dirty="0" smtClean="0"/>
            </a:br>
            <a:r>
              <a:rPr lang="en-US" sz="2000" dirty="0" smtClean="0"/>
              <a:t>Heck some people load up and just move them inside a potato cellar or in a barn. </a:t>
            </a:r>
            <a:endParaRPr lang="en-US" sz="2000" dirty="0"/>
          </a:p>
        </p:txBody>
      </p:sp>
      <p:sp>
        <p:nvSpPr>
          <p:cNvPr id="3" name="Subtitle 2"/>
          <p:cNvSpPr>
            <a:spLocks noGrp="1"/>
          </p:cNvSpPr>
          <p:nvPr>
            <p:ph type="subTitle" idx="1"/>
          </p:nvPr>
        </p:nvSpPr>
        <p:spPr>
          <a:xfrm>
            <a:off x="1154955" y="5360276"/>
            <a:ext cx="8825658" cy="677917"/>
          </a:xfrm>
        </p:spPr>
        <p:txBody>
          <a:bodyPr>
            <a:normAutofit/>
          </a:bodyPr>
          <a:lstStyle/>
          <a:p>
            <a:r>
              <a:rPr lang="en-US" dirty="0" smtClean="0"/>
              <a:t>The location may need to change for the season. </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85740131"/>
      </p:ext>
    </p:extLst>
  </p:cSld>
  <p:clrMapOvr>
    <a:masterClrMapping/>
  </p:clrMapOvr>
  <mc:AlternateContent xmlns:mc="http://schemas.openxmlformats.org/markup-compatibility/2006">
    <mc:Choice xmlns:p14="http://schemas.microsoft.com/office/powerpoint/2010/main" Requires="p14">
      <p:transition spd="slow" p14:dur="2000" advTm="51136"/>
    </mc:Choice>
    <mc:Fallback>
      <p:transition xmlns:p14="http://schemas.microsoft.com/office/powerpoint/2010/main" spd="slow" advTm="5113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568482" y="0"/>
            <a:ext cx="5078565" cy="6889921"/>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103616959"/>
      </p:ext>
    </p:extLst>
  </p:cSld>
  <p:clrMapOvr>
    <a:masterClrMapping/>
  </p:clrMapOvr>
  <mc:AlternateContent xmlns:mc="http://schemas.openxmlformats.org/markup-compatibility/2006">
    <mc:Choice xmlns:p14="http://schemas.microsoft.com/office/powerpoint/2010/main" Requires="p14">
      <p:transition spd="slow" p14:dur="2000" advTm="29710"/>
    </mc:Choice>
    <mc:Fallback>
      <p:transition xmlns:p14="http://schemas.microsoft.com/office/powerpoint/2010/main" spd="slow" advTm="2971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Winter Hive Check</a:t>
            </a:r>
          </a:p>
        </p:txBody>
      </p:sp>
      <p:sp>
        <p:nvSpPr>
          <p:cNvPr id="3" name="Text Placeholder 2"/>
          <p:cNvSpPr>
            <a:spLocks noGrp="1"/>
          </p:cNvSpPr>
          <p:nvPr>
            <p:ph type="body" sz="half" idx="2"/>
          </p:nvPr>
        </p:nvSpPr>
        <p:spPr>
          <a:xfrm>
            <a:off x="1154954" y="2436403"/>
            <a:ext cx="8825659" cy="3583397"/>
          </a:xfrm>
        </p:spPr>
        <p:txBody>
          <a:bodyPr>
            <a:normAutofit lnSpcReduction="10000"/>
          </a:bodyPr>
          <a:lstStyle/>
          <a:p>
            <a:endParaRPr lang="en-US" dirty="0" smtClean="0"/>
          </a:p>
          <a:p>
            <a:endParaRPr lang="en-US" sz="2400" b="1" i="1" dirty="0" smtClean="0"/>
          </a:p>
          <a:p>
            <a:endParaRPr lang="en-US" sz="2400" b="1" i="1" dirty="0"/>
          </a:p>
          <a:p>
            <a:r>
              <a:rPr lang="en-US" sz="2400" b="1" i="1" dirty="0" smtClean="0"/>
              <a:t>Some </a:t>
            </a:r>
            <a:r>
              <a:rPr lang="en-US" sz="2400" b="1" i="1" dirty="0"/>
              <a:t>quick things to look </a:t>
            </a:r>
            <a:r>
              <a:rPr lang="en-US" sz="2400" b="1" i="1" dirty="0" smtClean="0"/>
              <a:t>for:</a:t>
            </a:r>
          </a:p>
          <a:p>
            <a:r>
              <a:rPr lang="en-US" sz="2400" b="1" i="1" dirty="0"/>
              <a:t/>
            </a:r>
            <a:br>
              <a:rPr lang="en-US" sz="2400" b="1" i="1" dirty="0"/>
            </a:br>
            <a:r>
              <a:rPr lang="en-US" dirty="0"/>
              <a:t>Drone </a:t>
            </a:r>
            <a:r>
              <a:rPr lang="en-US" dirty="0" smtClean="0"/>
              <a:t>Culling</a:t>
            </a:r>
          </a:p>
          <a:p>
            <a:r>
              <a:rPr lang="en-US" dirty="0"/>
              <a:t>Brood Nest </a:t>
            </a:r>
            <a:r>
              <a:rPr lang="en-US" dirty="0" smtClean="0"/>
              <a:t>Size</a:t>
            </a:r>
          </a:p>
          <a:p>
            <a:r>
              <a:rPr lang="en-US" dirty="0" smtClean="0"/>
              <a:t>Hive </a:t>
            </a:r>
            <a:r>
              <a:rPr lang="en-US" dirty="0"/>
              <a:t>Health </a:t>
            </a:r>
            <a:r>
              <a:rPr lang="en-US" dirty="0" smtClean="0"/>
              <a:t>– </a:t>
            </a:r>
            <a:r>
              <a:rPr lang="en-US" dirty="0" err="1" smtClean="0"/>
              <a:t>Nosema</a:t>
            </a:r>
            <a:r>
              <a:rPr lang="en-US" dirty="0" smtClean="0"/>
              <a:t> or Dysentery </a:t>
            </a:r>
          </a:p>
          <a:p>
            <a:r>
              <a:rPr lang="en-US" dirty="0" smtClean="0"/>
              <a:t>PEST CHECK – Mice, Moth, and Mites</a:t>
            </a:r>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49454916"/>
      </p:ext>
    </p:extLst>
  </p:cSld>
  <p:clrMapOvr>
    <a:masterClrMapping/>
  </p:clrMapOvr>
  <mc:AlternateContent xmlns:mc="http://schemas.openxmlformats.org/markup-compatibility/2006">
    <mc:Choice xmlns:p14="http://schemas.microsoft.com/office/powerpoint/2010/main" Requires="p14">
      <p:transition spd="slow" p14:dur="2000" advTm="16372"/>
    </mc:Choice>
    <mc:Fallback>
      <p:transition xmlns:p14="http://schemas.microsoft.com/office/powerpoint/2010/main" spd="slow" advTm="1637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Winter Treatments</a:t>
            </a:r>
          </a:p>
        </p:txBody>
      </p:sp>
      <p:sp>
        <p:nvSpPr>
          <p:cNvPr id="3" name="Text Placeholder 2"/>
          <p:cNvSpPr>
            <a:spLocks noGrp="1"/>
          </p:cNvSpPr>
          <p:nvPr>
            <p:ph type="body" sz="half" idx="2"/>
          </p:nvPr>
        </p:nvSpPr>
        <p:spPr/>
        <p:txBody>
          <a:bodyPr/>
          <a:lstStyle/>
          <a:p>
            <a:r>
              <a:rPr lang="en-US" dirty="0" smtClean="0"/>
              <a:t>Now if have seen any problems during your hive check, Address them ASAP. Do not wait till the new year hoping that it cured itself. </a:t>
            </a:r>
            <a:br>
              <a:rPr lang="en-US" dirty="0" smtClean="0"/>
            </a:br>
            <a:r>
              <a:rPr lang="en-US" dirty="0" smtClean="0"/>
              <a:t>As to doing preventive treatment, us the last of the Rhubarb leaves that are dying off. One way mother nature tells us to treat the hives. </a:t>
            </a:r>
          </a:p>
          <a:p>
            <a:r>
              <a:rPr lang="en-US" dirty="0" smtClean="0"/>
              <a:t>Only treat what you see. </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48307449"/>
      </p:ext>
    </p:extLst>
  </p:cSld>
  <p:clrMapOvr>
    <a:masterClrMapping/>
  </p:clrMapOvr>
  <mc:AlternateContent xmlns:mc="http://schemas.openxmlformats.org/markup-compatibility/2006">
    <mc:Choice xmlns:p14="http://schemas.microsoft.com/office/powerpoint/2010/main" Requires="p14">
      <p:transition spd="slow" p14:dur="2000" advTm="13184"/>
    </mc:Choice>
    <mc:Fallback>
      <p:transition xmlns:p14="http://schemas.microsoft.com/office/powerpoint/2010/main" spd="slow" advTm="1318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1450" y="254000"/>
            <a:ext cx="4229100" cy="6350000"/>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74585639"/>
      </p:ext>
    </p:extLst>
  </p:cSld>
  <p:clrMapOvr>
    <a:masterClrMapping/>
  </p:clrMapOvr>
  <mc:AlternateContent xmlns:mc="http://schemas.openxmlformats.org/markup-compatibility/2006">
    <mc:Choice xmlns:p14="http://schemas.microsoft.com/office/powerpoint/2010/main" Requires="p14">
      <p:transition spd="slow" p14:dur="2000" advTm="4332"/>
    </mc:Choice>
    <mc:Fallback>
      <p:transition xmlns:p14="http://schemas.microsoft.com/office/powerpoint/2010/main" spd="slow" advTm="433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FEEDS For The Bees</a:t>
            </a:r>
          </a:p>
        </p:txBody>
      </p:sp>
      <p:sp>
        <p:nvSpPr>
          <p:cNvPr id="3" name="Text Placeholder 2"/>
          <p:cNvSpPr>
            <a:spLocks noGrp="1"/>
          </p:cNvSpPr>
          <p:nvPr>
            <p:ph type="body" idx="1"/>
          </p:nvPr>
        </p:nvSpPr>
        <p:spPr/>
        <p:txBody>
          <a:bodyPr/>
          <a:lstStyle/>
          <a:p>
            <a:r>
              <a:rPr lang="en-US" dirty="0" smtClean="0"/>
              <a:t>Liquid </a:t>
            </a:r>
            <a:r>
              <a:rPr lang="en-US" dirty="0"/>
              <a:t>F</a:t>
            </a:r>
            <a:r>
              <a:rPr lang="en-US" dirty="0" smtClean="0"/>
              <a:t>eed </a:t>
            </a:r>
            <a:endParaRPr lang="en-US" dirty="0"/>
          </a:p>
        </p:txBody>
      </p:sp>
      <p:pic>
        <p:nvPicPr>
          <p:cNvPr id="9" name="Picture 8"/>
          <p:cNvPicPr>
            <a:picLocks noChangeAspect="1"/>
          </p:cNvPicPr>
          <p:nvPr/>
        </p:nvPicPr>
        <p:blipFill>
          <a:blip r:embed="rId4"/>
          <a:stretch>
            <a:fillRect/>
          </a:stretch>
        </p:blipFill>
        <p:spPr>
          <a:xfrm>
            <a:off x="1154953" y="3179762"/>
            <a:ext cx="3200400" cy="3678238"/>
          </a:xfrm>
          <a:prstGeom prst="rect">
            <a:avLst/>
          </a:prstGeom>
        </p:spPr>
      </p:pic>
      <p:sp>
        <p:nvSpPr>
          <p:cNvPr id="5" name="Text Placeholder 4"/>
          <p:cNvSpPr>
            <a:spLocks noGrp="1"/>
          </p:cNvSpPr>
          <p:nvPr>
            <p:ph type="body" sz="quarter" idx="3"/>
          </p:nvPr>
        </p:nvSpPr>
        <p:spPr/>
        <p:txBody>
          <a:bodyPr/>
          <a:lstStyle/>
          <a:p>
            <a:r>
              <a:rPr lang="en-US" dirty="0" smtClean="0"/>
              <a:t>Fondant cakes</a:t>
            </a:r>
            <a:endParaRPr lang="en-US" dirty="0"/>
          </a:p>
        </p:txBody>
      </p:sp>
      <p:pic>
        <p:nvPicPr>
          <p:cNvPr id="10" name="Picture 9"/>
          <p:cNvPicPr>
            <a:picLocks noChangeAspect="1"/>
          </p:cNvPicPr>
          <p:nvPr/>
        </p:nvPicPr>
        <p:blipFill>
          <a:blip r:embed="rId5"/>
          <a:stretch>
            <a:fillRect/>
          </a:stretch>
        </p:blipFill>
        <p:spPr>
          <a:xfrm>
            <a:off x="4512721" y="3179761"/>
            <a:ext cx="3147009" cy="3678239"/>
          </a:xfrm>
          <a:prstGeom prst="rect">
            <a:avLst/>
          </a:prstGeom>
        </p:spPr>
      </p:pic>
      <p:sp>
        <p:nvSpPr>
          <p:cNvPr id="7" name="Text Placeholder 6"/>
          <p:cNvSpPr>
            <a:spLocks noGrp="1"/>
          </p:cNvSpPr>
          <p:nvPr>
            <p:ph type="body" sz="quarter" idx="13"/>
          </p:nvPr>
        </p:nvSpPr>
        <p:spPr/>
        <p:txBody>
          <a:bodyPr/>
          <a:lstStyle/>
          <a:p>
            <a:r>
              <a:rPr lang="en-US" dirty="0" smtClean="0"/>
              <a:t>Storage </a:t>
            </a:r>
            <a:endParaRPr lang="en-US" dirty="0"/>
          </a:p>
        </p:txBody>
      </p:sp>
      <p:pic>
        <p:nvPicPr>
          <p:cNvPr id="11" name="Picture 10"/>
          <p:cNvPicPr>
            <a:picLocks noChangeAspect="1"/>
          </p:cNvPicPr>
          <p:nvPr/>
        </p:nvPicPr>
        <p:blipFill>
          <a:blip r:embed="rId6"/>
          <a:stretch>
            <a:fillRect/>
          </a:stretch>
        </p:blipFill>
        <p:spPr>
          <a:xfrm>
            <a:off x="7888135" y="3624426"/>
            <a:ext cx="3145730" cy="3233574"/>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54010303"/>
      </p:ext>
    </p:extLst>
  </p:cSld>
  <p:clrMapOvr>
    <a:masterClrMapping/>
  </p:clrMapOvr>
  <mc:AlternateContent xmlns:mc="http://schemas.openxmlformats.org/markup-compatibility/2006">
    <mc:Choice xmlns:p14="http://schemas.microsoft.com/office/powerpoint/2010/main" Requires="p14">
      <p:transition spd="slow" p14:dur="2000" advTm="8079"/>
    </mc:Choice>
    <mc:Fallback>
      <p:transition xmlns:p14="http://schemas.microsoft.com/office/powerpoint/2010/main" spd="slow" advTm="807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If Bee Make Honey, Why Feed?</a:t>
            </a:r>
            <a:endParaRPr lang="en-US" dirty="0"/>
          </a:p>
        </p:txBody>
      </p:sp>
      <p:sp>
        <p:nvSpPr>
          <p:cNvPr id="3" name="Text Placeholder 2"/>
          <p:cNvSpPr>
            <a:spLocks noGrp="1"/>
          </p:cNvSpPr>
          <p:nvPr>
            <p:ph type="body" sz="half" idx="2"/>
          </p:nvPr>
        </p:nvSpPr>
        <p:spPr/>
        <p:txBody>
          <a:bodyPr/>
          <a:lstStyle/>
          <a:p>
            <a:r>
              <a:rPr lang="en-US" dirty="0" smtClean="0"/>
              <a:t>So we have made an investment. $100 plus just for the bees. If you get a dog and pay $100 for it you would want to feed it too. </a:t>
            </a:r>
            <a:br>
              <a:rPr lang="en-US" dirty="0" smtClean="0"/>
            </a:br>
            <a:r>
              <a:rPr lang="en-US" dirty="0" smtClean="0"/>
              <a:t/>
            </a:r>
            <a:br>
              <a:rPr lang="en-US" dirty="0" smtClean="0"/>
            </a:br>
            <a:r>
              <a:rPr lang="en-US" dirty="0" smtClean="0"/>
              <a:t>A Bee hive will need lots of food for storage. So in Times of Darth, or no nectar flow, we feed the bees or they will eat all they have…and it may not be enough. </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01469122"/>
      </p:ext>
    </p:extLst>
  </p:cSld>
  <p:clrMapOvr>
    <a:masterClrMapping/>
  </p:clrMapOvr>
  <mc:AlternateContent xmlns:mc="http://schemas.openxmlformats.org/markup-compatibility/2006">
    <mc:Choice xmlns:p14="http://schemas.microsoft.com/office/powerpoint/2010/main" Requires="p14">
      <p:transition spd="slow" p14:dur="2000" advTm="36833"/>
    </mc:Choice>
    <mc:Fallback>
      <p:transition xmlns:p14="http://schemas.microsoft.com/office/powerpoint/2010/main" spd="slow" advTm="3683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Hive Heaters &amp; The Quilting Box</a:t>
            </a:r>
          </a:p>
        </p:txBody>
      </p:sp>
      <p:pic>
        <p:nvPicPr>
          <p:cNvPr id="5" name="Content Placeholder 4"/>
          <p:cNvPicPr>
            <a:picLocks noGrp="1" noChangeAspect="1"/>
          </p:cNvPicPr>
          <p:nvPr>
            <p:ph sz="half" idx="1"/>
          </p:nvPr>
        </p:nvPicPr>
        <p:blipFill>
          <a:blip r:embed="rId4"/>
          <a:stretch>
            <a:fillRect/>
          </a:stretch>
        </p:blipFill>
        <p:spPr>
          <a:xfrm>
            <a:off x="929590" y="2357437"/>
            <a:ext cx="3416300" cy="3416300"/>
          </a:xfrm>
          <a:prstGeom prst="rect">
            <a:avLst/>
          </a:prstGeom>
        </p:spPr>
      </p:pic>
      <p:pic>
        <p:nvPicPr>
          <p:cNvPr id="6" name="Content Placeholder 5"/>
          <p:cNvPicPr>
            <a:picLocks noGrp="1" noChangeAspect="1"/>
          </p:cNvPicPr>
          <p:nvPr>
            <p:ph sz="half" idx="2"/>
          </p:nvPr>
        </p:nvPicPr>
        <p:blipFill>
          <a:blip r:embed="rId5"/>
          <a:stretch>
            <a:fillRect/>
          </a:stretch>
        </p:blipFill>
        <p:spPr>
          <a:xfrm>
            <a:off x="8941841" y="2193597"/>
            <a:ext cx="2637383" cy="3416300"/>
          </a:xfrm>
          <a:prstGeom prst="rect">
            <a:avLst/>
          </a:prstGeom>
        </p:spPr>
      </p:pic>
      <p:pic>
        <p:nvPicPr>
          <p:cNvPr id="7" name="Picture 6"/>
          <p:cNvPicPr>
            <a:picLocks noChangeAspect="1"/>
          </p:cNvPicPr>
          <p:nvPr/>
        </p:nvPicPr>
        <p:blipFill>
          <a:blip r:embed="rId6"/>
          <a:stretch>
            <a:fillRect/>
          </a:stretch>
        </p:blipFill>
        <p:spPr>
          <a:xfrm>
            <a:off x="5260920" y="4275082"/>
            <a:ext cx="2716432" cy="2716432"/>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40130438"/>
      </p:ext>
    </p:extLst>
  </p:cSld>
  <p:clrMapOvr>
    <a:masterClrMapping/>
  </p:clrMapOvr>
  <mc:AlternateContent xmlns:mc="http://schemas.openxmlformats.org/markup-compatibility/2006">
    <mc:Choice xmlns:p14="http://schemas.microsoft.com/office/powerpoint/2010/main" Requires="p14">
      <p:transition spd="slow" p14:dur="2000" advTm="40756"/>
    </mc:Choice>
    <mc:Fallback>
      <p:transition xmlns:p14="http://schemas.microsoft.com/office/powerpoint/2010/main" spd="slow" advTm="4075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Hive heaters</a:t>
            </a:r>
            <a:endParaRPr lang="en-US" dirty="0"/>
          </a:p>
        </p:txBody>
      </p:sp>
      <p:sp>
        <p:nvSpPr>
          <p:cNvPr id="3" name="Content Placeholder 2"/>
          <p:cNvSpPr>
            <a:spLocks noGrp="1"/>
          </p:cNvSpPr>
          <p:nvPr>
            <p:ph idx="1"/>
          </p:nvPr>
        </p:nvSpPr>
        <p:spPr/>
        <p:txBody>
          <a:bodyPr>
            <a:normAutofit fontScale="92500" lnSpcReduction="20000"/>
          </a:bodyPr>
          <a:lstStyle/>
          <a:p>
            <a:r>
              <a:rPr lang="en-US" sz="2400" dirty="0" smtClean="0"/>
              <a:t>Now we make the easy-bake-oven hive bottoms. They work. You can see it in the videos. We sell them. There are many ways to heat the hive. </a:t>
            </a:r>
            <a:br>
              <a:rPr lang="en-US" sz="2400" dirty="0" smtClean="0"/>
            </a:br>
            <a:r>
              <a:rPr lang="en-US" sz="2400" dirty="0" smtClean="0"/>
              <a:t/>
            </a:r>
            <a:br>
              <a:rPr lang="en-US" sz="2400" dirty="0" smtClean="0"/>
            </a:br>
            <a:r>
              <a:rPr lang="en-US" sz="2400" dirty="0" smtClean="0"/>
              <a:t>Heat Box</a:t>
            </a:r>
            <a:br>
              <a:rPr lang="en-US" sz="2400" dirty="0" smtClean="0"/>
            </a:br>
            <a:r>
              <a:rPr lang="en-US" sz="2400" dirty="0" smtClean="0"/>
              <a:t>Heat Pad</a:t>
            </a:r>
            <a:br>
              <a:rPr lang="en-US" sz="2400" dirty="0" smtClean="0"/>
            </a:br>
            <a:r>
              <a:rPr lang="en-US" sz="2400" dirty="0" smtClean="0"/>
              <a:t>Fish tank heater</a:t>
            </a:r>
            <a:br>
              <a:rPr lang="en-US" sz="2400" dirty="0" smtClean="0"/>
            </a:br>
            <a:r>
              <a:rPr lang="en-US" sz="2400" dirty="0" smtClean="0"/>
              <a:t/>
            </a:r>
            <a:br>
              <a:rPr lang="en-US" sz="2400" dirty="0" smtClean="0"/>
            </a:br>
            <a:r>
              <a:rPr lang="en-US" sz="2400" dirty="0" smtClean="0"/>
              <a:t>You want to keep the hive above 40 and under 50. You want the bees to eat, but not so active they eat everything in the hive. </a:t>
            </a:r>
            <a:r>
              <a:rPr lang="en-US" dirty="0" smtClean="0"/>
              <a:t/>
            </a:r>
            <a:br>
              <a:rPr lang="en-US" dirty="0" smtClean="0"/>
            </a:b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738615462"/>
      </p:ext>
    </p:extLst>
  </p:cSld>
  <p:clrMapOvr>
    <a:masterClrMapping/>
  </p:clrMapOvr>
  <mc:AlternateContent xmlns:mc="http://schemas.openxmlformats.org/markup-compatibility/2006">
    <mc:Choice xmlns:p14="http://schemas.microsoft.com/office/powerpoint/2010/main" Requires="p14">
      <p:transition spd="slow" p14:dur="2000" advTm="45694"/>
    </mc:Choice>
    <mc:Fallback>
      <p:transition xmlns:p14="http://schemas.microsoft.com/office/powerpoint/2010/main" spd="slow" advTm="4569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9108398" cy="981256"/>
          </a:xfrm>
        </p:spPr>
        <p:txBody>
          <a:bodyPr/>
          <a:lstStyle/>
          <a:p>
            <a:r>
              <a:rPr lang="en-US" dirty="0" smtClean="0"/>
              <a:t>So Why Would I Have To Winter My Hives</a:t>
            </a:r>
            <a:endParaRPr lang="en-US" dirty="0"/>
          </a:p>
        </p:txBody>
      </p:sp>
      <p:pic>
        <p:nvPicPr>
          <p:cNvPr id="12" name="Picture Placeholder 11"/>
          <p:cNvPicPr>
            <a:picLocks noGrp="1" noChangeAspect="1"/>
          </p:cNvPicPr>
          <p:nvPr>
            <p:ph type="pic" idx="15"/>
          </p:nvPr>
        </p:nvPicPr>
        <p:blipFill>
          <a:blip r:embed="rId4">
            <a:extLst>
              <a:ext uri="{28A0092B-C50C-407E-A947-70E740481C1C}">
                <a14:useLocalDpi xmlns:a14="http://schemas.microsoft.com/office/drawing/2010/main" val="0"/>
              </a:ext>
            </a:extLst>
          </a:blip>
          <a:srcRect t="5802" b="5802"/>
          <a:stretch>
            <a:fillRect/>
          </a:stretch>
        </p:blipFill>
        <p:spPr>
          <a:xfrm>
            <a:off x="488731" y="2603500"/>
            <a:ext cx="3716661" cy="3423556"/>
          </a:xfrm>
        </p:spPr>
      </p:pic>
      <p:pic>
        <p:nvPicPr>
          <p:cNvPr id="13" name="Picture Placeholder 12"/>
          <p:cNvPicPr>
            <a:picLocks noGrp="1" noChangeAspect="1"/>
          </p:cNvPicPr>
          <p:nvPr>
            <p:ph type="pic" idx="21"/>
          </p:nvPr>
        </p:nvPicPr>
        <p:blipFill>
          <a:blip r:embed="rId5">
            <a:extLst>
              <a:ext uri="{28A0092B-C50C-407E-A947-70E740481C1C}">
                <a14:useLocalDpi xmlns:a14="http://schemas.microsoft.com/office/drawing/2010/main" val="0"/>
              </a:ext>
            </a:extLst>
          </a:blip>
          <a:srcRect t="10500" b="10500"/>
          <a:stretch>
            <a:fillRect/>
          </a:stretch>
        </p:blipFill>
        <p:spPr>
          <a:xfrm>
            <a:off x="4838590" y="2603500"/>
            <a:ext cx="2691243" cy="3423556"/>
          </a:xfrm>
        </p:spPr>
      </p:pic>
      <p:pic>
        <p:nvPicPr>
          <p:cNvPr id="14" name="Picture Placeholder 13"/>
          <p:cNvPicPr>
            <a:picLocks noGrp="1" noChangeAspect="1"/>
          </p:cNvPicPr>
          <p:nvPr>
            <p:ph type="pic" idx="22"/>
          </p:nvPr>
        </p:nvPicPr>
        <p:blipFill>
          <a:blip r:embed="rId6">
            <a:extLst>
              <a:ext uri="{28A0092B-C50C-407E-A947-70E740481C1C}">
                <a14:useLocalDpi xmlns:a14="http://schemas.microsoft.com/office/drawing/2010/main" val="0"/>
              </a:ext>
            </a:extLst>
          </a:blip>
          <a:srcRect t="10500" b="10500"/>
          <a:stretch>
            <a:fillRect/>
          </a:stretch>
        </p:blipFill>
        <p:spPr>
          <a:xfrm>
            <a:off x="8163030" y="2603500"/>
            <a:ext cx="3534983" cy="3423556"/>
          </a:xfr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27851388"/>
      </p:ext>
    </p:extLst>
  </p:cSld>
  <p:clrMapOvr>
    <a:masterClrMapping/>
  </p:clrMapOvr>
  <mc:AlternateContent xmlns:mc="http://schemas.openxmlformats.org/markup-compatibility/2006">
    <mc:Choice xmlns:p14="http://schemas.microsoft.com/office/powerpoint/2010/main" Requires="p14">
      <p:transition spd="slow" p14:dur="2000" advTm="12452"/>
    </mc:Choice>
    <mc:Fallback>
      <p:transition xmlns:p14="http://schemas.microsoft.com/office/powerpoint/2010/main" spd="slow" advTm="1245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Quilting Box</a:t>
            </a:r>
            <a:endParaRPr lang="en-US" dirty="0"/>
          </a:p>
        </p:txBody>
      </p:sp>
      <p:sp>
        <p:nvSpPr>
          <p:cNvPr id="3" name="Text Placeholder 2"/>
          <p:cNvSpPr>
            <a:spLocks noGrp="1"/>
          </p:cNvSpPr>
          <p:nvPr>
            <p:ph type="body" sz="half" idx="13"/>
          </p:nvPr>
        </p:nvSpPr>
        <p:spPr/>
        <p:txBody>
          <a:bodyPr/>
          <a:lstStyle/>
          <a:p>
            <a:r>
              <a:rPr lang="en-US" dirty="0" smtClean="0"/>
              <a:t>I did not know Bees could knit?!?!</a:t>
            </a:r>
            <a:endParaRPr lang="en-US" dirty="0"/>
          </a:p>
        </p:txBody>
      </p:sp>
      <p:sp>
        <p:nvSpPr>
          <p:cNvPr id="4" name="Text Placeholder 3"/>
          <p:cNvSpPr>
            <a:spLocks noGrp="1"/>
          </p:cNvSpPr>
          <p:nvPr>
            <p:ph type="body" sz="half" idx="2"/>
          </p:nvPr>
        </p:nvSpPr>
        <p:spPr>
          <a:xfrm>
            <a:off x="646386" y="5029199"/>
            <a:ext cx="10074166" cy="997857"/>
          </a:xfrm>
        </p:spPr>
        <p:txBody>
          <a:bodyPr>
            <a:normAutofit/>
          </a:bodyPr>
          <a:lstStyle/>
          <a:p>
            <a:r>
              <a:rPr lang="en-US" sz="2400" dirty="0" smtClean="0"/>
              <a:t>Moisture in the hive is a large problem. It freezes the bees in mins. </a:t>
            </a:r>
            <a:endParaRPr lang="en-US" sz="2400"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31131843"/>
      </p:ext>
    </p:extLst>
  </p:cSld>
  <p:clrMapOvr>
    <a:masterClrMapping/>
  </p:clrMapOvr>
  <mc:AlternateContent xmlns:mc="http://schemas.openxmlformats.org/markup-compatibility/2006">
    <mc:Choice xmlns:p14="http://schemas.microsoft.com/office/powerpoint/2010/main" Requires="p14">
      <p:transition spd="slow" p14:dur="2000" advTm="8383"/>
    </mc:Choice>
    <mc:Fallback>
      <p:transition xmlns:p14="http://schemas.microsoft.com/office/powerpoint/2010/main" spd="slow" advTm="838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Cedar Chips in The Quilting Box</a:t>
            </a:r>
            <a:endParaRPr lang="en-US" dirty="0"/>
          </a:p>
        </p:txBody>
      </p:sp>
      <p:sp>
        <p:nvSpPr>
          <p:cNvPr id="3" name="Content Placeholder 2"/>
          <p:cNvSpPr>
            <a:spLocks noGrp="1"/>
          </p:cNvSpPr>
          <p:nvPr>
            <p:ph sz="half" idx="1"/>
          </p:nvPr>
        </p:nvSpPr>
        <p:spPr/>
        <p:txBody>
          <a:bodyPr/>
          <a:lstStyle/>
          <a:p>
            <a:r>
              <a:rPr lang="en-US" dirty="0" smtClean="0"/>
              <a:t>Sitting under the lid, this box is filled with wood chips. It has fine screen or fabric to cover it when it is placed over a hive. </a:t>
            </a:r>
            <a:br>
              <a:rPr lang="en-US" dirty="0" smtClean="0"/>
            </a:br>
            <a:r>
              <a:rPr lang="en-US" dirty="0" smtClean="0"/>
              <a:t>The wood chips absorb the water in the hive so it will not freeze. Letting it dissipate faster out of the hive. </a:t>
            </a:r>
            <a:br>
              <a:rPr lang="en-US" dirty="0" smtClean="0"/>
            </a:br>
            <a:r>
              <a:rPr lang="en-US" dirty="0" smtClean="0"/>
              <a:t>ABFC quilting boxes have feed tubes and vent controls for air flow. </a:t>
            </a:r>
            <a:endParaRPr lang="en-US" dirty="0"/>
          </a:p>
        </p:txBody>
      </p:sp>
      <p:pic>
        <p:nvPicPr>
          <p:cNvPr id="5" name="Content Placeholder 4"/>
          <p:cNvPicPr>
            <a:picLocks noGrp="1" noChangeAspect="1"/>
          </p:cNvPicPr>
          <p:nvPr>
            <p:ph sz="half" idx="2"/>
          </p:nvPr>
        </p:nvPicPr>
        <p:blipFill>
          <a:blip r:embed="rId4"/>
          <a:stretch>
            <a:fillRect/>
          </a:stretch>
        </p:blipFill>
        <p:spPr>
          <a:xfrm>
            <a:off x="7110248" y="2443655"/>
            <a:ext cx="3730044" cy="3704897"/>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40313111"/>
      </p:ext>
    </p:extLst>
  </p:cSld>
  <p:clrMapOvr>
    <a:masterClrMapping/>
  </p:clrMapOvr>
  <mc:AlternateContent xmlns:mc="http://schemas.openxmlformats.org/markup-compatibility/2006">
    <mc:Choice xmlns:p14="http://schemas.microsoft.com/office/powerpoint/2010/main" Requires="p14">
      <p:transition spd="slow" p14:dur="2000" advTm="8654"/>
    </mc:Choice>
    <mc:Fallback>
      <p:transition xmlns:p14="http://schemas.microsoft.com/office/powerpoint/2010/main" spd="slow" advTm="865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154955" y="1238313"/>
            <a:ext cx="8825658" cy="4027369"/>
          </a:xfrm>
          <a:prstGeom prst="rect">
            <a:avLst/>
          </a:prstGeom>
        </p:spPr>
      </p:pic>
      <p:sp>
        <p:nvSpPr>
          <p:cNvPr id="3" name="Subtitle 2"/>
          <p:cNvSpPr>
            <a:spLocks noGrp="1"/>
          </p:cNvSpPr>
          <p:nvPr>
            <p:ph type="subTitle" idx="1"/>
          </p:nvPr>
        </p:nvSpPr>
        <p:spPr>
          <a:xfrm>
            <a:off x="1154955" y="5265681"/>
            <a:ext cx="8825658" cy="709449"/>
          </a:xfrm>
        </p:spPr>
        <p:txBody>
          <a:bodyPr/>
          <a:lstStyle/>
          <a:p>
            <a:r>
              <a:rPr lang="en-US" dirty="0" smtClean="0"/>
              <a:t>Different hive need different types of winterization. Really look at the system your using</a:t>
            </a:r>
            <a:endParaRPr lang="en-US"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3749947"/>
      </p:ext>
    </p:extLst>
  </p:cSld>
  <p:clrMapOvr>
    <a:masterClrMapping/>
  </p:clrMapOvr>
  <mc:AlternateContent xmlns:mc="http://schemas.openxmlformats.org/markup-compatibility/2006">
    <mc:Choice xmlns:p14="http://schemas.microsoft.com/office/powerpoint/2010/main" Requires="p14">
      <p:transition spd="slow" p14:dur="2000" advTm="16337"/>
    </mc:Choice>
    <mc:Fallback>
      <p:transition xmlns:p14="http://schemas.microsoft.com/office/powerpoint/2010/main" spd="slow" advTm="1633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835572"/>
            <a:ext cx="8825658" cy="3941809"/>
          </a:xfrm>
        </p:spPr>
        <p:txBody>
          <a:bodyPr/>
          <a:lstStyle/>
          <a:p>
            <a:r>
              <a:rPr lang="en-US" sz="3200" dirty="0" smtClean="0"/>
              <a:t>The </a:t>
            </a:r>
            <a:r>
              <a:rPr lang="en-US" sz="3200" dirty="0"/>
              <a:t>percent of winter </a:t>
            </a:r>
            <a:r>
              <a:rPr lang="en-US" sz="3200" dirty="0" smtClean="0"/>
              <a:t>kill in the </a:t>
            </a:r>
            <a:r>
              <a:rPr lang="en-US" sz="3200" dirty="0"/>
              <a:t>United </a:t>
            </a:r>
            <a:r>
              <a:rPr lang="en-US" sz="3200" dirty="0" smtClean="0"/>
              <a:t>States for honey bee hives is growing.</a:t>
            </a:r>
            <a:r>
              <a:rPr lang="en-US" sz="3200" dirty="0"/>
              <a:t/>
            </a:r>
            <a:br>
              <a:rPr lang="en-US" sz="3200" dirty="0"/>
            </a:br>
            <a:r>
              <a:rPr lang="en-US" sz="3200" dirty="0"/>
              <a:t>This loss is largely due to carelessness or to lack of knowledge </a:t>
            </a:r>
            <a:r>
              <a:rPr lang="en-US" sz="3200" dirty="0" smtClean="0"/>
              <a:t>among beekeepers-E.F</a:t>
            </a:r>
            <a:r>
              <a:rPr lang="en-US" sz="3200" dirty="0"/>
              <a:t>. Phillips 1915. Outdoor Wintering of Bees. USDA Farmers’ Bulletin #695, October 12, </a:t>
            </a:r>
            <a:r>
              <a:rPr lang="en-US" sz="3200" dirty="0" smtClean="0"/>
              <a:t>1915 –</a:t>
            </a:r>
            <a:br>
              <a:rPr lang="en-US" sz="3200" dirty="0" smtClean="0"/>
            </a:br>
            <a:r>
              <a:rPr lang="en-US" sz="3200" dirty="0" smtClean="0"/>
              <a:t>STILL TRUE </a:t>
            </a:r>
            <a:r>
              <a:rPr lang="en-US" sz="3200" dirty="0" smtClean="0"/>
              <a:t>TODAY</a:t>
            </a:r>
            <a:r>
              <a:rPr lang="en-US" sz="3200" dirty="0" smtClean="0"/>
              <a:t>!!!!</a:t>
            </a:r>
            <a:endParaRPr lang="en-US" sz="3200" dirty="0"/>
          </a:p>
        </p:txBody>
      </p:sp>
      <p:sp>
        <p:nvSpPr>
          <p:cNvPr id="3" name="Subtitle 2"/>
          <p:cNvSpPr>
            <a:spLocks noGrp="1"/>
          </p:cNvSpPr>
          <p:nvPr>
            <p:ph type="subTitle" idx="1"/>
          </p:nvPr>
        </p:nvSpPr>
        <p:spPr/>
        <p:txBody>
          <a:bodyPr>
            <a:normAutofit fontScale="92500" lnSpcReduction="20000"/>
          </a:bodyPr>
          <a:lstStyle/>
          <a:p>
            <a:r>
              <a:rPr lang="en-US" dirty="0"/>
              <a:t>Truly, entire books could be written on this single </a:t>
            </a:r>
            <a:r>
              <a:rPr lang="en-US" dirty="0" smtClean="0"/>
              <a:t>subject</a:t>
            </a:r>
          </a:p>
          <a:p>
            <a:r>
              <a:rPr lang="en-US" dirty="0" smtClean="0"/>
              <a:t>But where are they??? With so large of loss, This is where you start to make a change in the population in bees. </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99354255"/>
      </p:ext>
    </p:extLst>
  </p:cSld>
  <p:clrMapOvr>
    <a:masterClrMapping/>
  </p:clrMapOvr>
  <mc:AlternateContent xmlns:mc="http://schemas.openxmlformats.org/markup-compatibility/2006">
    <mc:Choice xmlns:p14="http://schemas.microsoft.com/office/powerpoint/2010/main" Requires="p14">
      <p:transition spd="slow" p14:dur="2000" advTm="41599"/>
    </mc:Choice>
    <mc:Fallback>
      <p:transition xmlns:p14="http://schemas.microsoft.com/office/powerpoint/2010/main" spd="slow" advTm="4159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WE ARE NOT GETTING ANY BETTER</a:t>
            </a:r>
            <a:endParaRPr lang="en-US" dirty="0"/>
          </a:p>
        </p:txBody>
      </p:sp>
      <p:sp>
        <p:nvSpPr>
          <p:cNvPr id="3" name="Content Placeholder 2"/>
          <p:cNvSpPr>
            <a:spLocks noGrp="1"/>
          </p:cNvSpPr>
          <p:nvPr>
            <p:ph idx="1"/>
          </p:nvPr>
        </p:nvSpPr>
        <p:spPr/>
        <p:txBody>
          <a:bodyPr/>
          <a:lstStyle/>
          <a:p>
            <a:r>
              <a:rPr lang="en-US" dirty="0" smtClean="0"/>
              <a:t>2015-2016 </a:t>
            </a:r>
            <a:r>
              <a:rPr lang="en-US" dirty="0"/>
              <a:t>winter season, a preliminary 5,756 beekeepers in the United States provided validated survey responses. Collectively, these beekeepers managed 389,083 colonies in October 2015, representing about 15% of the country’s estimated 2.66 million managed honey producing </a:t>
            </a:r>
            <a:r>
              <a:rPr lang="en-US" dirty="0" smtClean="0"/>
              <a:t>colonies. </a:t>
            </a:r>
            <a:r>
              <a:rPr lang="en-US" dirty="0"/>
              <a:t>An estimated 28.1% of the colonies managed in the United States were lost over the 2015-2016 winter. This represents an increase in losses of </a:t>
            </a:r>
            <a:r>
              <a:rPr lang="en-US" dirty="0" smtClean="0"/>
              <a:t>5.8 percentage </a:t>
            </a:r>
            <a:r>
              <a:rPr lang="en-US" dirty="0"/>
              <a:t>points compared to the previous </a:t>
            </a:r>
            <a:r>
              <a:rPr lang="en-US" dirty="0" smtClean="0"/>
              <a:t>2014-2015 </a:t>
            </a:r>
            <a:r>
              <a:rPr lang="en-US" dirty="0"/>
              <a:t>winter, but is close to the 10-year average total winter loss of 28.6% </a:t>
            </a:r>
            <a:r>
              <a:rPr lang="en-US" dirty="0" smtClean="0"/>
              <a:t/>
            </a:r>
            <a:br>
              <a:rPr lang="en-US" dirty="0" smtClean="0"/>
            </a:br>
            <a:r>
              <a:rPr lang="en-US" dirty="0" smtClean="0"/>
              <a:t/>
            </a:r>
            <a:br>
              <a:rPr lang="en-US" dirty="0" smtClean="0"/>
            </a:br>
            <a:r>
              <a:rPr lang="en-US" dirty="0" smtClean="0"/>
              <a:t>PEOPLE, WE ARE LOOKING AT 1/3 OF THE HIVES DIEING OVER THE WINTER!</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9399576"/>
      </p:ext>
    </p:extLst>
  </p:cSld>
  <p:clrMapOvr>
    <a:masterClrMapping/>
  </p:clrMapOvr>
  <mc:AlternateContent xmlns:mc="http://schemas.openxmlformats.org/markup-compatibility/2006">
    <mc:Choice xmlns:p14="http://schemas.microsoft.com/office/powerpoint/2010/main" Requires="p14">
      <p:transition spd="slow" p14:dur="2000" advTm="76466"/>
    </mc:Choice>
    <mc:Fallback>
      <p:transition xmlns:p14="http://schemas.microsoft.com/office/powerpoint/2010/main" spd="slow" advTm="7646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a:p>
        </p:txBody>
      </p:sp>
      <p:sp>
        <p:nvSpPr>
          <p:cNvPr id="4" name="TextBox 3"/>
          <p:cNvSpPr txBox="1"/>
          <p:nvPr/>
        </p:nvSpPr>
        <p:spPr>
          <a:xfrm>
            <a:off x="3626069" y="1292772"/>
            <a:ext cx="6385034" cy="369332"/>
          </a:xfrm>
          <a:prstGeom prst="rect">
            <a:avLst/>
          </a:prstGeom>
          <a:noFill/>
        </p:spPr>
        <p:txBody>
          <a:bodyPr wrap="square" rtlCol="0">
            <a:spAutoFit/>
          </a:bodyPr>
          <a:lstStyle/>
          <a:p>
            <a:r>
              <a:rPr lang="en-US" b="1" dirty="0">
                <a:ln w="22225">
                  <a:solidFill>
                    <a:schemeClr val="accent2"/>
                  </a:solidFill>
                  <a:prstDash val="solid"/>
                </a:ln>
                <a:solidFill>
                  <a:schemeClr val="accent4">
                    <a:lumMod val="60000"/>
                    <a:lumOff val="40000"/>
                  </a:schemeClr>
                </a:solidFill>
              </a:rPr>
              <a:t>NOT EVERY LOCATION GETS THE </a:t>
            </a:r>
            <a:r>
              <a:rPr lang="en-US" b="1" dirty="0" smtClean="0">
                <a:ln w="22225">
                  <a:solidFill>
                    <a:schemeClr val="accent2"/>
                  </a:solidFill>
                  <a:prstDash val="solid"/>
                </a:ln>
                <a:solidFill>
                  <a:schemeClr val="accent4">
                    <a:lumMod val="60000"/>
                    <a:lumOff val="40000"/>
                  </a:schemeClr>
                </a:solidFill>
              </a:rPr>
              <a:t>SAME THING!</a:t>
            </a:r>
            <a:endParaRPr lang="en-US" b="1" dirty="0">
              <a:ln w="22225">
                <a:solidFill>
                  <a:schemeClr val="accent2"/>
                </a:solidFill>
                <a:prstDash val="solid"/>
              </a:ln>
              <a:solidFill>
                <a:schemeClr val="accent4">
                  <a:lumMod val="60000"/>
                  <a:lumOff val="4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4954" y="2348896"/>
            <a:ext cx="4422648" cy="294132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5559" y="2235748"/>
            <a:ext cx="3757545" cy="3132711"/>
          </a:xfrm>
          <a:prstGeom prst="rect">
            <a:avLst/>
          </a:prstGeom>
        </p:spPr>
      </p:pic>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74379165"/>
      </p:ext>
    </p:extLst>
  </p:cSld>
  <p:clrMapOvr>
    <a:masterClrMapping/>
  </p:clrMapOvr>
  <mc:AlternateContent xmlns:mc="http://schemas.openxmlformats.org/markup-compatibility/2006">
    <mc:Choice xmlns:p14="http://schemas.microsoft.com/office/powerpoint/2010/main" Requires="p14">
      <p:transition spd="slow" p14:dur="2000" advTm="33127"/>
    </mc:Choice>
    <mc:Fallback>
      <p:transition xmlns:p14="http://schemas.microsoft.com/office/powerpoint/2010/main" spd="slow" advTm="3312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places no changes are need.</a:t>
            </a:r>
            <a:endParaRPr lang="en-US" dirty="0"/>
          </a:p>
        </p:txBody>
      </p:sp>
      <p:sp>
        <p:nvSpPr>
          <p:cNvPr id="3" name="Content Placeholder 2"/>
          <p:cNvSpPr>
            <a:spLocks noGrp="1"/>
          </p:cNvSpPr>
          <p:nvPr>
            <p:ph idx="1"/>
          </p:nvPr>
        </p:nvSpPr>
        <p:spPr/>
        <p:txBody>
          <a:bodyPr/>
          <a:lstStyle/>
          <a:p>
            <a:r>
              <a:rPr lang="en-US" dirty="0" smtClean="0"/>
              <a:t>Winter from the equator out!</a:t>
            </a:r>
            <a:br>
              <a:rPr lang="en-US" dirty="0" smtClean="0"/>
            </a:br>
            <a:r>
              <a:rPr lang="en-US" dirty="0" smtClean="0"/>
              <a:t>The more you move </a:t>
            </a:r>
            <a:r>
              <a:rPr lang="en-US" dirty="0"/>
              <a:t>from </a:t>
            </a:r>
            <a:r>
              <a:rPr lang="en-US" dirty="0" smtClean="0"/>
              <a:t>the </a:t>
            </a:r>
            <a:r>
              <a:rPr lang="en-US" dirty="0" err="1" smtClean="0"/>
              <a:t>mediterranean</a:t>
            </a:r>
            <a:r>
              <a:rPr lang="en-US" dirty="0" smtClean="0"/>
              <a:t> belt the more you have to do to keep your bee warm over the winter. Not to say, if you do not live where it you have 12 months of summer the more you have to do. </a:t>
            </a:r>
            <a:br>
              <a:rPr lang="en-US" dirty="0" smtClean="0"/>
            </a:br>
            <a:r>
              <a:rPr lang="en-US" dirty="0" smtClean="0"/>
              <a:t/>
            </a:r>
            <a:br>
              <a:rPr lang="en-US" dirty="0" smtClean="0"/>
            </a:br>
            <a:r>
              <a:rPr lang="en-US" dirty="0" smtClean="0"/>
              <a:t>Some places the bees are moved until the location is warm, like Alaska </a:t>
            </a:r>
            <a:endParaRPr lang="en-US" dirty="0"/>
          </a:p>
        </p:txBody>
      </p:sp>
      <p:sp>
        <p:nvSpPr>
          <p:cNvPr id="4" name="Text Placeholder 3"/>
          <p:cNvSpPr>
            <a:spLocks noGrp="1"/>
          </p:cNvSpPr>
          <p:nvPr>
            <p:ph type="body" sz="half" idx="2"/>
          </p:nvPr>
        </p:nvSpPr>
        <p:spPr/>
        <p:txBody>
          <a:bodyPr/>
          <a:lstStyle/>
          <a:p>
            <a:r>
              <a:rPr lang="en-US" dirty="0" smtClean="0">
                <a:solidFill>
                  <a:schemeClr val="bg1">
                    <a:lumMod val="85000"/>
                  </a:schemeClr>
                </a:solidFill>
              </a:rPr>
              <a:t>Just like in the summer we need to cool the girls down, in the winter we need to warm the girls up. </a:t>
            </a:r>
            <a:br>
              <a:rPr lang="en-US" dirty="0" smtClean="0">
                <a:solidFill>
                  <a:schemeClr val="bg1">
                    <a:lumMod val="85000"/>
                  </a:schemeClr>
                </a:solidFill>
              </a:rPr>
            </a:br>
            <a:r>
              <a:rPr lang="en-US" dirty="0" smtClean="0">
                <a:solidFill>
                  <a:schemeClr val="bg1">
                    <a:lumMod val="85000"/>
                  </a:schemeClr>
                </a:solidFill>
              </a:rPr>
              <a:t/>
            </a:r>
            <a:br>
              <a:rPr lang="en-US" dirty="0" smtClean="0">
                <a:solidFill>
                  <a:schemeClr val="bg1">
                    <a:lumMod val="85000"/>
                  </a:schemeClr>
                </a:solidFill>
              </a:rPr>
            </a:br>
            <a:r>
              <a:rPr lang="en-US" dirty="0" smtClean="0">
                <a:solidFill>
                  <a:schemeClr val="bg1">
                    <a:lumMod val="85000"/>
                  </a:schemeClr>
                </a:solidFill>
              </a:rPr>
              <a:t>Now it is not always the cold zones that you winter hives. </a:t>
            </a:r>
            <a:br>
              <a:rPr lang="en-US" dirty="0" smtClean="0">
                <a:solidFill>
                  <a:schemeClr val="bg1">
                    <a:lumMod val="85000"/>
                  </a:schemeClr>
                </a:solidFill>
              </a:rPr>
            </a:br>
            <a:endParaRPr lang="en-US" dirty="0" smtClean="0">
              <a:solidFill>
                <a:schemeClr val="bg1">
                  <a:lumMod val="85000"/>
                </a:schemeClr>
              </a:solidFill>
            </a:endParaRPr>
          </a:p>
          <a:p>
            <a:r>
              <a:rPr lang="en-US" dirty="0" smtClean="0">
                <a:solidFill>
                  <a:schemeClr val="bg1">
                    <a:lumMod val="85000"/>
                  </a:schemeClr>
                </a:solidFill>
              </a:rPr>
              <a:t>You have rain, wind, &amp; just no food supply on the fields </a:t>
            </a:r>
            <a:endParaRPr lang="en-US" dirty="0">
              <a:solidFill>
                <a:schemeClr val="bg1">
                  <a:lumMod val="85000"/>
                </a:schemeClr>
              </a:solidFill>
            </a:endParaRP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99184937"/>
      </p:ext>
    </p:extLst>
  </p:cSld>
  <p:clrMapOvr>
    <a:masterClrMapping/>
  </p:clrMapOvr>
  <mc:AlternateContent xmlns:mc="http://schemas.openxmlformats.org/markup-compatibility/2006">
    <mc:Choice xmlns:p14="http://schemas.microsoft.com/office/powerpoint/2010/main" Requires="p14">
      <p:transition spd="slow" p14:dur="2000" advTm="55234"/>
    </mc:Choice>
    <mc:Fallback>
      <p:transition xmlns:p14="http://schemas.microsoft.com/office/powerpoint/2010/main" spd="slow" advTm="5523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Down Sizing Space</a:t>
            </a:r>
          </a:p>
        </p:txBody>
      </p:sp>
      <p:sp>
        <p:nvSpPr>
          <p:cNvPr id="3" name="Text Placeholder 2"/>
          <p:cNvSpPr>
            <a:spLocks noGrp="1"/>
          </p:cNvSpPr>
          <p:nvPr>
            <p:ph type="body" sz="half" idx="13"/>
          </p:nvPr>
        </p:nvSpPr>
        <p:spPr/>
        <p:txBody>
          <a:bodyPr/>
          <a:lstStyle/>
          <a:p>
            <a:r>
              <a:rPr lang="en-US" dirty="0" smtClean="0"/>
              <a:t>What does that mean???</a:t>
            </a:r>
            <a:endParaRPr lang="en-US" dirty="0"/>
          </a:p>
        </p:txBody>
      </p:sp>
      <p:sp>
        <p:nvSpPr>
          <p:cNvPr id="4" name="Text Placeholder 3"/>
          <p:cNvSpPr>
            <a:spLocks noGrp="1"/>
          </p:cNvSpPr>
          <p:nvPr>
            <p:ph type="body" sz="half" idx="2"/>
          </p:nvPr>
        </p:nvSpPr>
        <p:spPr>
          <a:xfrm>
            <a:off x="1154954" y="4871545"/>
            <a:ext cx="9244897" cy="1155511"/>
          </a:xfrm>
        </p:spPr>
        <p:txBody>
          <a:bodyPr>
            <a:noAutofit/>
          </a:bodyPr>
          <a:lstStyle/>
          <a:p>
            <a:r>
              <a:rPr lang="en-US" sz="2000" dirty="0"/>
              <a:t>Having the ideal amount of space is a tricky thing to manage but it makes the difference between prosperity and poverty for a honey bee colony</a:t>
            </a:r>
            <a:r>
              <a:rPr lang="en-US" sz="2000" dirty="0" smtClean="0"/>
              <a:t>. –Michael Bush, The practical beekeeper</a:t>
            </a:r>
            <a:endParaRPr lang="en-US" sz="2000"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796814259"/>
      </p:ext>
    </p:extLst>
  </p:cSld>
  <p:clrMapOvr>
    <a:masterClrMapping/>
  </p:clrMapOvr>
  <mc:AlternateContent xmlns:mc="http://schemas.openxmlformats.org/markup-compatibility/2006">
    <mc:Choice xmlns:p14="http://schemas.microsoft.com/office/powerpoint/2010/main" Requires="p14">
      <p:transition spd="slow" p14:dur="2000" advTm="58612"/>
    </mc:Choice>
    <mc:Fallback>
      <p:transition xmlns:p14="http://schemas.microsoft.com/office/powerpoint/2010/main" spd="slow" advTm="5861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Remove Frames, Boxes, and Pests</a:t>
            </a:r>
            <a:endParaRPr lang="en-US" dirty="0"/>
          </a:p>
        </p:txBody>
      </p:sp>
      <p:sp>
        <p:nvSpPr>
          <p:cNvPr id="3" name="Content Placeholder 2"/>
          <p:cNvSpPr>
            <a:spLocks noGrp="1"/>
          </p:cNvSpPr>
          <p:nvPr>
            <p:ph idx="1"/>
          </p:nvPr>
        </p:nvSpPr>
        <p:spPr>
          <a:xfrm>
            <a:off x="1154954" y="2603499"/>
            <a:ext cx="8825659" cy="4033783"/>
          </a:xfrm>
        </p:spPr>
        <p:txBody>
          <a:bodyPr>
            <a:normAutofit/>
          </a:bodyPr>
          <a:lstStyle/>
          <a:p>
            <a:pPr marL="0" indent="0">
              <a:buNone/>
            </a:pPr>
            <a:r>
              <a:rPr lang="en-US" dirty="0" smtClean="0"/>
              <a:t>Take off all honey boxes and queen excluders. The honey boxes take up more space to keep warm and if you lever them with a queen excluder, as the bee go up in the winter to eat and keep warm, the queen is left behind to freeze and starve. One of he biggest reasons for no queens in the spring.</a:t>
            </a:r>
          </a:p>
          <a:p>
            <a:pPr marL="0" indent="0">
              <a:buNone/>
            </a:pPr>
            <a:r>
              <a:rPr lang="en-US" dirty="0" smtClean="0"/>
              <a:t>Remove </a:t>
            </a:r>
            <a:r>
              <a:rPr lang="en-US" dirty="0"/>
              <a:t>any combs they are not occupying. Remove any combs they have lost control of as evidenced by small hive beetle or wax moth larvae</a:t>
            </a:r>
            <a:r>
              <a:rPr lang="en-US" dirty="0" smtClean="0"/>
              <a:t>. Do a good check and get things out that will not be managed over the winter. As the bees cluster, they can not get to the whole hive now. </a:t>
            </a:r>
            <a:r>
              <a:rPr lang="en-US" dirty="0"/>
              <a:t/>
            </a:r>
            <a:br>
              <a:rPr lang="en-US" dirty="0"/>
            </a:br>
            <a:r>
              <a:rPr lang="en-US" dirty="0"/>
              <a:t/>
            </a:r>
            <a:br>
              <a:rPr lang="en-US" dirty="0"/>
            </a:br>
            <a:r>
              <a:rPr lang="en-US" dirty="0"/>
              <a:t> It's like they were living </a:t>
            </a:r>
            <a:r>
              <a:rPr lang="en-US" dirty="0" smtClean="0"/>
              <a:t>out of control in a place they can not pay to keep warm, safes and starving and </a:t>
            </a:r>
            <a:r>
              <a:rPr lang="en-US" dirty="0"/>
              <a:t>now they are in </a:t>
            </a:r>
            <a:r>
              <a:rPr lang="en-US" dirty="0" smtClean="0"/>
              <a:t>place </a:t>
            </a:r>
            <a:r>
              <a:rPr lang="en-US" dirty="0"/>
              <a:t>they can </a:t>
            </a:r>
            <a:r>
              <a:rPr lang="en-US" dirty="0" smtClean="0"/>
              <a:t>afford by keeping it warm, safe and well feed. </a:t>
            </a:r>
            <a:r>
              <a:rPr lang="en-US" dirty="0"/>
              <a:t/>
            </a:r>
            <a:br>
              <a:rPr lang="en-US" dirty="0"/>
            </a:br>
            <a:r>
              <a:rPr lang="en-US" dirty="0" smtClean="0"/>
              <a:t>Make the hive smaller for winter control. </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67734723"/>
      </p:ext>
    </p:extLst>
  </p:cSld>
  <p:clrMapOvr>
    <a:masterClrMapping/>
  </p:clrMapOvr>
  <mc:AlternateContent xmlns:mc="http://schemas.openxmlformats.org/markup-compatibility/2006">
    <mc:Choice xmlns:p14="http://schemas.microsoft.com/office/powerpoint/2010/main" Requires="p14">
      <p:transition spd="slow" p14:dur="2000" advTm="133161"/>
    </mc:Choice>
    <mc:Fallback>
      <p:transition xmlns:p14="http://schemas.microsoft.com/office/powerpoint/2010/main" spd="slow" advTm="13316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Starting Out From The Ground Up</a:t>
            </a:r>
          </a:p>
        </p:txBody>
      </p:sp>
      <p:sp>
        <p:nvSpPr>
          <p:cNvPr id="3" name="Text Placeholder 2"/>
          <p:cNvSpPr>
            <a:spLocks noGrp="1"/>
          </p:cNvSpPr>
          <p:nvPr>
            <p:ph type="body" idx="1"/>
          </p:nvPr>
        </p:nvSpPr>
        <p:spPr/>
        <p:txBody>
          <a:bodyPr/>
          <a:lstStyle/>
          <a:p>
            <a:r>
              <a:rPr lang="en-US" dirty="0" smtClean="0"/>
              <a:t>For winter you may have to set up the apiary all over to keep them girls happy. </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8087049"/>
      </p:ext>
    </p:extLst>
  </p:cSld>
  <p:clrMapOvr>
    <a:masterClrMapping/>
  </p:clrMapOvr>
  <mc:AlternateContent xmlns:mc="http://schemas.openxmlformats.org/markup-compatibility/2006">
    <mc:Choice xmlns:p14="http://schemas.microsoft.com/office/powerpoint/2010/main" Requires="p14">
      <p:transition spd="slow" p14:dur="2000" advTm="34319"/>
    </mc:Choice>
    <mc:Fallback>
      <p:transition xmlns:p14="http://schemas.microsoft.com/office/powerpoint/2010/main" spd="slow" advTm="3431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xmlns=""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Ion Boardroom</Template>
  <TotalTime>356</TotalTime>
  <Words>714</Words>
  <Application>Microsoft Macintosh PowerPoint</Application>
  <PresentationFormat>Custom</PresentationFormat>
  <Paragraphs>52</Paragraphs>
  <Slides>22</Slides>
  <Notes>1</Notes>
  <HiddenSlides>0</HiddenSlides>
  <MMClips>22</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Ion Boardroom</vt:lpstr>
      <vt:lpstr>A. B. F. C. A Bee Friendly Company, Inc. Cheyenne, WY  82001 ABeeFriendlyCompany@gmail.com</vt:lpstr>
      <vt:lpstr>So Why Would I Have To Winter My Hives</vt:lpstr>
      <vt:lpstr>The percent of winter kill in the United States for honey bee hives is growing. This loss is largely due to carelessness or to lack of knowledge among beekeepers-E.F. Phillips 1915. Outdoor Wintering of Bees. USDA Farmers’ Bulletin #695, October 12, 1915 – STILL TRUE TODAY!!!!</vt:lpstr>
      <vt:lpstr>WE ARE NOT GETTING ANY BETTER</vt:lpstr>
      <vt:lpstr>PowerPoint Presentation</vt:lpstr>
      <vt:lpstr>Some places no changes are need.</vt:lpstr>
      <vt:lpstr>Down Sizing Space</vt:lpstr>
      <vt:lpstr>Remove Frames, Boxes, and Pests</vt:lpstr>
      <vt:lpstr>Starting Out From The Ground Up</vt:lpstr>
      <vt:lpstr>Your Site </vt:lpstr>
      <vt:lpstr>Landscape fabric and plastic can help prevent weeds and control erosion by holding the soil in place and keeping weeds from sprouting. It can also keep ant and small pests from moving across the ground to get to the bee hives. You man need start right there. Control the surroundings.   You may need to in to place wind breaks, and hay bails to stop wind and snow from piling up.  In location people are even coving the hives in mounds of Dirt to keep them insolated.   Heck some people load up and just move them inside a potato cellar or in a barn. </vt:lpstr>
      <vt:lpstr>PowerPoint Presentation</vt:lpstr>
      <vt:lpstr>The Winter Hive Check</vt:lpstr>
      <vt:lpstr>Winter Treatments</vt:lpstr>
      <vt:lpstr>PowerPoint Presentation</vt:lpstr>
      <vt:lpstr>FEEDS For The Bees</vt:lpstr>
      <vt:lpstr> If Bee Make Honey, Why Feed?</vt:lpstr>
      <vt:lpstr>Hive Heaters &amp; The Quilting Box</vt:lpstr>
      <vt:lpstr>Hive heaters</vt:lpstr>
      <vt:lpstr>The Quilting Box</vt:lpstr>
      <vt:lpstr>Use Cedar Chips in The Quilting Box</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 Why winter hives?  Your location  Staring out from the ground up  Down sizing space   The winter hive check  Winter Treatments  FEEDING THE BEES  The quilting box</dc:title>
  <dc:creator>Jordan, Michael</dc:creator>
  <cp:lastModifiedBy>Josiah Wallingford</cp:lastModifiedBy>
  <cp:revision>20</cp:revision>
  <dcterms:created xsi:type="dcterms:W3CDTF">2017-08-16T16:54:15Z</dcterms:created>
  <dcterms:modified xsi:type="dcterms:W3CDTF">2017-09-12T18:05:24Z</dcterms:modified>
</cp:coreProperties>
</file>