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6" r:id="rId3"/>
  </p:sldIdLst>
  <p:sldSz cx="6858000" cy="9144000" type="lett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31" autoAdjust="0"/>
    <p:restoredTop sz="94660"/>
  </p:normalViewPr>
  <p:slideViewPr>
    <p:cSldViewPr snapToGrid="0">
      <p:cViewPr>
        <p:scale>
          <a:sx n="162" d="100"/>
          <a:sy n="162" d="100"/>
        </p:scale>
        <p:origin x="560" y="1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78681C-2088-4280-BB95-433A8DF61697}" type="datetimeFigureOut">
              <a:rPr lang="en-US" smtClean="0"/>
              <a:t>11/14/21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2850454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78681C-2088-4280-BB95-433A8DF61697}" type="datetimeFigureOut">
              <a:rPr lang="en-US" smtClean="0"/>
              <a:t>11/14/21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981057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78681C-2088-4280-BB95-433A8DF61697}" type="datetimeFigureOut">
              <a:rPr lang="en-US" smtClean="0"/>
              <a:t>11/14/21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232401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78681C-2088-4280-BB95-433A8DF61697}" type="datetimeFigureOut">
              <a:rPr lang="en-US" smtClean="0"/>
              <a:t>11/14/21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704275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78681C-2088-4280-BB95-433A8DF61697}" type="datetimeFigureOut">
              <a:rPr lang="en-US" smtClean="0"/>
              <a:t>11/14/21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2525041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78681C-2088-4280-BB95-433A8DF61697}" type="datetimeFigureOut">
              <a:rPr lang="en-US" smtClean="0"/>
              <a:t>11/14/21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4128041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78681C-2088-4280-BB95-433A8DF61697}" type="datetimeFigureOut">
              <a:rPr lang="en-US" smtClean="0"/>
              <a:t>11/14/21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2438140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78681C-2088-4280-BB95-433A8DF61697}" type="datetimeFigureOut">
              <a:rPr lang="en-US" smtClean="0"/>
              <a:t>11/14/21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665577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78681C-2088-4280-BB95-433A8DF61697}" type="datetimeFigureOut">
              <a:rPr lang="en-US" smtClean="0"/>
              <a:t>11/14/21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3750436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E78681C-2088-4280-BB95-433A8DF61697}" type="datetimeFigureOut">
              <a:rPr lang="en-US" smtClean="0"/>
              <a:t>11/14/21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204269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E78681C-2088-4280-BB95-433A8DF61697}" type="datetimeFigureOut">
              <a:rPr lang="en-US" smtClean="0"/>
              <a:t>11/14/21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0F462-DE88-4226-91B4-EFFED4C73413}" type="slidenum">
              <a:rPr lang="en-US" smtClean="0"/>
              <a:t>‹#›</a:t>
            </a:fld>
            <a:endParaRPr lang="en-US"/>
          </a:p>
        </p:txBody>
      </p:sp>
    </p:spTree>
    <p:extLst>
      <p:ext uri="{BB962C8B-B14F-4D97-AF65-F5344CB8AC3E}">
        <p14:creationId xmlns:p14="http://schemas.microsoft.com/office/powerpoint/2010/main" val="1840642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4E78681C-2088-4280-BB95-433A8DF61697}" type="datetimeFigureOut">
              <a:rPr lang="en-US" smtClean="0"/>
              <a:t>11/14/21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FD0F462-DE88-4226-91B4-EFFED4C73413}" type="slidenum">
              <a:rPr lang="en-US" smtClean="0"/>
              <a:t>‹#›</a:t>
            </a:fld>
            <a:endParaRPr lang="en-US"/>
          </a:p>
        </p:txBody>
      </p:sp>
    </p:spTree>
    <p:extLst>
      <p:ext uri="{BB962C8B-B14F-4D97-AF65-F5344CB8AC3E}">
        <p14:creationId xmlns:p14="http://schemas.microsoft.com/office/powerpoint/2010/main" val="99727478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maria@mjglobal-llc.co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2FD5A65-988D-4E88-A6F2-49D8460E5D0E}"/>
              </a:ext>
            </a:extLst>
          </p:cNvPr>
          <p:cNvSpPr/>
          <p:nvPr/>
        </p:nvSpPr>
        <p:spPr>
          <a:xfrm>
            <a:off x="136525" y="1879537"/>
            <a:ext cx="6508750" cy="1631216"/>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 </a:t>
            </a:r>
          </a:p>
          <a:p>
            <a:r>
              <a:rPr lang="en-US" sz="1000" dirty="0">
                <a:latin typeface="Arial" panose="020B0604020202020204" pitchFamily="34" charset="0"/>
                <a:cs typeface="Arial" panose="020B0604020202020204" pitchFamily="34" charset="0"/>
              </a:rPr>
              <a:t> MJ Global LLC is a Certified General Contractor serving the State of Florida, providing reliable and quality construction services. As a result of working with major corporations MJ Global LLC has gained an in-depth knowledge and breadth of experience of construction management for federal, state and local procurements. </a:t>
            </a:r>
          </a:p>
          <a:p>
            <a:r>
              <a:rPr lang="en-US" sz="1000" dirty="0">
                <a:latin typeface="Arial" panose="020B0604020202020204" pitchFamily="34" charset="0"/>
                <a:cs typeface="Arial" panose="020B0604020202020204" pitchFamily="34" charset="0"/>
              </a:rPr>
              <a:t> </a:t>
            </a:r>
          </a:p>
          <a:p>
            <a:r>
              <a:rPr lang="en-US" sz="1000" dirty="0">
                <a:latin typeface="Arial" panose="020B0604020202020204" pitchFamily="34" charset="0"/>
                <a:cs typeface="Arial" panose="020B0604020202020204" pitchFamily="34" charset="0"/>
              </a:rPr>
              <a:t>Since its inception, MJ Global LLC has successfully completed every job on time and within budget, oftentimes finishing ahead of schedule with zero complaints. As a prime contractor and major subcontractor, MJ Global LLC, has completed variety of projects ranging in both scale and complexity.  As well as continuous routine maintenance contracts and preventive services needs throughout the State of Florida.</a:t>
            </a:r>
          </a:p>
          <a:p>
            <a:endParaRPr lang="en-US" sz="1000"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CDF57B37-91CC-4283-9EA9-4A181B5C91E1}"/>
              </a:ext>
            </a:extLst>
          </p:cNvPr>
          <p:cNvSpPr/>
          <p:nvPr/>
        </p:nvSpPr>
        <p:spPr>
          <a:xfrm>
            <a:off x="0" y="3489325"/>
            <a:ext cx="3519488" cy="273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NAICS CODE</a:t>
            </a:r>
            <a:r>
              <a:rPr lang="en-US" dirty="0"/>
              <a:t>		</a:t>
            </a:r>
          </a:p>
        </p:txBody>
      </p:sp>
      <p:sp>
        <p:nvSpPr>
          <p:cNvPr id="9" name="Rectangle 8">
            <a:extLst>
              <a:ext uri="{FF2B5EF4-FFF2-40B4-BE49-F238E27FC236}">
                <a16:creationId xmlns:a16="http://schemas.microsoft.com/office/drawing/2014/main" id="{0F711121-B923-4E9F-91F1-E6B75FCD7C45}"/>
              </a:ext>
            </a:extLst>
          </p:cNvPr>
          <p:cNvSpPr/>
          <p:nvPr/>
        </p:nvSpPr>
        <p:spPr>
          <a:xfrm>
            <a:off x="155572" y="3762375"/>
            <a:ext cx="3582987" cy="2372124"/>
          </a:xfrm>
          <a:prstGeom prst="rect">
            <a:avLst/>
          </a:prstGeom>
        </p:spPr>
        <p:txBody>
          <a:bodyPr wrap="square">
            <a:spAutoFit/>
          </a:bodyPr>
          <a:lstStyle/>
          <a:p>
            <a:pPr>
              <a:lnSpc>
                <a:spcPct val="150000"/>
              </a:lnSpc>
            </a:pPr>
            <a:r>
              <a:rPr lang="en-US" sz="1000" dirty="0">
                <a:latin typeface="Arial" panose="020B0604020202020204" pitchFamily="34" charset="0"/>
                <a:cs typeface="Arial" panose="020B0604020202020204" pitchFamily="34" charset="0"/>
              </a:rPr>
              <a:t>236220	Commercial and Institutional Building Construction</a:t>
            </a:r>
          </a:p>
          <a:p>
            <a:pPr>
              <a:lnSpc>
                <a:spcPct val="150000"/>
              </a:lnSpc>
            </a:pPr>
            <a:r>
              <a:rPr lang="en-US" sz="1000" dirty="0">
                <a:latin typeface="Arial" panose="020B0604020202020204" pitchFamily="34" charset="0"/>
                <a:cs typeface="Arial" panose="020B0604020202020204" pitchFamily="34" charset="0"/>
              </a:rPr>
              <a:t>236118	Residential Remodelers	</a:t>
            </a:r>
          </a:p>
          <a:p>
            <a:pPr>
              <a:lnSpc>
                <a:spcPct val="150000"/>
              </a:lnSpc>
            </a:pPr>
            <a:r>
              <a:rPr lang="en-US" sz="1000" dirty="0">
                <a:latin typeface="Arial" panose="020B0604020202020204" pitchFamily="34" charset="0"/>
                <a:cs typeface="Arial" panose="020B0604020202020204" pitchFamily="34" charset="0"/>
              </a:rPr>
              <a:t>236210	Industrial Building Construction		</a:t>
            </a:r>
          </a:p>
          <a:p>
            <a:pPr>
              <a:lnSpc>
                <a:spcPct val="150000"/>
              </a:lnSpc>
            </a:pPr>
            <a:r>
              <a:rPr lang="en-US" sz="1000" dirty="0">
                <a:latin typeface="Arial" panose="020B0604020202020204" pitchFamily="34" charset="0"/>
                <a:cs typeface="Arial" panose="020B0604020202020204" pitchFamily="34" charset="0"/>
              </a:rPr>
              <a:t>238160  Roofing Contractors 	</a:t>
            </a:r>
          </a:p>
          <a:p>
            <a:pPr>
              <a:lnSpc>
                <a:spcPct val="150000"/>
              </a:lnSpc>
            </a:pPr>
            <a:r>
              <a:rPr lang="en-US" sz="1000" dirty="0">
                <a:latin typeface="Arial" panose="020B0604020202020204" pitchFamily="34" charset="0"/>
                <a:cs typeface="Arial" panose="020B0604020202020204" pitchFamily="34" charset="0"/>
              </a:rPr>
              <a:t>238220	Plumbing, Heating, and Air-Conditioning </a:t>
            </a:r>
          </a:p>
          <a:p>
            <a:pPr>
              <a:lnSpc>
                <a:spcPct val="150000"/>
              </a:lnSpc>
            </a:pPr>
            <a:r>
              <a:rPr lang="en-US" sz="1000" dirty="0">
                <a:latin typeface="Arial" panose="020B0604020202020204" pitchFamily="34" charset="0"/>
                <a:cs typeface="Arial" panose="020B0604020202020204" pitchFamily="34" charset="0"/>
              </a:rPr>
              <a:t>238310	Drywall and Insulation Contractors	</a:t>
            </a:r>
          </a:p>
          <a:p>
            <a:pPr>
              <a:lnSpc>
                <a:spcPct val="150000"/>
              </a:lnSpc>
            </a:pPr>
            <a:r>
              <a:rPr lang="en-US" sz="1000" dirty="0">
                <a:latin typeface="Arial" panose="020B0604020202020204" pitchFamily="34" charset="0"/>
                <a:cs typeface="Arial" panose="020B0604020202020204" pitchFamily="34" charset="0"/>
              </a:rPr>
              <a:t>238320	Painting and Wall Covering Contractors	</a:t>
            </a:r>
          </a:p>
          <a:p>
            <a:pPr>
              <a:lnSpc>
                <a:spcPct val="150000"/>
              </a:lnSpc>
            </a:pPr>
            <a:r>
              <a:rPr lang="en-US" sz="1000" dirty="0">
                <a:latin typeface="Arial" panose="020B0604020202020204" pitchFamily="34" charset="0"/>
                <a:cs typeface="Arial" panose="020B0604020202020204" pitchFamily="34" charset="0"/>
              </a:rPr>
              <a:t>238330	Flooring Contractors	</a:t>
            </a:r>
          </a:p>
          <a:p>
            <a:pPr>
              <a:lnSpc>
                <a:spcPct val="150000"/>
              </a:lnSpc>
            </a:pPr>
            <a:r>
              <a:rPr lang="en-US" sz="1000" dirty="0">
                <a:latin typeface="Arial" panose="020B0604020202020204" pitchFamily="34" charset="0"/>
                <a:cs typeface="Arial" panose="020B0604020202020204" pitchFamily="34" charset="0"/>
              </a:rPr>
              <a:t>238990 All Other Specialty Trade Contractors </a:t>
            </a:r>
          </a:p>
          <a:p>
            <a:pPr>
              <a:lnSpc>
                <a:spcPct val="150000"/>
              </a:lnSpc>
            </a:pPr>
            <a:r>
              <a:rPr lang="en-US" sz="1000" dirty="0">
                <a:latin typeface="Arial" panose="020B0604020202020204" pitchFamily="34" charset="0"/>
                <a:cs typeface="Arial" panose="020B0604020202020204" pitchFamily="34" charset="0"/>
              </a:rPr>
              <a:t>624230 Emergency and Other Relief Services	</a:t>
            </a:r>
          </a:p>
        </p:txBody>
      </p:sp>
      <p:sp>
        <p:nvSpPr>
          <p:cNvPr id="11" name="Rectangle 10">
            <a:extLst>
              <a:ext uri="{FF2B5EF4-FFF2-40B4-BE49-F238E27FC236}">
                <a16:creationId xmlns:a16="http://schemas.microsoft.com/office/drawing/2014/main" id="{F97124C6-E611-4E2C-AE3B-A37F63D3A5D6}"/>
              </a:ext>
            </a:extLst>
          </p:cNvPr>
          <p:cNvSpPr/>
          <p:nvPr/>
        </p:nvSpPr>
        <p:spPr>
          <a:xfrm>
            <a:off x="3835400" y="3832952"/>
            <a:ext cx="3022600" cy="739048"/>
          </a:xfrm>
          <a:prstGeom prst="rect">
            <a:avLst/>
          </a:prstGeom>
        </p:spPr>
        <p:txBody>
          <a:bodyPr wrap="square">
            <a:spAutoFit/>
          </a:bodyPr>
          <a:lstStyle/>
          <a:p>
            <a:pPr>
              <a:lnSpc>
                <a:spcPct val="107000"/>
              </a:lnSpc>
            </a:pPr>
            <a:r>
              <a:rPr lang="en-US" sz="1000" b="1" dirty="0">
                <a:latin typeface="Arial" panose="020B0604020202020204" pitchFamily="34" charset="0"/>
                <a:ea typeface="Calibri" panose="020F0502020204030204" pitchFamily="34" charset="0"/>
                <a:cs typeface="Arial" panose="020B0604020202020204" pitchFamily="34" charset="0"/>
              </a:rPr>
              <a:t>POC:</a:t>
            </a:r>
            <a:r>
              <a:rPr lang="en-US" sz="1000" dirty="0">
                <a:latin typeface="Arial" panose="020B0604020202020204" pitchFamily="34" charset="0"/>
                <a:ea typeface="Calibri" panose="020F0502020204030204" pitchFamily="34" charset="0"/>
                <a:cs typeface="Arial" panose="020B0604020202020204" pitchFamily="34" charset="0"/>
              </a:rPr>
              <a:t> Maria Martinez</a:t>
            </a:r>
          </a:p>
          <a:p>
            <a:pPr marL="171450" indent="-171450">
              <a:lnSpc>
                <a:spcPct val="107000"/>
              </a:lnSpc>
              <a:buFont typeface="Wingdings" pitchFamily="2" charset="2"/>
              <a:buChar char=")"/>
            </a:pPr>
            <a:r>
              <a:rPr lang="en-US" sz="1000" b="1" dirty="0">
                <a:latin typeface="Arial" panose="020B0604020202020204" pitchFamily="34" charset="0"/>
                <a:ea typeface="Calibri" panose="020F0502020204030204" pitchFamily="34" charset="0"/>
                <a:cs typeface="Arial" panose="020B0604020202020204" pitchFamily="34" charset="0"/>
              </a:rPr>
              <a:t>Phone</a:t>
            </a:r>
            <a:r>
              <a:rPr lang="en-US" sz="1000" dirty="0">
                <a:latin typeface="Arial" panose="020B0604020202020204" pitchFamily="34" charset="0"/>
                <a:ea typeface="Calibri" panose="020F0502020204030204" pitchFamily="34" charset="0"/>
                <a:cs typeface="Arial" panose="020B0604020202020204" pitchFamily="34" charset="0"/>
              </a:rPr>
              <a:t>: (787) 725- 1234</a:t>
            </a:r>
          </a:p>
          <a:p>
            <a:pPr marL="171450" indent="-171450">
              <a:lnSpc>
                <a:spcPct val="107000"/>
              </a:lnSpc>
              <a:buFont typeface="Wingdings" pitchFamily="2" charset="2"/>
              <a:buChar char=")"/>
            </a:pPr>
            <a:r>
              <a:rPr lang="en-US" sz="1000" dirty="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US" sz="1000" dirty="0">
                <a:latin typeface="Arial" panose="020B0604020202020204" pitchFamily="34" charset="0"/>
                <a:ea typeface="Calibri" panose="020F0502020204030204" pitchFamily="34" charset="0"/>
                <a:cs typeface="Arial" panose="020B0604020202020204" pitchFamily="34" charset="0"/>
              </a:rPr>
              <a:t> </a:t>
            </a:r>
            <a:r>
              <a:rPr lang="en-US" sz="1000" b="1" dirty="0">
                <a:latin typeface="Arial" panose="020B0604020202020204" pitchFamily="34" charset="0"/>
                <a:ea typeface="Calibri" panose="020F0502020204030204" pitchFamily="34" charset="0"/>
                <a:cs typeface="Arial" panose="020B0604020202020204" pitchFamily="34" charset="0"/>
              </a:rPr>
              <a:t>E-Mail</a:t>
            </a:r>
            <a:r>
              <a:rPr lang="en-US" sz="1000" dirty="0">
                <a:latin typeface="Arial" panose="020B0604020202020204" pitchFamily="34" charset="0"/>
                <a:ea typeface="Calibri" panose="020F0502020204030204" pitchFamily="34" charset="0"/>
                <a:cs typeface="Arial" panose="020B0604020202020204" pitchFamily="34" charset="0"/>
              </a:rPr>
              <a:t>: </a:t>
            </a:r>
            <a:r>
              <a:rPr lang="en-US" sz="1000" dirty="0" err="1">
                <a:latin typeface="Arial" panose="020B0604020202020204" pitchFamily="34" charset="0"/>
                <a:ea typeface="Calibri" panose="020F0502020204030204" pitchFamily="34" charset="0"/>
                <a:cs typeface="Arial" panose="020B0604020202020204" pitchFamily="34" charset="0"/>
              </a:rPr>
              <a:t>admin</a:t>
            </a:r>
            <a:r>
              <a:rPr lang="en-US" sz="1000" dirty="0" err="1">
                <a:latin typeface="Arial" panose="020B0604020202020204" pitchFamily="34" charset="0"/>
                <a:ea typeface="Calibri" panose="020F0502020204030204" pitchFamily="34" charset="0"/>
                <a:cs typeface="Arial" panose="020B0604020202020204" pitchFamily="34" charset="0"/>
                <a:hlinkClick r:id="rId2"/>
              </a:rPr>
              <a:t>@mjglobal.com</a:t>
            </a:r>
            <a:r>
              <a:rPr lang="en-US" sz="1000" dirty="0">
                <a:latin typeface="Arial" panose="020B0604020202020204" pitchFamily="34" charset="0"/>
                <a:ea typeface="Calibri" panose="020F0502020204030204" pitchFamily="34" charset="0"/>
                <a:cs typeface="Arial" panose="020B0604020202020204" pitchFamily="34" charset="0"/>
              </a:rPr>
              <a:t> </a:t>
            </a:r>
          </a:p>
          <a:p>
            <a:pPr>
              <a:lnSpc>
                <a:spcPct val="107000"/>
              </a:lnSpc>
            </a:pPr>
            <a:r>
              <a:rPr lang="en-US" sz="1000" dirty="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en-US" sz="1000" dirty="0">
                <a:latin typeface="Arial" panose="020B0604020202020204" pitchFamily="34" charset="0"/>
                <a:ea typeface="Calibri" panose="020F0502020204030204" pitchFamily="34" charset="0"/>
                <a:cs typeface="Arial" panose="020B0604020202020204" pitchFamily="34" charset="0"/>
              </a:rPr>
              <a:t> </a:t>
            </a:r>
            <a:r>
              <a:rPr lang="en-US" sz="1000" b="1" dirty="0">
                <a:latin typeface="Arial" panose="020B0604020202020204" pitchFamily="34" charset="0"/>
                <a:ea typeface="Calibri" panose="020F0502020204030204" pitchFamily="34" charset="0"/>
                <a:cs typeface="Arial" panose="020B0604020202020204" pitchFamily="34" charset="0"/>
              </a:rPr>
              <a:t>Address</a:t>
            </a:r>
            <a:r>
              <a:rPr lang="en-US" sz="1000" dirty="0">
                <a:latin typeface="Arial" panose="020B0604020202020204" pitchFamily="34" charset="0"/>
                <a:ea typeface="Calibri" panose="020F0502020204030204" pitchFamily="34" charset="0"/>
                <a:cs typeface="Arial" panose="020B0604020202020204" pitchFamily="34" charset="0"/>
              </a:rPr>
              <a:t>: 100 Main St. Nashville, TN 12345</a:t>
            </a:r>
          </a:p>
        </p:txBody>
      </p:sp>
      <p:sp>
        <p:nvSpPr>
          <p:cNvPr id="14" name="Rectangle 13">
            <a:extLst>
              <a:ext uri="{FF2B5EF4-FFF2-40B4-BE49-F238E27FC236}">
                <a16:creationId xmlns:a16="http://schemas.microsoft.com/office/drawing/2014/main" id="{FDA4C62A-97CB-4965-8F57-53B44F00BDA5}"/>
              </a:ext>
            </a:extLst>
          </p:cNvPr>
          <p:cNvSpPr/>
          <p:nvPr/>
        </p:nvSpPr>
        <p:spPr>
          <a:xfrm>
            <a:off x="3841750" y="4934509"/>
            <a:ext cx="2957515" cy="2141292"/>
          </a:xfrm>
          <a:prstGeom prst="rect">
            <a:avLst/>
          </a:prstGeom>
        </p:spPr>
        <p:txBody>
          <a:bodyPr wrap="square">
            <a:spAutoFit/>
          </a:bodyPr>
          <a:lstStyle/>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Concrete, Brick &amp; Stone</a:t>
            </a:r>
          </a:p>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Metal Buildings</a:t>
            </a:r>
          </a:p>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Fencing</a:t>
            </a:r>
          </a:p>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Flooring &amp; Hardwood</a:t>
            </a:r>
          </a:p>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Heating &amp; Cooling</a:t>
            </a:r>
          </a:p>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Painting &amp; Staining</a:t>
            </a:r>
          </a:p>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Flooring </a:t>
            </a:r>
          </a:p>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Roofing </a:t>
            </a:r>
          </a:p>
          <a:p>
            <a:pPr marL="17145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Windows &amp; Doors</a:t>
            </a:r>
          </a:p>
        </p:txBody>
      </p:sp>
      <p:sp>
        <p:nvSpPr>
          <p:cNvPr id="15" name="Rectangle 14">
            <a:extLst>
              <a:ext uri="{FF2B5EF4-FFF2-40B4-BE49-F238E27FC236}">
                <a16:creationId xmlns:a16="http://schemas.microsoft.com/office/drawing/2014/main" id="{F5DCEB86-5DD4-4A5B-B07D-EF59EC12B033}"/>
              </a:ext>
            </a:extLst>
          </p:cNvPr>
          <p:cNvSpPr/>
          <p:nvPr/>
        </p:nvSpPr>
        <p:spPr>
          <a:xfrm>
            <a:off x="3835399" y="3489325"/>
            <a:ext cx="3016249" cy="273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Contact Info	</a:t>
            </a:r>
            <a:r>
              <a:rPr lang="en-US" dirty="0"/>
              <a:t>	</a:t>
            </a:r>
          </a:p>
        </p:txBody>
      </p:sp>
      <p:sp>
        <p:nvSpPr>
          <p:cNvPr id="16" name="Rectangle 15">
            <a:extLst>
              <a:ext uri="{FF2B5EF4-FFF2-40B4-BE49-F238E27FC236}">
                <a16:creationId xmlns:a16="http://schemas.microsoft.com/office/drawing/2014/main" id="{C5DA2620-062C-4CC2-A203-5A85FB4DDDD0}"/>
              </a:ext>
            </a:extLst>
          </p:cNvPr>
          <p:cNvSpPr/>
          <p:nvPr/>
        </p:nvSpPr>
        <p:spPr>
          <a:xfrm>
            <a:off x="3835397" y="4661459"/>
            <a:ext cx="3016250" cy="273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Core Competencies	</a:t>
            </a:r>
          </a:p>
        </p:txBody>
      </p:sp>
      <p:sp>
        <p:nvSpPr>
          <p:cNvPr id="17" name="Rectangle 16">
            <a:extLst>
              <a:ext uri="{FF2B5EF4-FFF2-40B4-BE49-F238E27FC236}">
                <a16:creationId xmlns:a16="http://schemas.microsoft.com/office/drawing/2014/main" id="{669C1B0C-F86E-4F3E-BD8B-97F4C9D33B3B}"/>
              </a:ext>
            </a:extLst>
          </p:cNvPr>
          <p:cNvSpPr/>
          <p:nvPr/>
        </p:nvSpPr>
        <p:spPr>
          <a:xfrm>
            <a:off x="1587" y="6202309"/>
            <a:ext cx="3646487" cy="273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Past Performance </a:t>
            </a:r>
            <a:r>
              <a:rPr lang="en-US" dirty="0"/>
              <a:t>		</a:t>
            </a:r>
          </a:p>
        </p:txBody>
      </p:sp>
      <p:sp>
        <p:nvSpPr>
          <p:cNvPr id="18" name="Rectangle 17">
            <a:extLst>
              <a:ext uri="{FF2B5EF4-FFF2-40B4-BE49-F238E27FC236}">
                <a16:creationId xmlns:a16="http://schemas.microsoft.com/office/drawing/2014/main" id="{0D74DFB1-925F-415F-A997-17D6E84D7868}"/>
              </a:ext>
            </a:extLst>
          </p:cNvPr>
          <p:cNvSpPr/>
          <p:nvPr/>
        </p:nvSpPr>
        <p:spPr>
          <a:xfrm>
            <a:off x="182589" y="6543169"/>
            <a:ext cx="3519487" cy="2092881"/>
          </a:xfrm>
          <a:prstGeom prst="rect">
            <a:avLst/>
          </a:prstGeom>
        </p:spPr>
        <p:txBody>
          <a:bodyPr wrap="square">
            <a:spAutoFit/>
          </a:bodyPr>
          <a:lstStyle/>
          <a:p>
            <a:pPr marL="171450" lvl="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United States Coast Guard Miami Beach Base </a:t>
            </a:r>
          </a:p>
          <a:p>
            <a:pPr lvl="0"/>
            <a:endParaRPr lang="en-US" sz="10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United States Coast Guard Civil Engineering Unit</a:t>
            </a:r>
          </a:p>
          <a:p>
            <a:pPr lvl="0"/>
            <a:endParaRPr lang="en-US" sz="10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NOAA – Miami Radar Center </a:t>
            </a:r>
          </a:p>
          <a:p>
            <a:pPr lvl="0"/>
            <a:endParaRPr lang="en-US" sz="10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National Hurricane Center Key West </a:t>
            </a:r>
          </a:p>
          <a:p>
            <a:pPr lvl="0"/>
            <a:endParaRPr lang="en-US" sz="10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DeSoto National Memorial Park </a:t>
            </a:r>
          </a:p>
          <a:p>
            <a:pPr lvl="0"/>
            <a:endParaRPr lang="en-US" sz="10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sz="1000" dirty="0" err="1">
                <a:latin typeface="Arial" panose="020B0604020202020204" pitchFamily="34" charset="0"/>
                <a:cs typeface="Arial" panose="020B0604020202020204" pitchFamily="34" charset="0"/>
              </a:rPr>
              <a:t>Evankoff</a:t>
            </a:r>
            <a:r>
              <a:rPr lang="en-US" sz="1000" dirty="0">
                <a:latin typeface="Arial" panose="020B0604020202020204" pitchFamily="34" charset="0"/>
                <a:cs typeface="Arial" panose="020B0604020202020204" pitchFamily="34" charset="0"/>
              </a:rPr>
              <a:t> </a:t>
            </a:r>
          </a:p>
          <a:p>
            <a:pPr marL="171450" lvl="0" indent="-171450">
              <a:buFont typeface="Arial" panose="020B0604020202020204" pitchFamily="34" charset="0"/>
              <a:buChar char="•"/>
            </a:pPr>
            <a:endParaRPr lang="en-US" sz="10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endParaRPr lang="en-US" sz="10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33E72286-5F4D-4436-8F66-ED6DF68059A6}"/>
              </a:ext>
            </a:extLst>
          </p:cNvPr>
          <p:cNvSpPr/>
          <p:nvPr/>
        </p:nvSpPr>
        <p:spPr>
          <a:xfrm>
            <a:off x="3841750" y="7095258"/>
            <a:ext cx="3016250" cy="273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Major Customers </a:t>
            </a:r>
            <a:endParaRPr lang="en-US" dirty="0"/>
          </a:p>
        </p:txBody>
      </p:sp>
      <p:sp>
        <p:nvSpPr>
          <p:cNvPr id="20" name="Rectangle 19">
            <a:extLst>
              <a:ext uri="{FF2B5EF4-FFF2-40B4-BE49-F238E27FC236}">
                <a16:creationId xmlns:a16="http://schemas.microsoft.com/office/drawing/2014/main" id="{BC7887E7-B3AE-4B88-9855-C51BA68793C0}"/>
              </a:ext>
            </a:extLst>
          </p:cNvPr>
          <p:cNvSpPr/>
          <p:nvPr/>
        </p:nvSpPr>
        <p:spPr>
          <a:xfrm>
            <a:off x="3841749" y="7368308"/>
            <a:ext cx="2957515" cy="987130"/>
          </a:xfrm>
          <a:prstGeom prst="rect">
            <a:avLst/>
          </a:prstGeom>
        </p:spPr>
        <p:txBody>
          <a:bodyPr wrap="square">
            <a:spAutoFit/>
          </a:bodyPr>
          <a:lstStyle/>
          <a:p>
            <a:pPr marL="171450" lvl="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Department of Commerce </a:t>
            </a:r>
          </a:p>
          <a:p>
            <a:pPr marL="171450" lvl="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Department of Interior </a:t>
            </a:r>
          </a:p>
          <a:p>
            <a:pPr marL="171450" lvl="0" indent="-171450">
              <a:lnSpc>
                <a:spcPct val="150000"/>
              </a:lnSpc>
              <a:buFont typeface="Arial" panose="020B0604020202020204" pitchFamily="34" charset="0"/>
              <a:buChar char="•"/>
            </a:pPr>
            <a:r>
              <a:rPr lang="en-US" sz="1000" dirty="0">
                <a:latin typeface="Arial" panose="020B0604020202020204" pitchFamily="34" charset="0"/>
                <a:cs typeface="Arial" panose="020B0604020202020204" pitchFamily="34" charset="0"/>
              </a:rPr>
              <a:t>Department of Homeland Security </a:t>
            </a:r>
          </a:p>
          <a:p>
            <a:pPr marL="171450" lvl="0" indent="-171450">
              <a:lnSpc>
                <a:spcPct val="150000"/>
              </a:lnSpc>
              <a:buFont typeface="Arial" panose="020B0604020202020204" pitchFamily="34" charset="0"/>
              <a:buChar char="•"/>
            </a:pPr>
            <a:r>
              <a:rPr lang="en-US" sz="1000" dirty="0" err="1">
                <a:latin typeface="Arial" panose="020B0604020202020204" pitchFamily="34" charset="0"/>
                <a:cs typeface="Arial" panose="020B0604020202020204" pitchFamily="34" charset="0"/>
              </a:rPr>
              <a:t>Benchmarq</a:t>
            </a:r>
            <a:r>
              <a:rPr lang="en-US" sz="1000" dirty="0">
                <a:latin typeface="Arial" panose="020B0604020202020204" pitchFamily="34" charset="0"/>
                <a:cs typeface="Arial" panose="020B0604020202020204" pitchFamily="34" charset="0"/>
              </a:rPr>
              <a:t> Investments</a:t>
            </a:r>
          </a:p>
        </p:txBody>
      </p:sp>
      <p:pic>
        <p:nvPicPr>
          <p:cNvPr id="1026" name="Picture 2" descr="Image result for construction">
            <a:extLst>
              <a:ext uri="{FF2B5EF4-FFF2-40B4-BE49-F238E27FC236}">
                <a16:creationId xmlns:a16="http://schemas.microsoft.com/office/drawing/2014/main" id="{385DFA25-C086-4080-BCB9-49AE4E5FDF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2076" y="101901"/>
            <a:ext cx="3097188" cy="130770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874E4579-42A9-48AD-8DBB-AE23E92F62D3}"/>
              </a:ext>
            </a:extLst>
          </p:cNvPr>
          <p:cNvSpPr/>
          <p:nvPr/>
        </p:nvSpPr>
        <p:spPr>
          <a:xfrm>
            <a:off x="-1668" y="1363501"/>
            <a:ext cx="6848872" cy="3822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3" name="Picture 2" descr="A picture containing food&#10;&#10;Description automatically generated">
            <a:extLst>
              <a:ext uri="{FF2B5EF4-FFF2-40B4-BE49-F238E27FC236}">
                <a16:creationId xmlns:a16="http://schemas.microsoft.com/office/drawing/2014/main" id="{482FAAB1-7E63-044B-B31F-78890B0B3A3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3354" y="-885026"/>
            <a:ext cx="4720204" cy="3267833"/>
          </a:xfrm>
          <a:prstGeom prst="rect">
            <a:avLst/>
          </a:prstGeom>
        </p:spPr>
      </p:pic>
      <p:sp>
        <p:nvSpPr>
          <p:cNvPr id="21" name="Rectangle 20">
            <a:extLst>
              <a:ext uri="{FF2B5EF4-FFF2-40B4-BE49-F238E27FC236}">
                <a16:creationId xmlns:a16="http://schemas.microsoft.com/office/drawing/2014/main" id="{5352D066-DC64-F743-9692-99D919F845B9}"/>
              </a:ext>
            </a:extLst>
          </p:cNvPr>
          <p:cNvSpPr/>
          <p:nvPr/>
        </p:nvSpPr>
        <p:spPr>
          <a:xfrm>
            <a:off x="1096829" y="1445384"/>
            <a:ext cx="5027906" cy="575799"/>
          </a:xfrm>
          <a:prstGeom prst="rect">
            <a:avLst/>
          </a:prstGeom>
        </p:spPr>
        <p:txBody>
          <a:bodyPr wrap="square">
            <a:spAutoFit/>
          </a:bodyPr>
          <a:lstStyle/>
          <a:p>
            <a:pPr algn="just">
              <a:lnSpc>
                <a:spcPct val="107000"/>
              </a:lnSpc>
              <a:spcAft>
                <a:spcPts val="800"/>
              </a:spcAft>
            </a:pPr>
            <a:r>
              <a:rPr lang="en-US" sz="1200" b="1" dirty="0">
                <a:solidFill>
                  <a:schemeClr val="bg1"/>
                </a:solidFill>
                <a:latin typeface="Arial" panose="020B0604020202020204" pitchFamily="34" charset="0"/>
                <a:ea typeface="Calibri" panose="020F0502020204030204" pitchFamily="34" charset="0"/>
                <a:cs typeface="Arial" panose="020B0604020202020204" pitchFamily="34" charset="0"/>
              </a:rPr>
              <a:t>CAGE CODE</a:t>
            </a:r>
            <a:r>
              <a:rPr lang="en-US" sz="12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 81C83         		 </a:t>
            </a:r>
            <a:r>
              <a:rPr lang="en-US" sz="1200" b="1" dirty="0">
                <a:solidFill>
                  <a:schemeClr val="bg1"/>
                </a:solidFill>
                <a:latin typeface="Arial" panose="020B0604020202020204" pitchFamily="34" charset="0"/>
                <a:ea typeface="Calibri" panose="020F0502020204030204" pitchFamily="34" charset="0"/>
                <a:cs typeface="Arial" panose="020B0604020202020204" pitchFamily="34" charset="0"/>
              </a:rPr>
              <a:t>DUNS:</a:t>
            </a:r>
            <a:r>
              <a:rPr lang="en-US" sz="12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en-US" sz="1200" dirty="0">
                <a:solidFill>
                  <a:schemeClr val="bg1"/>
                </a:solidFill>
                <a:latin typeface="Arial" panose="020B0604020202020204" pitchFamily="34" charset="0"/>
                <a:cs typeface="Arial" panose="020B0604020202020204" pitchFamily="34" charset="0"/>
              </a:rPr>
              <a:t> 081028583</a:t>
            </a:r>
          </a:p>
          <a:p>
            <a:pPr algn="just">
              <a:lnSpc>
                <a:spcPct val="107000"/>
              </a:lnSpc>
              <a:spcAft>
                <a:spcPts val="800"/>
              </a:spcAft>
            </a:pPr>
            <a:endParaRPr lang="en-US" sz="1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7319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C7656B0-FA23-4890-B047-6A948AA30F6D}"/>
              </a:ext>
            </a:extLst>
          </p:cNvPr>
          <p:cNvGraphicFramePr>
            <a:graphicFrameLocks noGrp="1"/>
          </p:cNvGraphicFramePr>
          <p:nvPr>
            <p:extLst>
              <p:ext uri="{D42A27DB-BD31-4B8C-83A1-F6EECF244321}">
                <p14:modId xmlns:p14="http://schemas.microsoft.com/office/powerpoint/2010/main" val="1477129451"/>
              </p:ext>
            </p:extLst>
          </p:nvPr>
        </p:nvGraphicFramePr>
        <p:xfrm>
          <a:off x="295275" y="1143396"/>
          <a:ext cx="6267450" cy="7492895"/>
        </p:xfrm>
        <a:graphic>
          <a:graphicData uri="http://schemas.openxmlformats.org/drawingml/2006/table">
            <a:tbl>
              <a:tblPr firstRow="1" bandRow="1">
                <a:tableStyleId>{5940675A-B579-460E-94D1-54222C63F5DA}</a:tableStyleId>
              </a:tblPr>
              <a:tblGrid>
                <a:gridCol w="2097642">
                  <a:extLst>
                    <a:ext uri="{9D8B030D-6E8A-4147-A177-3AD203B41FA5}">
                      <a16:colId xmlns:a16="http://schemas.microsoft.com/office/drawing/2014/main" val="3736262376"/>
                    </a:ext>
                  </a:extLst>
                </a:gridCol>
                <a:gridCol w="2084904">
                  <a:extLst>
                    <a:ext uri="{9D8B030D-6E8A-4147-A177-3AD203B41FA5}">
                      <a16:colId xmlns:a16="http://schemas.microsoft.com/office/drawing/2014/main" val="959978205"/>
                    </a:ext>
                  </a:extLst>
                </a:gridCol>
                <a:gridCol w="2084904">
                  <a:extLst>
                    <a:ext uri="{9D8B030D-6E8A-4147-A177-3AD203B41FA5}">
                      <a16:colId xmlns:a16="http://schemas.microsoft.com/office/drawing/2014/main" val="184788860"/>
                    </a:ext>
                  </a:extLst>
                </a:gridCol>
              </a:tblGrid>
              <a:tr h="2684300">
                <a:tc>
                  <a:txBody>
                    <a:bodyPr/>
                    <a:lstStyle/>
                    <a:p>
                      <a:r>
                        <a:rPr lang="en-US" sz="1000" b="1" kern="1200" dirty="0">
                          <a:solidFill>
                            <a:schemeClr val="tx1"/>
                          </a:solidFill>
                          <a:effectLst/>
                          <a:latin typeface="+mn-lt"/>
                          <a:ea typeface="+mn-ea"/>
                          <a:cs typeface="+mn-cs"/>
                        </a:rPr>
                        <a:t>Subcontract </a:t>
                      </a:r>
                    </a:p>
                    <a:p>
                      <a:endParaRPr lang="en-US" sz="1000" kern="1200" dirty="0">
                        <a:solidFill>
                          <a:schemeClr val="tx1"/>
                        </a:solidFill>
                        <a:effectLst/>
                        <a:latin typeface="+mn-lt"/>
                        <a:ea typeface="+mn-ea"/>
                        <a:cs typeface="+mn-cs"/>
                      </a:endParaRPr>
                    </a:p>
                    <a:p>
                      <a:r>
                        <a:rPr lang="en-US" sz="1000" b="1" kern="1200" dirty="0">
                          <a:solidFill>
                            <a:schemeClr val="tx1"/>
                          </a:solidFill>
                          <a:effectLst/>
                          <a:latin typeface="+mn-lt"/>
                          <a:ea typeface="+mn-ea"/>
                          <a:cs typeface="+mn-cs"/>
                        </a:rPr>
                        <a:t>Department of Commerce</a:t>
                      </a:r>
                    </a:p>
                    <a:p>
                      <a:r>
                        <a:rPr lang="en-US" sz="1000" kern="1200" dirty="0">
                          <a:solidFill>
                            <a:schemeClr val="tx1"/>
                          </a:solidFill>
                          <a:effectLst/>
                          <a:latin typeface="+mn-lt"/>
                          <a:ea typeface="+mn-ea"/>
                          <a:cs typeface="+mn-cs"/>
                        </a:rPr>
                        <a:t>Weather Service Radar Miami </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a:t>
                      </a:r>
                      <a:r>
                        <a:rPr lang="en-US" sz="1000" kern="1200" dirty="0" err="1">
                          <a:solidFill>
                            <a:schemeClr val="tx1"/>
                          </a:solidFill>
                          <a:effectLst/>
                          <a:latin typeface="+mn-lt"/>
                          <a:ea typeface="+mn-ea"/>
                          <a:cs typeface="+mn-cs"/>
                        </a:rPr>
                        <a:t>Evankoff</a:t>
                      </a:r>
                      <a:r>
                        <a:rPr lang="en-US" sz="1000" kern="1200" dirty="0">
                          <a:solidFill>
                            <a:schemeClr val="tx1"/>
                          </a:solidFill>
                          <a:effectLst/>
                          <a:latin typeface="+mn-lt"/>
                          <a:ea typeface="+mn-ea"/>
                          <a:cs typeface="+mn-cs"/>
                        </a:rPr>
                        <a:t> </a:t>
                      </a: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$15, 751</a:t>
                      </a:r>
                    </a:p>
                    <a:p>
                      <a:r>
                        <a:rPr lang="en-US" sz="1000" b="1" kern="1200" dirty="0">
                          <a:solidFill>
                            <a:schemeClr val="tx1"/>
                          </a:solidFill>
                          <a:effectLst/>
                          <a:latin typeface="+mn-lt"/>
                          <a:ea typeface="+mn-ea"/>
                          <a:cs typeface="+mn-cs"/>
                        </a:rPr>
                        <a:t> </a:t>
                      </a:r>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Removed and replace chain ink entrance gate. Repair 150 </a:t>
                      </a:r>
                      <a:r>
                        <a:rPr lang="en-US" sz="1000" kern="1200" dirty="0" err="1">
                          <a:solidFill>
                            <a:schemeClr val="tx1"/>
                          </a:solidFill>
                          <a:effectLst/>
                          <a:latin typeface="+mn-lt"/>
                          <a:ea typeface="+mn-ea"/>
                          <a:cs typeface="+mn-cs"/>
                        </a:rPr>
                        <a:t>lf</a:t>
                      </a:r>
                      <a:r>
                        <a:rPr lang="en-US" sz="1000" kern="1200" dirty="0">
                          <a:solidFill>
                            <a:schemeClr val="tx1"/>
                          </a:solidFill>
                          <a:effectLst/>
                          <a:latin typeface="+mn-lt"/>
                          <a:ea typeface="+mn-ea"/>
                          <a:cs typeface="+mn-cs"/>
                        </a:rPr>
                        <a:t> of chain link fence. Replace VCT tile in the Radar Data Acquisition shelter. Replace all exterior lighting, provide with new LED lighting. </a:t>
                      </a:r>
                    </a:p>
                    <a:p>
                      <a:endParaRPr lang="en-US" sz="1000" dirty="0">
                        <a:latin typeface="+mn-lt"/>
                      </a:endParaRPr>
                    </a:p>
                  </a:txBody>
                  <a:tcPr/>
                </a:tc>
                <a:tc>
                  <a:txBody>
                    <a:bodyPr/>
                    <a:lstStyle/>
                    <a:p>
                      <a:r>
                        <a:rPr lang="en-US" sz="1000" b="1" kern="1200" dirty="0">
                          <a:solidFill>
                            <a:schemeClr val="tx1"/>
                          </a:solidFill>
                          <a:effectLst/>
                          <a:latin typeface="+mn-lt"/>
                          <a:ea typeface="+mn-ea"/>
                          <a:cs typeface="+mn-cs"/>
                        </a:rPr>
                        <a:t>Subcontract </a:t>
                      </a:r>
                    </a:p>
                    <a:p>
                      <a:endParaRPr lang="en-US" sz="1000" kern="1200" dirty="0">
                        <a:solidFill>
                          <a:schemeClr val="tx1"/>
                        </a:solidFill>
                        <a:effectLst/>
                        <a:latin typeface="+mn-lt"/>
                        <a:ea typeface="+mn-ea"/>
                        <a:cs typeface="+mn-cs"/>
                      </a:endParaRPr>
                    </a:p>
                    <a:p>
                      <a:r>
                        <a:rPr lang="en-US" sz="1000" b="1" kern="1200" dirty="0">
                          <a:solidFill>
                            <a:schemeClr val="tx1"/>
                          </a:solidFill>
                          <a:effectLst/>
                          <a:latin typeface="+mn-lt"/>
                          <a:ea typeface="+mn-ea"/>
                          <a:cs typeface="+mn-cs"/>
                        </a:rPr>
                        <a:t>National Park Service </a:t>
                      </a:r>
                    </a:p>
                    <a:p>
                      <a:r>
                        <a:rPr lang="en-US" sz="1000" kern="1200" dirty="0">
                          <a:solidFill>
                            <a:schemeClr val="tx1"/>
                          </a:solidFill>
                          <a:effectLst/>
                          <a:latin typeface="+mn-lt"/>
                          <a:ea typeface="+mn-ea"/>
                          <a:cs typeface="+mn-cs"/>
                        </a:rPr>
                        <a:t>DeSoto National Memorial Park </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Everglades Mechanical &amp; AC Refrigeration </a:t>
                      </a: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$25,070</a:t>
                      </a:r>
                    </a:p>
                    <a:p>
                      <a:r>
                        <a:rPr lang="en-US" sz="1000" b="1" kern="1200" dirty="0">
                          <a:solidFill>
                            <a:schemeClr val="tx1"/>
                          </a:solidFill>
                          <a:effectLst/>
                          <a:latin typeface="+mn-lt"/>
                          <a:ea typeface="+mn-ea"/>
                          <a:cs typeface="+mn-cs"/>
                        </a:rPr>
                        <a:t> </a:t>
                      </a:r>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Replace 10-ton HVAC unit in the visitor Center. </a:t>
                      </a:r>
                      <a:endParaRPr lang="en-US" sz="1000" dirty="0">
                        <a:latin typeface="+mn-lt"/>
                      </a:endParaRPr>
                    </a:p>
                  </a:txBody>
                  <a:tcPr/>
                </a:tc>
                <a:tc>
                  <a:txBody>
                    <a:bodyPr/>
                    <a:lstStyle/>
                    <a:p>
                      <a:r>
                        <a:rPr lang="en-US" sz="1000" b="1" kern="1200" dirty="0">
                          <a:solidFill>
                            <a:schemeClr val="tx1"/>
                          </a:solidFill>
                          <a:effectLst/>
                          <a:latin typeface="+mn-lt"/>
                          <a:ea typeface="+mn-ea"/>
                          <a:cs typeface="+mn-cs"/>
                        </a:rPr>
                        <a:t>Subcontract </a:t>
                      </a:r>
                    </a:p>
                    <a:p>
                      <a:endParaRPr lang="en-US" sz="1000" kern="1200" dirty="0">
                        <a:solidFill>
                          <a:schemeClr val="tx1"/>
                        </a:solidFill>
                        <a:effectLst/>
                        <a:latin typeface="+mn-lt"/>
                        <a:ea typeface="+mn-ea"/>
                        <a:cs typeface="+mn-cs"/>
                      </a:endParaRPr>
                    </a:p>
                    <a:p>
                      <a:r>
                        <a:rPr lang="en-US" sz="1000" b="1" kern="1200" dirty="0">
                          <a:solidFill>
                            <a:schemeClr val="tx1"/>
                          </a:solidFill>
                          <a:effectLst/>
                          <a:latin typeface="+mn-lt"/>
                          <a:ea typeface="+mn-ea"/>
                          <a:cs typeface="+mn-cs"/>
                        </a:rPr>
                        <a:t>Department of Commerce</a:t>
                      </a:r>
                    </a:p>
                    <a:p>
                      <a:r>
                        <a:rPr lang="en-US" sz="1000" kern="1200" dirty="0">
                          <a:solidFill>
                            <a:schemeClr val="tx1"/>
                          </a:solidFill>
                          <a:effectLst/>
                          <a:latin typeface="+mn-lt"/>
                          <a:ea typeface="+mn-ea"/>
                          <a:cs typeface="+mn-cs"/>
                        </a:rPr>
                        <a:t>National Weather Center Key West  </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Everglades Mechanical &amp; AC Refrigeration </a:t>
                      </a: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$133, 399</a:t>
                      </a:r>
                    </a:p>
                    <a:p>
                      <a:r>
                        <a:rPr lang="en-US" sz="1000" b="1" kern="1200" dirty="0">
                          <a:solidFill>
                            <a:schemeClr val="tx1"/>
                          </a:solidFill>
                          <a:effectLst/>
                          <a:latin typeface="+mn-lt"/>
                          <a:ea typeface="+mn-ea"/>
                          <a:cs typeface="+mn-cs"/>
                        </a:rPr>
                        <a:t> </a:t>
                      </a:r>
                    </a:p>
                    <a:p>
                      <a:r>
                        <a:rPr lang="en-US" sz="1000" b="0" kern="1200" dirty="0">
                          <a:solidFill>
                            <a:schemeClr val="tx1"/>
                          </a:solidFill>
                          <a:effectLst/>
                          <a:latin typeface="+mn-lt"/>
                          <a:ea typeface="+mn-ea"/>
                          <a:cs typeface="+mn-cs"/>
                        </a:rPr>
                        <a:t>Replace all three existing 10-ton Condenser  Trane Units. Refurbish existing air handler units. Replace existing 20-ton Liebert condensing units.  Refurbish all 13 VAV boxes. </a:t>
                      </a:r>
                    </a:p>
                  </a:txBody>
                  <a:tcPr/>
                </a:tc>
                <a:extLst>
                  <a:ext uri="{0D108BD9-81ED-4DB2-BD59-A6C34878D82A}">
                    <a16:rowId xmlns:a16="http://schemas.microsoft.com/office/drawing/2014/main" val="4245624360"/>
                  </a:ext>
                </a:extLst>
              </a:tr>
              <a:tr h="2522595">
                <a:tc>
                  <a:txBody>
                    <a:bodyPr/>
                    <a:lstStyle/>
                    <a:p>
                      <a:r>
                        <a:rPr lang="en-US" sz="1000" b="1" kern="1200" dirty="0">
                          <a:solidFill>
                            <a:schemeClr val="tx1"/>
                          </a:solidFill>
                          <a:effectLst/>
                          <a:latin typeface="+mn-lt"/>
                          <a:ea typeface="+mn-ea"/>
                          <a:cs typeface="+mn-cs"/>
                        </a:rPr>
                        <a:t>Subcontract </a:t>
                      </a:r>
                    </a:p>
                    <a:p>
                      <a:endParaRPr lang="en-US" sz="1000" kern="1200" dirty="0">
                        <a:solidFill>
                          <a:schemeClr val="tx1"/>
                        </a:solidFill>
                        <a:effectLst/>
                        <a:latin typeface="+mn-lt"/>
                        <a:ea typeface="+mn-ea"/>
                        <a:cs typeface="+mn-cs"/>
                      </a:endParaRPr>
                    </a:p>
                    <a:p>
                      <a:r>
                        <a:rPr lang="en-US" sz="1000" b="1" kern="1200" dirty="0">
                          <a:solidFill>
                            <a:schemeClr val="tx1"/>
                          </a:solidFill>
                          <a:effectLst/>
                          <a:latin typeface="+mn-lt"/>
                          <a:ea typeface="+mn-ea"/>
                          <a:cs typeface="+mn-cs"/>
                        </a:rPr>
                        <a:t>Unites States Coast Guard </a:t>
                      </a:r>
                    </a:p>
                    <a:p>
                      <a:r>
                        <a:rPr lang="en-US" sz="1000" kern="1200" dirty="0">
                          <a:solidFill>
                            <a:schemeClr val="tx1"/>
                          </a:solidFill>
                          <a:effectLst/>
                          <a:latin typeface="+mn-lt"/>
                          <a:ea typeface="+mn-ea"/>
                          <a:cs typeface="+mn-cs"/>
                        </a:rPr>
                        <a:t>Miami Beach Base </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Victory Plumbing </a:t>
                      </a: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$28, 930 </a:t>
                      </a:r>
                    </a:p>
                    <a:p>
                      <a:r>
                        <a:rPr lang="en-US" sz="1000" b="1" kern="1200" dirty="0">
                          <a:solidFill>
                            <a:schemeClr val="tx1"/>
                          </a:solidFill>
                          <a:effectLst/>
                          <a:latin typeface="+mn-lt"/>
                          <a:ea typeface="+mn-ea"/>
                          <a:cs typeface="+mn-cs"/>
                        </a:rPr>
                        <a:t> </a:t>
                      </a:r>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Removed existing </a:t>
                      </a:r>
                      <a:r>
                        <a:rPr lang="en-US" sz="1000" kern="1200">
                          <a:solidFill>
                            <a:schemeClr val="tx1"/>
                          </a:solidFill>
                          <a:effectLst/>
                          <a:latin typeface="+mn-lt"/>
                          <a:ea typeface="+mn-ea"/>
                          <a:cs typeface="+mn-cs"/>
                        </a:rPr>
                        <a:t>4-inch  drainpipe </a:t>
                      </a:r>
                      <a:r>
                        <a:rPr lang="en-US" sz="1000" kern="1200" dirty="0">
                          <a:solidFill>
                            <a:schemeClr val="tx1"/>
                          </a:solidFill>
                          <a:effectLst/>
                          <a:latin typeface="+mn-lt"/>
                          <a:ea typeface="+mn-ea"/>
                          <a:cs typeface="+mn-cs"/>
                        </a:rPr>
                        <a:t>and install a new 6 inch drain pipe inside building 5, dyno meter drain basket to tank. </a:t>
                      </a:r>
                      <a:endParaRPr lang="en-US" sz="1000" dirty="0">
                        <a:latin typeface="+mn-lt"/>
                      </a:endParaRPr>
                    </a:p>
                  </a:txBody>
                  <a:tcPr/>
                </a:tc>
                <a:tc>
                  <a:txBody>
                    <a:bodyPr/>
                    <a:lstStyle/>
                    <a:p>
                      <a:r>
                        <a:rPr lang="en-US" sz="1000" b="1" kern="1200" dirty="0">
                          <a:solidFill>
                            <a:schemeClr val="tx1"/>
                          </a:solidFill>
                          <a:effectLst/>
                          <a:latin typeface="+mn-lt"/>
                          <a:ea typeface="+mn-ea"/>
                          <a:cs typeface="+mn-cs"/>
                        </a:rPr>
                        <a:t>Subcontract </a:t>
                      </a:r>
                    </a:p>
                    <a:p>
                      <a:endParaRPr lang="en-US" sz="1000" kern="1200" dirty="0">
                        <a:solidFill>
                          <a:schemeClr val="tx1"/>
                        </a:solidFill>
                        <a:effectLst/>
                        <a:latin typeface="+mn-lt"/>
                        <a:ea typeface="+mn-ea"/>
                        <a:cs typeface="+mn-cs"/>
                      </a:endParaRPr>
                    </a:p>
                    <a:p>
                      <a:r>
                        <a:rPr lang="en-US" sz="1000" b="1" kern="1200" dirty="0">
                          <a:solidFill>
                            <a:schemeClr val="tx1"/>
                          </a:solidFill>
                          <a:effectLst/>
                          <a:latin typeface="+mn-lt"/>
                          <a:ea typeface="+mn-ea"/>
                          <a:cs typeface="+mn-cs"/>
                        </a:rPr>
                        <a:t>Unites States Coast Guard </a:t>
                      </a:r>
                    </a:p>
                    <a:p>
                      <a:r>
                        <a:rPr lang="en-US" sz="1000" kern="1200" dirty="0">
                          <a:solidFill>
                            <a:schemeClr val="tx1"/>
                          </a:solidFill>
                          <a:effectLst/>
                          <a:latin typeface="+mn-lt"/>
                          <a:ea typeface="+mn-ea"/>
                          <a:cs typeface="+mn-cs"/>
                        </a:rPr>
                        <a:t>Miami Beach Base </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JLGOV </a:t>
                      </a: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$16, 078</a:t>
                      </a:r>
                    </a:p>
                    <a:p>
                      <a:r>
                        <a:rPr lang="en-US" sz="1000" b="1" kern="1200" dirty="0">
                          <a:solidFill>
                            <a:schemeClr val="tx1"/>
                          </a:solidFill>
                          <a:effectLst/>
                          <a:latin typeface="+mn-lt"/>
                          <a:ea typeface="+mn-ea"/>
                          <a:cs typeface="+mn-cs"/>
                        </a:rPr>
                        <a:t> </a:t>
                      </a:r>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Removed 1,975 </a:t>
                      </a:r>
                      <a:r>
                        <a:rPr lang="en-US" sz="1000" kern="1200" dirty="0" err="1">
                          <a:solidFill>
                            <a:schemeClr val="tx1"/>
                          </a:solidFill>
                          <a:effectLst/>
                          <a:latin typeface="+mn-lt"/>
                          <a:ea typeface="+mn-ea"/>
                          <a:cs typeface="+mn-cs"/>
                        </a:rPr>
                        <a:t>sqft</a:t>
                      </a:r>
                      <a:r>
                        <a:rPr lang="en-US" sz="1000" kern="1200" dirty="0">
                          <a:solidFill>
                            <a:schemeClr val="tx1"/>
                          </a:solidFill>
                          <a:effectLst/>
                          <a:latin typeface="+mn-lt"/>
                          <a:ea typeface="+mn-ea"/>
                          <a:cs typeface="+mn-cs"/>
                        </a:rPr>
                        <a:t> of tile in the Gator Den and Ceremony room. Install new ceramic tile. </a:t>
                      </a:r>
                      <a:endParaRPr lang="en-US" sz="1000" dirty="0">
                        <a:latin typeface="+mn-lt"/>
                      </a:endParaRPr>
                    </a:p>
                    <a:p>
                      <a:pPr marL="0" marR="0" algn="just">
                        <a:lnSpc>
                          <a:spcPct val="107000"/>
                        </a:lnSpc>
                        <a:spcBef>
                          <a:spcPts val="0"/>
                        </a:spcBef>
                        <a:spcAft>
                          <a:spcPts val="0"/>
                        </a:spcAft>
                      </a:pPr>
                      <a:r>
                        <a:rPr lang="en-US" sz="1000" dirty="0">
                          <a:effectLst/>
                          <a:latin typeface="+mn-lt"/>
                          <a:ea typeface="Calibri" panose="020F0502020204030204" pitchFamily="34" charset="0"/>
                          <a:cs typeface="Times New Roman" panose="02020603050405020304" pitchFamily="18" charset="0"/>
                        </a:rPr>
                        <a:t> </a:t>
                      </a:r>
                    </a:p>
                  </a:txBody>
                  <a:tcPr marL="68580" marR="68580" marT="0" marB="0"/>
                </a:tc>
                <a:tc>
                  <a:txBody>
                    <a:bodyPr/>
                    <a:lstStyle/>
                    <a:p>
                      <a:r>
                        <a:rPr lang="en-US" sz="1000" b="1" kern="1200" dirty="0">
                          <a:solidFill>
                            <a:schemeClr val="tx1"/>
                          </a:solidFill>
                          <a:effectLst/>
                          <a:latin typeface="+mn-lt"/>
                          <a:ea typeface="+mn-ea"/>
                          <a:cs typeface="+mn-cs"/>
                        </a:rPr>
                        <a:t>Subcontract </a:t>
                      </a:r>
                    </a:p>
                    <a:p>
                      <a:endParaRPr lang="en-US" sz="1000" kern="1200" dirty="0">
                        <a:solidFill>
                          <a:schemeClr val="tx1"/>
                        </a:solidFill>
                        <a:effectLst/>
                        <a:latin typeface="+mn-lt"/>
                        <a:ea typeface="+mn-ea"/>
                        <a:cs typeface="+mn-cs"/>
                      </a:endParaRPr>
                    </a:p>
                    <a:p>
                      <a:r>
                        <a:rPr lang="en-US" sz="1000" b="1" kern="1200" dirty="0">
                          <a:solidFill>
                            <a:schemeClr val="tx1"/>
                          </a:solidFill>
                          <a:effectLst/>
                          <a:latin typeface="+mn-lt"/>
                          <a:ea typeface="+mn-ea"/>
                          <a:cs typeface="+mn-cs"/>
                        </a:rPr>
                        <a:t>Unites States Coast Guard </a:t>
                      </a:r>
                    </a:p>
                    <a:p>
                      <a:r>
                        <a:rPr lang="en-US" sz="1000" kern="1200" dirty="0">
                          <a:solidFill>
                            <a:schemeClr val="tx1"/>
                          </a:solidFill>
                          <a:effectLst/>
                          <a:latin typeface="+mn-lt"/>
                          <a:ea typeface="+mn-ea"/>
                          <a:cs typeface="+mn-cs"/>
                        </a:rPr>
                        <a:t>Civil Engineering Unit- Richmond Heights.</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JLGOV </a:t>
                      </a: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$22,683 </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CEU Fishbowl Conference Room repairs. Relocation of closet door, replace carpet in conference room and hallway. Place new privacy screens. Repair handicap ramp. </a:t>
                      </a:r>
                      <a:endParaRPr lang="en-US" sz="1000" dirty="0">
                        <a:latin typeface="+mn-lt"/>
                      </a:endParaRPr>
                    </a:p>
                  </a:txBody>
                  <a:tcPr/>
                </a:tc>
                <a:extLst>
                  <a:ext uri="{0D108BD9-81ED-4DB2-BD59-A6C34878D82A}">
                    <a16:rowId xmlns:a16="http://schemas.microsoft.com/office/drawing/2014/main" val="457000917"/>
                  </a:ext>
                </a:extLst>
              </a:tr>
              <a:tr h="2263868">
                <a:tc>
                  <a:txBody>
                    <a:bodyPr/>
                    <a:lstStyle/>
                    <a:p>
                      <a:r>
                        <a:rPr lang="en-US" sz="1000" b="1" kern="1200" dirty="0">
                          <a:solidFill>
                            <a:schemeClr val="tx1"/>
                          </a:solidFill>
                          <a:effectLst/>
                          <a:latin typeface="+mn-lt"/>
                          <a:ea typeface="+mn-ea"/>
                          <a:cs typeface="+mn-cs"/>
                        </a:rPr>
                        <a:t>Subcontract </a:t>
                      </a:r>
                    </a:p>
                    <a:p>
                      <a:endParaRPr lang="en-US" sz="1000" kern="1200" dirty="0">
                        <a:solidFill>
                          <a:schemeClr val="tx1"/>
                        </a:solidFill>
                        <a:effectLst/>
                        <a:latin typeface="+mn-lt"/>
                        <a:ea typeface="+mn-ea"/>
                        <a:cs typeface="+mn-cs"/>
                      </a:endParaRPr>
                    </a:p>
                    <a:p>
                      <a:r>
                        <a:rPr lang="en-US" sz="1000" b="1" kern="1200" dirty="0" err="1">
                          <a:solidFill>
                            <a:schemeClr val="tx1"/>
                          </a:solidFill>
                          <a:effectLst/>
                          <a:latin typeface="+mn-lt"/>
                          <a:ea typeface="+mn-ea"/>
                          <a:cs typeface="+mn-cs"/>
                        </a:rPr>
                        <a:t>Evankoff</a:t>
                      </a:r>
                      <a:r>
                        <a:rPr lang="en-US" sz="1000" b="1" kern="1200" dirty="0">
                          <a:solidFill>
                            <a:schemeClr val="tx1"/>
                          </a:solidFill>
                          <a:effectLst/>
                          <a:latin typeface="+mn-lt"/>
                          <a:ea typeface="+mn-ea"/>
                          <a:cs typeface="+mn-cs"/>
                        </a:rPr>
                        <a:t> </a:t>
                      </a:r>
                    </a:p>
                    <a:p>
                      <a:r>
                        <a:rPr lang="en-US" sz="1000" kern="1200" dirty="0">
                          <a:solidFill>
                            <a:schemeClr val="tx1"/>
                          </a:solidFill>
                          <a:effectLst/>
                          <a:latin typeface="+mn-lt"/>
                          <a:ea typeface="+mn-ea"/>
                          <a:cs typeface="+mn-cs"/>
                        </a:rPr>
                        <a:t>Coffie Residence Remodel </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a:t>
                      </a:r>
                      <a:r>
                        <a:rPr lang="en-US" sz="1000" kern="1200" dirty="0" err="1">
                          <a:solidFill>
                            <a:schemeClr val="tx1"/>
                          </a:solidFill>
                          <a:effectLst/>
                          <a:latin typeface="+mn-lt"/>
                          <a:ea typeface="+mn-ea"/>
                          <a:cs typeface="+mn-cs"/>
                        </a:rPr>
                        <a:t>Evankoff</a:t>
                      </a:r>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a:t>
                      </a:r>
                    </a:p>
                    <a:p>
                      <a:r>
                        <a:rPr lang="en-US" sz="1000" b="1" kern="1200" dirty="0">
                          <a:solidFill>
                            <a:schemeClr val="tx1"/>
                          </a:solidFill>
                          <a:effectLst/>
                          <a:latin typeface="+mn-lt"/>
                          <a:ea typeface="+mn-ea"/>
                          <a:cs typeface="+mn-cs"/>
                        </a:rPr>
                        <a:t> </a:t>
                      </a:r>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Project Management of all subcontractors, inspections and finalize paperwork with Miami Dade County Permits and Inspections. </a:t>
                      </a:r>
                      <a:endParaRPr lang="en-US" sz="1000" dirty="0">
                        <a:latin typeface="+mn-lt"/>
                      </a:endParaRPr>
                    </a:p>
                  </a:txBody>
                  <a:tcPr/>
                </a:tc>
                <a:tc>
                  <a:txBody>
                    <a:bodyPr/>
                    <a:lstStyle/>
                    <a:p>
                      <a:r>
                        <a:rPr lang="en-US" sz="1000" b="1" kern="1200" dirty="0">
                          <a:solidFill>
                            <a:schemeClr val="tx1"/>
                          </a:solidFill>
                          <a:effectLst/>
                          <a:latin typeface="+mn-lt"/>
                          <a:ea typeface="+mn-ea"/>
                          <a:cs typeface="+mn-cs"/>
                        </a:rPr>
                        <a:t>Subcontract </a:t>
                      </a:r>
                    </a:p>
                    <a:p>
                      <a:endParaRPr lang="en-US" sz="1000" kern="1200" dirty="0">
                        <a:solidFill>
                          <a:schemeClr val="tx1"/>
                        </a:solidFill>
                        <a:effectLst/>
                        <a:latin typeface="+mn-lt"/>
                        <a:ea typeface="+mn-ea"/>
                        <a:cs typeface="+mn-cs"/>
                      </a:endParaRPr>
                    </a:p>
                    <a:p>
                      <a:r>
                        <a:rPr lang="en-US" sz="1000" b="1" kern="1200" dirty="0" err="1">
                          <a:solidFill>
                            <a:schemeClr val="tx1"/>
                          </a:solidFill>
                          <a:effectLst/>
                          <a:latin typeface="+mn-lt"/>
                          <a:ea typeface="+mn-ea"/>
                          <a:cs typeface="+mn-cs"/>
                        </a:rPr>
                        <a:t>Evankoff</a:t>
                      </a:r>
                      <a:endParaRPr lang="en-US" sz="1000" b="1"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Cobb Addition</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a:t>
                      </a:r>
                      <a:r>
                        <a:rPr lang="en-US" sz="1000" kern="1200" dirty="0" err="1">
                          <a:solidFill>
                            <a:schemeClr val="tx1"/>
                          </a:solidFill>
                          <a:effectLst/>
                          <a:latin typeface="+mn-lt"/>
                          <a:ea typeface="+mn-ea"/>
                          <a:cs typeface="+mn-cs"/>
                        </a:rPr>
                        <a:t>Evankoff</a:t>
                      </a:r>
                      <a:r>
                        <a:rPr lang="en-US" sz="1000" kern="1200" dirty="0">
                          <a:solidFill>
                            <a:schemeClr val="tx1"/>
                          </a:solidFill>
                          <a:effectLst/>
                          <a:latin typeface="+mn-lt"/>
                          <a:ea typeface="+mn-ea"/>
                          <a:cs typeface="+mn-cs"/>
                        </a:rPr>
                        <a:t> </a:t>
                      </a: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a:t>
                      </a:r>
                    </a:p>
                    <a:p>
                      <a:r>
                        <a:rPr lang="en-US" sz="1000" b="1" kern="1200" dirty="0">
                          <a:solidFill>
                            <a:schemeClr val="tx1"/>
                          </a:solidFill>
                          <a:effectLst/>
                          <a:latin typeface="+mn-lt"/>
                          <a:ea typeface="+mn-ea"/>
                          <a:cs typeface="+mn-cs"/>
                        </a:rPr>
                        <a:t> </a:t>
                      </a:r>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Attached new addition to existing house .Project Management of all subcontractors, inspections and finalize paperwork with Miami Dade County Permits and Inspections. </a:t>
                      </a:r>
                      <a:endParaRPr lang="en-US" sz="1000" dirty="0">
                        <a:latin typeface="+mn-lt"/>
                      </a:endParaRPr>
                    </a:p>
                    <a:p>
                      <a:endParaRPr lang="en-US" sz="1000" dirty="0">
                        <a:latin typeface="+mn-lt"/>
                      </a:endParaRPr>
                    </a:p>
                  </a:txBody>
                  <a:tcPr marL="68580" marR="68580" marT="0" marB="0"/>
                </a:tc>
                <a:tc>
                  <a:txBody>
                    <a:bodyPr/>
                    <a:lstStyle/>
                    <a:p>
                      <a:r>
                        <a:rPr lang="en-US" sz="1000" b="1" kern="1200" dirty="0">
                          <a:solidFill>
                            <a:schemeClr val="tx1"/>
                          </a:solidFill>
                          <a:effectLst/>
                          <a:latin typeface="+mn-lt"/>
                          <a:ea typeface="+mn-ea"/>
                          <a:cs typeface="+mn-cs"/>
                        </a:rPr>
                        <a:t>Subcontract </a:t>
                      </a:r>
                    </a:p>
                    <a:p>
                      <a:endParaRPr lang="en-US" sz="1000" b="1" kern="1200" dirty="0">
                        <a:solidFill>
                          <a:schemeClr val="tx1"/>
                        </a:solidFill>
                        <a:effectLst/>
                        <a:latin typeface="+mn-lt"/>
                        <a:ea typeface="+mn-ea"/>
                        <a:cs typeface="+mn-cs"/>
                      </a:endParaRPr>
                    </a:p>
                    <a:p>
                      <a:r>
                        <a:rPr lang="en-US" sz="1000" b="1" kern="1200" dirty="0" err="1">
                          <a:solidFill>
                            <a:schemeClr val="tx1"/>
                          </a:solidFill>
                          <a:effectLst/>
                          <a:latin typeface="+mn-lt"/>
                          <a:ea typeface="+mn-ea"/>
                          <a:cs typeface="+mn-cs"/>
                        </a:rPr>
                        <a:t>Benchmarq</a:t>
                      </a:r>
                      <a:r>
                        <a:rPr lang="en-US" sz="1000" b="1" kern="1200" dirty="0">
                          <a:solidFill>
                            <a:schemeClr val="tx1"/>
                          </a:solidFill>
                          <a:effectLst/>
                          <a:latin typeface="+mn-lt"/>
                          <a:ea typeface="+mn-ea"/>
                          <a:cs typeface="+mn-cs"/>
                        </a:rPr>
                        <a:t> Investments</a:t>
                      </a:r>
                    </a:p>
                    <a:p>
                      <a:r>
                        <a:rPr lang="en-US" sz="1000" kern="1200" dirty="0">
                          <a:solidFill>
                            <a:schemeClr val="tx1"/>
                          </a:solidFill>
                          <a:effectLst/>
                          <a:latin typeface="+mn-lt"/>
                          <a:ea typeface="+mn-ea"/>
                          <a:cs typeface="+mn-cs"/>
                        </a:rPr>
                        <a:t>New Duplex </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Prime Contractor: </a:t>
                      </a:r>
                      <a:r>
                        <a:rPr lang="en-US" sz="1000" kern="1200" dirty="0" err="1">
                          <a:solidFill>
                            <a:schemeClr val="tx1"/>
                          </a:solidFill>
                          <a:effectLst/>
                          <a:latin typeface="+mn-lt"/>
                          <a:ea typeface="+mn-ea"/>
                          <a:cs typeface="+mn-cs"/>
                        </a:rPr>
                        <a:t>Evankoff</a:t>
                      </a:r>
                      <a:r>
                        <a:rPr lang="en-US" sz="1000" kern="1200" dirty="0">
                          <a:solidFill>
                            <a:schemeClr val="tx1"/>
                          </a:solidFill>
                          <a:effectLst/>
                          <a:latin typeface="+mn-lt"/>
                          <a:ea typeface="+mn-ea"/>
                          <a:cs typeface="+mn-cs"/>
                        </a:rPr>
                        <a:t> </a:t>
                      </a:r>
                    </a:p>
                    <a:p>
                      <a:r>
                        <a:rPr lang="en-US" sz="1000" kern="1200" dirty="0">
                          <a:solidFill>
                            <a:schemeClr val="tx1"/>
                          </a:solidFill>
                          <a:effectLst/>
                          <a:latin typeface="+mn-lt"/>
                          <a:ea typeface="+mn-ea"/>
                          <a:cs typeface="+mn-cs"/>
                        </a:rPr>
                        <a:t> </a:t>
                      </a:r>
                    </a:p>
                    <a:p>
                      <a:r>
                        <a:rPr lang="en-US" sz="1000" b="1" kern="1200" dirty="0">
                          <a:solidFill>
                            <a:schemeClr val="tx1"/>
                          </a:solidFill>
                          <a:effectLst/>
                          <a:latin typeface="+mn-lt"/>
                          <a:ea typeface="+mn-ea"/>
                          <a:cs typeface="+mn-cs"/>
                        </a:rPr>
                        <a:t>Total Value: $</a:t>
                      </a:r>
                    </a:p>
                    <a:p>
                      <a:r>
                        <a:rPr lang="en-US" sz="1000" b="1" kern="1200" dirty="0">
                          <a:solidFill>
                            <a:schemeClr val="tx1"/>
                          </a:solidFill>
                          <a:effectLst/>
                          <a:latin typeface="+mn-lt"/>
                          <a:ea typeface="+mn-ea"/>
                          <a:cs typeface="+mn-cs"/>
                        </a:rPr>
                        <a:t> </a:t>
                      </a:r>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Demolition of existing house. </a:t>
                      </a:r>
                    </a:p>
                    <a:p>
                      <a:r>
                        <a:rPr lang="en-US" sz="1000" kern="1200" dirty="0">
                          <a:solidFill>
                            <a:schemeClr val="tx1"/>
                          </a:solidFill>
                          <a:effectLst/>
                          <a:latin typeface="+mn-lt"/>
                          <a:ea typeface="+mn-ea"/>
                          <a:cs typeface="+mn-cs"/>
                        </a:rPr>
                        <a:t>Project Management of all subcontractors, inspections and finalize paperwork with Miami Dade County Permits and Inspections. </a:t>
                      </a:r>
                      <a:endParaRPr lang="en-US" sz="1000" dirty="0">
                        <a:latin typeface="+mn-lt"/>
                      </a:endParaRPr>
                    </a:p>
                  </a:txBody>
                  <a:tcPr marL="68580" marR="68580" marT="0" marB="0"/>
                </a:tc>
                <a:extLst>
                  <a:ext uri="{0D108BD9-81ED-4DB2-BD59-A6C34878D82A}">
                    <a16:rowId xmlns:a16="http://schemas.microsoft.com/office/drawing/2014/main" val="1744348320"/>
                  </a:ext>
                </a:extLst>
              </a:tr>
            </a:tbl>
          </a:graphicData>
        </a:graphic>
      </p:graphicFrame>
      <p:pic>
        <p:nvPicPr>
          <p:cNvPr id="7" name="Picture 6" descr="A picture containing food&#10;&#10;Description automatically generated">
            <a:extLst>
              <a:ext uri="{FF2B5EF4-FFF2-40B4-BE49-F238E27FC236}">
                <a16:creationId xmlns:a16="http://schemas.microsoft.com/office/drawing/2014/main" id="{CF0DD2AB-29BD-AE42-A40C-465B3A226D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803" y="-1021759"/>
            <a:ext cx="4720204" cy="3267833"/>
          </a:xfrm>
          <a:prstGeom prst="rect">
            <a:avLst/>
          </a:prstGeom>
        </p:spPr>
      </p:pic>
    </p:spTree>
    <p:extLst>
      <p:ext uri="{BB962C8B-B14F-4D97-AF65-F5344CB8AC3E}">
        <p14:creationId xmlns:p14="http://schemas.microsoft.com/office/powerpoint/2010/main" val="21796111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1820</TotalTime>
  <Words>695</Words>
  <Application>Microsoft Macintosh PowerPoint</Application>
  <PresentationFormat>Letter Paper (8.5x11 in)</PresentationFormat>
  <Paragraphs>140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Rafael Oswaldo Molina</dc:creator>
  <cp:lastModifiedBy>Maria Martinez</cp:lastModifiedBy>
  <cp:revision>19</cp:revision>
  <cp:lastPrinted>2019-10-01T17:23:39Z</cp:lastPrinted>
  <dcterms:created xsi:type="dcterms:W3CDTF">2019-10-01T15:46:00Z</dcterms:created>
  <dcterms:modified xsi:type="dcterms:W3CDTF">2021-11-14T13:30:30Z</dcterms:modified>
</cp:coreProperties>
</file>