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4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3B009228-29C5-4808-A4E1-A7744243BE99}">
  <a:tblStyle styleId="{3B009228-29C5-4808-A4E1-A7744243BE99}" styleName="Table_0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EF4E7"/>
          </a:solidFill>
        </a:fill>
      </a:tcStyle>
    </a:wholeTbl>
    <a:band1H>
      <a:tcTxStyle/>
      <a:tcStyle>
        <a:tcBdr/>
        <a:fill>
          <a:solidFill>
            <a:srgbClr val="DBE9CB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BE9CB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370" y="19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2014042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aption">
  <p:cSld name="Title and Caption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1"/>
          <p:cNvSpPr txBox="1"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1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Caption">
  <p:cSld name="Quote with Caption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2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 txBox="1">
            <a:spLocks noGrp="1"/>
          </p:cNvSpPr>
          <p:nvPr>
            <p:ph type="body" idx="1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99" name="Google Shape;99;p12"/>
          <p:cNvSpPr txBox="1">
            <a:spLocks noGrp="1"/>
          </p:cNvSpPr>
          <p:nvPr>
            <p:ph type="body" idx="2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103" name="Google Shape;103;p12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12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sz="1800">
              <a:solidFill>
                <a:srgbClr val="BFE47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e Card">
  <p:cSld name="Name Card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3"/>
          <p:cNvSpPr txBox="1"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Name Card">
  <p:cSld name="Quote Name Card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4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4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14" name="Google Shape;114;p14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1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sp>
        <p:nvSpPr>
          <p:cNvPr id="118" name="Google Shape;118;p14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1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ue or False">
  <p:cSld name="True or False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5"/>
          <p:cNvSpPr txBox="1"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5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23" name="Google Shape;123;p15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24" name="Google Shape;124;p1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16"/>
          <p:cNvSpPr txBox="1">
            <a:spLocks noGrp="1"/>
          </p:cNvSpPr>
          <p:nvPr>
            <p:ph type="body" idx="1"/>
          </p:nvPr>
        </p:nvSpPr>
        <p:spPr>
          <a:xfrm rot="5400000">
            <a:off x="3035282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0" name="Google Shape;130;p1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7"/>
          <p:cNvSpPr txBox="1">
            <a:spLocks noGrp="1"/>
          </p:cNvSpPr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7"/>
          <p:cNvSpPr txBox="1">
            <a:spLocks noGrp="1"/>
          </p:cNvSpPr>
          <p:nvPr>
            <p:ph type="body" idx="1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6" name="Google Shape;136;p1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1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8" name="Google Shape;28;p3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9" name="Google Shape;29;p3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0" name="Google Shape;30;p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31" name="Google Shape;31;p3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32" name="Google Shape;32;p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</p:sp>
        <p:sp>
          <p:nvSpPr>
            <p:cNvPr id="34" name="Google Shape;34;p3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</p:sp>
        <p:sp>
          <p:nvSpPr>
            <p:cNvPr id="35" name="Google Shape;35;p3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36" name="Google Shape;36;p3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" name="Google Shape;38;p3"/>
          <p:cNvSpPr txBox="1"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"/>
          <p:cNvSpPr txBox="1"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4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46" name="Google Shape;46;p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5"/>
          <p:cNvSpPr txBox="1"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8" name="Google Shape;58;p6"/>
          <p:cNvSpPr txBox="1">
            <a:spLocks noGrp="1"/>
          </p:cNvSpPr>
          <p:nvPr>
            <p:ph type="body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9" name="Google Shape;59;p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7"/>
          <p:cNvSpPr txBox="1"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body" idx="2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6" name="Google Shape;66;p7"/>
          <p:cNvSpPr txBox="1">
            <a:spLocks noGrp="1"/>
          </p:cNvSpPr>
          <p:nvPr>
            <p:ph type="body" idx="3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body" idx="4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9"/>
          <p:cNvSpPr txBox="1"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9"/>
          <p:cNvSpPr txBox="1">
            <a:spLocks noGrp="1"/>
          </p:cNvSpPr>
          <p:nvPr>
            <p:ph type="body"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79" name="Google Shape;79;p9"/>
          <p:cNvSpPr txBox="1">
            <a:spLocks noGrp="1"/>
          </p:cNvSpPr>
          <p:nvPr>
            <p:ph type="body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"/>
          <p:cNvSpPr txBox="1"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0"/>
          <p:cNvSpPr>
            <a:spLocks noGrp="1"/>
          </p:cNvSpPr>
          <p:nvPr>
            <p:ph type="pic" idx="2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1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1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" name="Google Shape;8;p1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9" name="Google Shape;9;p1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10" name="Google Shape;10;p1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1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</p:sp>
        <p:sp>
          <p:nvSpPr>
            <p:cNvPr id="13" name="Google Shape;13;p1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</p:sp>
        <p:sp>
          <p:nvSpPr>
            <p:cNvPr id="14" name="Google Shape;14;p1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15" name="Google Shape;15;p1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Google Shape;19;p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" name="Google Shape;20;p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1" name="Google Shape;21;p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9"/>
          <p:cNvSpPr txBox="1"/>
          <p:nvPr/>
        </p:nvSpPr>
        <p:spPr>
          <a:xfrm>
            <a:off x="447472" y="1624519"/>
            <a:ext cx="9260732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aphicFrame>
        <p:nvGraphicFramePr>
          <p:cNvPr id="151" name="Google Shape;151;p19"/>
          <p:cNvGraphicFramePr/>
          <p:nvPr>
            <p:extLst>
              <p:ext uri="{D42A27DB-BD31-4B8C-83A1-F6EECF244321}">
                <p14:modId xmlns:p14="http://schemas.microsoft.com/office/powerpoint/2010/main" val="1064688515"/>
              </p:ext>
            </p:extLst>
          </p:nvPr>
        </p:nvGraphicFramePr>
        <p:xfrm>
          <a:off x="1703512" y="1412776"/>
          <a:ext cx="6573362" cy="5237370"/>
        </p:xfrm>
        <a:graphic>
          <a:graphicData uri="http://schemas.openxmlformats.org/drawingml/2006/table">
            <a:tbl>
              <a:tblPr firstRow="1" bandRow="1">
                <a:noFill/>
                <a:tableStyleId>{3B009228-29C5-4808-A4E1-A7744243BE99}</a:tableStyleId>
              </a:tblPr>
              <a:tblGrid>
                <a:gridCol w="2500337"/>
                <a:gridCol w="1357675"/>
                <a:gridCol w="966523"/>
                <a:gridCol w="1748827"/>
              </a:tblGrid>
              <a:tr h="679127">
                <a:tc grid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 b="1" cap="none" dirty="0" smtClean="0">
                          <a:solidFill>
                            <a:schemeClr val="dk1"/>
                          </a:solidFill>
                        </a:rPr>
                        <a:t>THE </a:t>
                      </a:r>
                      <a:r>
                        <a:rPr lang="it-IT" sz="2400" b="1" cap="none" dirty="0" err="1" smtClean="0">
                          <a:solidFill>
                            <a:srgbClr val="FF0000"/>
                          </a:solidFill>
                        </a:rPr>
                        <a:t>aeh</a:t>
                      </a:r>
                      <a:r>
                        <a:rPr lang="it-IT" sz="2400" b="1" cap="none" dirty="0" smtClean="0">
                          <a:solidFill>
                            <a:schemeClr val="dk1"/>
                          </a:solidFill>
                        </a:rPr>
                        <a:t> SOUND LIKE IN B</a:t>
                      </a:r>
                      <a:r>
                        <a:rPr lang="it-IT" sz="2400" b="1" cap="none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it-IT" sz="2400" b="1" cap="none" dirty="0" smtClean="0">
                          <a:solidFill>
                            <a:schemeClr val="dk1"/>
                          </a:solidFill>
                        </a:rPr>
                        <a:t>TTER, C</a:t>
                      </a:r>
                      <a:r>
                        <a:rPr lang="it-IT" sz="2400" b="1" cap="none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it-IT" sz="2400" b="1" cap="none" dirty="0" smtClean="0">
                          <a:solidFill>
                            <a:schemeClr val="dk1"/>
                          </a:solidFill>
                        </a:rPr>
                        <a:t>T, L</a:t>
                      </a:r>
                      <a:r>
                        <a:rPr lang="it-IT" sz="2400" b="1" cap="none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it-IT" sz="2400" b="1" cap="none" dirty="0" smtClean="0">
                          <a:solidFill>
                            <a:schemeClr val="dk1"/>
                          </a:solidFill>
                        </a:rPr>
                        <a:t>CK </a:t>
                      </a:r>
                      <a:r>
                        <a:rPr lang="it-IT" sz="2400" dirty="0" smtClean="0"/>
                        <a:t>[æ]</a:t>
                      </a:r>
                      <a:endParaRPr sz="2400" b="1" cap="none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act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sad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apple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actual</a:t>
                      </a:r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smtClean="0"/>
                        <a:t>cast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ash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crash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action</a:t>
                      </a:r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ask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lack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dash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after</a:t>
                      </a:r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fact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sack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clash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master</a:t>
                      </a:r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smtClean="0"/>
                        <a:t>fast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stack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splash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faster</a:t>
                      </a:r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smtClean="0"/>
                        <a:t>task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bag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passs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flap</a:t>
                      </a:r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cap="none" dirty="0">
                        <a:solidFill>
                          <a:schemeClr val="accent4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cap="none">
                        <a:solidFill>
                          <a:schemeClr val="accent4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cap="none">
                        <a:solidFill>
                          <a:schemeClr val="accent4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cap="none" dirty="0">
                        <a:solidFill>
                          <a:schemeClr val="accent4"/>
                        </a:solidFill>
                      </a:endParaRP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152" name="Google Shape;152;p19"/>
          <p:cNvSpPr txBox="1"/>
          <p:nvPr/>
        </p:nvSpPr>
        <p:spPr>
          <a:xfrm>
            <a:off x="2149813" y="474779"/>
            <a:ext cx="669263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4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ENGLISH VOWELS</a:t>
            </a:r>
            <a:endParaRPr sz="4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0856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9"/>
          <p:cNvSpPr txBox="1"/>
          <p:nvPr/>
        </p:nvSpPr>
        <p:spPr>
          <a:xfrm>
            <a:off x="447472" y="1624519"/>
            <a:ext cx="9260732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aphicFrame>
        <p:nvGraphicFramePr>
          <p:cNvPr id="151" name="Google Shape;151;p19"/>
          <p:cNvGraphicFramePr/>
          <p:nvPr>
            <p:extLst>
              <p:ext uri="{D42A27DB-BD31-4B8C-83A1-F6EECF244321}">
                <p14:modId xmlns:p14="http://schemas.microsoft.com/office/powerpoint/2010/main" val="1597011251"/>
              </p:ext>
            </p:extLst>
          </p:nvPr>
        </p:nvGraphicFramePr>
        <p:xfrm>
          <a:off x="1703512" y="1412776"/>
          <a:ext cx="5398539" cy="5237370"/>
        </p:xfrm>
        <a:graphic>
          <a:graphicData uri="http://schemas.openxmlformats.org/drawingml/2006/table">
            <a:tbl>
              <a:tblPr firstRow="1" bandRow="1">
                <a:noFill/>
                <a:tableStyleId>{3B009228-29C5-4808-A4E1-A7744243BE99}</a:tableStyleId>
              </a:tblPr>
              <a:tblGrid>
                <a:gridCol w="3649712"/>
                <a:gridCol w="1748827"/>
              </a:tblGrid>
              <a:tr h="679127"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 b="1" cap="none" dirty="0" smtClean="0">
                          <a:solidFill>
                            <a:schemeClr val="dk1"/>
                          </a:solidFill>
                        </a:rPr>
                        <a:t>THE </a:t>
                      </a:r>
                      <a:r>
                        <a:rPr lang="it-IT" sz="2400" b="1" cap="none" dirty="0" err="1" smtClean="0">
                          <a:solidFill>
                            <a:srgbClr val="FF0000"/>
                          </a:solidFill>
                        </a:rPr>
                        <a:t>aeh</a:t>
                      </a:r>
                      <a:r>
                        <a:rPr lang="it-IT" sz="2400" b="1" cap="none" dirty="0" smtClean="0">
                          <a:solidFill>
                            <a:schemeClr val="dk1"/>
                          </a:solidFill>
                        </a:rPr>
                        <a:t> SOUND LIKE IN SLANG, BANG, CAN </a:t>
                      </a:r>
                      <a:r>
                        <a:rPr lang="it-IT" sz="2400" dirty="0" smtClean="0"/>
                        <a:t>[æ]</a:t>
                      </a:r>
                      <a:endParaRPr sz="2400" b="1" cap="none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smtClean="0"/>
                        <a:t>CAN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smtClean="0"/>
                        <a:t>MAN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smtClean="0"/>
                        <a:t>BAN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smtClean="0"/>
                        <a:t>BANG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smtClean="0"/>
                        <a:t>SLANG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Thanks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Thank</a:t>
                      </a:r>
                      <a:r>
                        <a:rPr lang="it-IT" baseline="0" dirty="0" smtClean="0"/>
                        <a:t> </a:t>
                      </a:r>
                      <a:r>
                        <a:rPr lang="it-IT" baseline="0" dirty="0" err="1" smtClean="0"/>
                        <a:t>you</a:t>
                      </a:r>
                      <a:endParaRPr lang="it-IT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50" marR="91450" marT="45725" marB="45725"/>
                </a:tc>
              </a:tr>
              <a:tr h="551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cap="none" dirty="0">
                        <a:solidFill>
                          <a:schemeClr val="accent4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cap="none" dirty="0">
                        <a:solidFill>
                          <a:schemeClr val="accent4"/>
                        </a:solidFill>
                      </a:endParaRP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152" name="Google Shape;152;p19"/>
          <p:cNvSpPr txBox="1"/>
          <p:nvPr/>
        </p:nvSpPr>
        <p:spPr>
          <a:xfrm>
            <a:off x="2149813" y="474779"/>
            <a:ext cx="669263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4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ENGLISH VOWELS</a:t>
            </a:r>
            <a:endParaRPr sz="4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74839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62</Words>
  <Application>Microsoft Office PowerPoint</Application>
  <PresentationFormat>Personalizzato</PresentationFormat>
  <Paragraphs>37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Facet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Hidran Arias</dc:creator>
  <cp:lastModifiedBy>Hidran Arias</cp:lastModifiedBy>
  <cp:revision>12</cp:revision>
  <dcterms:modified xsi:type="dcterms:W3CDTF">2021-08-13T15:30:52Z</dcterms:modified>
</cp:coreProperties>
</file>