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8" r:id="rId1"/>
  </p:sldMasterIdLst>
  <p:notesMasterIdLst>
    <p:notesMasterId r:id="rId10"/>
  </p:notesMasterIdLst>
  <p:sldIdLst>
    <p:sldId id="256" r:id="rId2"/>
    <p:sldId id="332" r:id="rId3"/>
    <p:sldId id="334" r:id="rId4"/>
    <p:sldId id="333" r:id="rId5"/>
    <p:sldId id="335" r:id="rId6"/>
    <p:sldId id="328" r:id="rId7"/>
    <p:sldId id="336" r:id="rId8"/>
    <p:sldId id="32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7253" autoAdjust="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8273E-6367-4BED-A4D8-909F61F41E04}" type="datetimeFigureOut">
              <a:rPr lang="en-US" smtClean="0"/>
              <a:t>24-May-18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42361-7185-4F4F-B1A0-7BA429FFC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957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09D522A-F884-4D38-88F7-7D7CE26D3A93}" type="datetimeFigureOut">
              <a:rPr lang="en-US" smtClean="0"/>
              <a:t>24-May-18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0365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24-May-18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50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24-May-18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4830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24-May-18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230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24-May-18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242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24-May-18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9309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24-May-18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013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24-May-18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13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24-May-18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795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24-May-18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5464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24-May-18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7869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09D522A-F884-4D38-88F7-7D7CE26D3A93}" type="datetimeFigureOut">
              <a:rPr lang="en-US" smtClean="0"/>
              <a:t>24-May-18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81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Dr. Mohammad Adly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2305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Incident Handling?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28184" y="2084831"/>
            <a:ext cx="10458125" cy="4302906"/>
          </a:xfrm>
        </p:spPr>
        <p:txBody>
          <a:bodyPr>
            <a:normAutofit/>
          </a:bodyPr>
          <a:lstStyle/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/>
              <a:t>Incident handling is an action plan for dealing with </a:t>
            </a:r>
            <a:r>
              <a:rPr lang="en-US" sz="2400" dirty="0" smtClean="0"/>
              <a:t>the misuse </a:t>
            </a:r>
            <a:r>
              <a:rPr lang="en-US" sz="2400" dirty="0"/>
              <a:t>of computer </a:t>
            </a:r>
            <a:r>
              <a:rPr lang="en-US" sz="2400" dirty="0" smtClean="0"/>
              <a:t>systems and </a:t>
            </a:r>
            <a:r>
              <a:rPr lang="en-US" sz="2400" dirty="0"/>
              <a:t>networks, such </a:t>
            </a:r>
            <a:r>
              <a:rPr lang="en-US" sz="2400" dirty="0" smtClean="0"/>
              <a:t>as the following: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200" dirty="0" smtClean="0"/>
              <a:t>Intrusions</a:t>
            </a:r>
            <a:endParaRPr lang="en-US" sz="2200" dirty="0"/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200" dirty="0" smtClean="0"/>
              <a:t>Malicious </a:t>
            </a:r>
            <a:r>
              <a:rPr lang="en-US" sz="2200" dirty="0"/>
              <a:t>code infection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200" dirty="0" smtClean="0"/>
              <a:t>Cyber-theft</a:t>
            </a:r>
            <a:endParaRPr lang="en-US" sz="2200" dirty="0"/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200" dirty="0" smtClean="0"/>
              <a:t>Denial </a:t>
            </a:r>
            <a:r>
              <a:rPr lang="en-US" sz="2200" dirty="0"/>
              <a:t>of service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200" dirty="0" smtClean="0"/>
              <a:t>Other </a:t>
            </a:r>
            <a:r>
              <a:rPr lang="en-US" sz="2200" dirty="0"/>
              <a:t>security-related events</a:t>
            </a:r>
            <a:endParaRPr lang="en-US" sz="2200" dirty="0" smtClean="0"/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Written </a:t>
            </a:r>
            <a:r>
              <a:rPr lang="en-US" sz="2400" dirty="0"/>
              <a:t>procedures and policy </a:t>
            </a:r>
            <a:r>
              <a:rPr lang="en-US" sz="2400" dirty="0" smtClean="0"/>
              <a:t>need to be kept in </a:t>
            </a:r>
            <a:r>
              <a:rPr lang="en-US" sz="2400" dirty="0"/>
              <a:t>place </a:t>
            </a: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You should know what </a:t>
            </a:r>
            <a:r>
              <a:rPr lang="en-US" sz="2400" dirty="0"/>
              <a:t>to do when an incident </a:t>
            </a:r>
            <a:r>
              <a:rPr lang="en-US" sz="2400" dirty="0" smtClean="0"/>
              <a:t>occurs and in advance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/>
              <a:t>The other key point of the definition is the notion of </a:t>
            </a:r>
            <a:r>
              <a:rPr lang="en-US" sz="2400" dirty="0" smtClean="0"/>
              <a:t>action</a:t>
            </a:r>
            <a:r>
              <a:rPr lang="en-US" sz="2400" dirty="0"/>
              <a:t> </a:t>
            </a:r>
            <a:r>
              <a:rPr lang="en-US" sz="2400" dirty="0" smtClean="0"/>
              <a:t>(responding)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7489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 Definition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828184" y="2084831"/>
            <a:ext cx="10458125" cy="4302906"/>
          </a:xfrm>
        </p:spPr>
        <p:txBody>
          <a:bodyPr>
            <a:normAutofit/>
          </a:bodyPr>
          <a:lstStyle/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/>
              <a:t>An “event” is any observable occurrence in a system </a:t>
            </a:r>
            <a:r>
              <a:rPr lang="en-US" sz="2400" dirty="0" smtClean="0"/>
              <a:t>and/or network</a:t>
            </a: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Examples </a:t>
            </a:r>
            <a:r>
              <a:rPr lang="en-US" sz="2400" dirty="0"/>
              <a:t>of events </a:t>
            </a:r>
            <a:r>
              <a:rPr lang="en-US" sz="2400" dirty="0" smtClean="0"/>
              <a:t>include the following:</a:t>
            </a:r>
            <a:endParaRPr lang="en-US" sz="2400" dirty="0"/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200" dirty="0" smtClean="0"/>
              <a:t>The </a:t>
            </a:r>
            <a:r>
              <a:rPr lang="en-US" sz="2200" dirty="0"/>
              <a:t>system boot sequence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200" dirty="0" smtClean="0"/>
              <a:t>A </a:t>
            </a:r>
            <a:r>
              <a:rPr lang="en-US" sz="2200" dirty="0"/>
              <a:t>system crash (could be normal behavior for that system)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200" dirty="0" smtClean="0"/>
              <a:t>Packet </a:t>
            </a:r>
            <a:r>
              <a:rPr lang="en-US" sz="2200" dirty="0"/>
              <a:t>flooding within a network (could be </a:t>
            </a:r>
            <a:r>
              <a:rPr lang="en-US" sz="2200" dirty="0" err="1"/>
              <a:t>bursty</a:t>
            </a:r>
            <a:r>
              <a:rPr lang="en-US" sz="2200" dirty="0"/>
              <a:t>, </a:t>
            </a:r>
            <a:r>
              <a:rPr lang="en-US" sz="2200" dirty="0" smtClean="0"/>
              <a:t>legitimate </a:t>
            </a:r>
            <a:r>
              <a:rPr lang="en-US" sz="2200" dirty="0"/>
              <a:t>traffic)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These </a:t>
            </a:r>
            <a:r>
              <a:rPr lang="en-US" sz="2400" dirty="0"/>
              <a:t>observable events provide the bulk of your </a:t>
            </a:r>
            <a:r>
              <a:rPr lang="en-US" sz="2400" dirty="0" smtClean="0"/>
              <a:t>organization’s case </a:t>
            </a:r>
            <a:r>
              <a:rPr lang="en-US" sz="2400" dirty="0"/>
              <a:t>if the perpetrator of an incident is caught and prosecuted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200" dirty="0"/>
              <a:t>Must be recorded in notebooks and </a:t>
            </a:r>
            <a:r>
              <a:rPr lang="en-US" sz="2200" dirty="0" smtClean="0"/>
              <a:t>logs</a:t>
            </a:r>
            <a:endParaRPr lang="en-US" sz="2200" dirty="0"/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200" dirty="0"/>
              <a:t>Recording the same event in multiple places helps improve </a:t>
            </a:r>
            <a:r>
              <a:rPr lang="en-US" sz="2200" dirty="0" smtClean="0"/>
              <a:t>evidence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600" dirty="0" smtClean="0"/>
              <a:t>Select your Event of Interest (</a:t>
            </a:r>
            <a:r>
              <a:rPr lang="en-US" sz="2600" dirty="0" err="1" smtClean="0"/>
              <a:t>EoI</a:t>
            </a:r>
            <a:r>
              <a:rPr lang="en-US" sz="2600" dirty="0" smtClean="0"/>
              <a:t>)</a:t>
            </a:r>
            <a:endParaRPr lang="en-US" sz="2600" dirty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0" indent="0" algn="justLow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9363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Incident Definition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828184" y="2084831"/>
            <a:ext cx="10458125" cy="4302906"/>
          </a:xfrm>
        </p:spPr>
        <p:txBody>
          <a:bodyPr>
            <a:normAutofit/>
          </a:bodyPr>
          <a:lstStyle/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/>
              <a:t>The term “incident” refers to an adverse event in an </a:t>
            </a:r>
            <a:r>
              <a:rPr lang="en-US" sz="2400" dirty="0" smtClean="0"/>
              <a:t>information system </a:t>
            </a:r>
            <a:r>
              <a:rPr lang="en-US" sz="2400" dirty="0"/>
              <a:t>and/or </a:t>
            </a:r>
            <a:r>
              <a:rPr lang="en-US" sz="2400" dirty="0" smtClean="0"/>
              <a:t>network 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Or it is the threat of the occurrence of such an event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Focus </a:t>
            </a:r>
            <a:r>
              <a:rPr lang="en-US" sz="2400" dirty="0"/>
              <a:t>is on detecting deviations from the normal state of </a:t>
            </a:r>
            <a:r>
              <a:rPr lang="en-US" sz="2400" dirty="0" smtClean="0"/>
              <a:t>the network </a:t>
            </a:r>
            <a:r>
              <a:rPr lang="en-US" sz="2400" dirty="0"/>
              <a:t>and systems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/>
              <a:t>Examples of incidents </a:t>
            </a:r>
            <a:r>
              <a:rPr lang="en-US" sz="2400" dirty="0" smtClean="0"/>
              <a:t>include the following:</a:t>
            </a:r>
            <a:endParaRPr lang="en-US" sz="2400" dirty="0"/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200" dirty="0" smtClean="0"/>
              <a:t>Unauthorized </a:t>
            </a:r>
            <a:r>
              <a:rPr lang="en-US" sz="2200" dirty="0"/>
              <a:t>use of another user’s account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200" dirty="0"/>
              <a:t>Unauthorized use of system privileges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200" dirty="0"/>
              <a:t>Execution of malicious code that destroys data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Incident </a:t>
            </a:r>
            <a:r>
              <a:rPr lang="en-US" sz="2400" dirty="0"/>
              <a:t>implies harm or the attempt to harm</a:t>
            </a:r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0" indent="0" algn="justLow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75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Incident or event? IIS Attack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248" y="2293527"/>
            <a:ext cx="10384305" cy="3519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75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Incident </a:t>
            </a:r>
            <a:r>
              <a:rPr lang="en-US" smtClean="0"/>
              <a:t>Handling Stages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41247" y="1915015"/>
            <a:ext cx="10510376" cy="4524974"/>
          </a:xfrm>
        </p:spPr>
        <p:txBody>
          <a:bodyPr>
            <a:normAutofit lnSpcReduction="10000"/>
          </a:bodyPr>
          <a:lstStyle/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/>
              <a:t>Incident handling is similar to first aid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200" dirty="0" smtClean="0"/>
              <a:t>The </a:t>
            </a:r>
            <a:r>
              <a:rPr lang="en-US" sz="2200" dirty="0"/>
              <a:t>caregiver is under pressure and mistakes can be costly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200" dirty="0" smtClean="0"/>
              <a:t>A </a:t>
            </a:r>
            <a:r>
              <a:rPr lang="en-US" sz="2200" dirty="0"/>
              <a:t>simple, well understood, documented approach is </a:t>
            </a:r>
            <a:r>
              <a:rPr lang="en-US" sz="2200" dirty="0" smtClean="0"/>
              <a:t>the best</a:t>
            </a:r>
            <a:endParaRPr lang="en-US" sz="2200" dirty="0"/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Keep </a:t>
            </a:r>
            <a:r>
              <a:rPr lang="en-US" sz="2400" dirty="0"/>
              <a:t>the six stages in mind: Preparation, </a:t>
            </a:r>
            <a:r>
              <a:rPr lang="en-US" sz="2400" dirty="0" smtClean="0"/>
              <a:t>Identification, Containment</a:t>
            </a:r>
            <a:r>
              <a:rPr lang="en-US" sz="2400" dirty="0"/>
              <a:t>, Eradication, Recovery, and Lessons Learned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Use </a:t>
            </a:r>
            <a:r>
              <a:rPr lang="en-US" sz="2400" dirty="0"/>
              <a:t>predesigned forms and ask for </a:t>
            </a:r>
            <a:r>
              <a:rPr lang="en-US" sz="2400" dirty="0" smtClean="0"/>
              <a:t>help</a:t>
            </a:r>
            <a:r>
              <a:rPr lang="en-US" sz="2400" dirty="0" smtClean="0"/>
              <a:t>, </a:t>
            </a:r>
            <a:r>
              <a:rPr lang="en-US" sz="2400" dirty="0" smtClean="0"/>
              <a:t>forms </a:t>
            </a:r>
            <a:r>
              <a:rPr lang="en-US" sz="2400" dirty="0" smtClean="0"/>
              <a:t>include </a:t>
            </a:r>
            <a:r>
              <a:rPr lang="en-US" sz="2400" dirty="0" smtClean="0"/>
              <a:t>the following:</a:t>
            </a:r>
            <a:endParaRPr lang="en-US" sz="2400" dirty="0"/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200" dirty="0" smtClean="0"/>
              <a:t>Incident Contact List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200" dirty="0" smtClean="0"/>
              <a:t>Identification Checklist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200" dirty="0" smtClean="0"/>
              <a:t>Survey</a:t>
            </a:r>
            <a:endParaRPr lang="en-US" sz="2200" dirty="0"/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200" dirty="0"/>
              <a:t>Containment </a:t>
            </a:r>
            <a:r>
              <a:rPr lang="en-US" sz="2200" dirty="0" smtClean="0"/>
              <a:t>Checklist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200" dirty="0" smtClean="0"/>
              <a:t>Eradication Checklist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200" dirty="0" smtClean="0"/>
              <a:t>Communications </a:t>
            </a:r>
            <a:r>
              <a:rPr lang="en-US" sz="2200" dirty="0"/>
              <a:t>Log</a:t>
            </a:r>
          </a:p>
          <a:p>
            <a:pPr lvl="1" algn="justLow">
              <a:buFont typeface="Wingdings" panose="05000000000000000000" pitchFamily="2" charset="2"/>
              <a:buChar char="§"/>
            </a:pPr>
            <a:endParaRPr lang="en-US" sz="2000" dirty="0" smtClean="0"/>
          </a:p>
          <a:p>
            <a:pPr lvl="1" algn="justLow">
              <a:buFont typeface="Wingdings" panose="05000000000000000000" pitchFamily="2" charset="2"/>
              <a:buChar char="§"/>
            </a:pPr>
            <a:endParaRPr lang="en-US" sz="2000" dirty="0" smtClean="0"/>
          </a:p>
          <a:p>
            <a:pPr lvl="1" algn="justLow">
              <a:buFont typeface="Wingdings" panose="05000000000000000000" pitchFamily="2" charset="2"/>
              <a:buChar char="§"/>
            </a:pPr>
            <a:endParaRPr lang="en-US" sz="20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0" indent="0" algn="justLow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0354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 Your Experiences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41247" y="1915015"/>
            <a:ext cx="10641004" cy="4524974"/>
          </a:xfrm>
        </p:spPr>
        <p:txBody>
          <a:bodyPr>
            <a:normAutofit lnSpcReduction="10000"/>
          </a:bodyPr>
          <a:lstStyle/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/>
              <a:t>If your corporate policy will allow it, share what </a:t>
            </a:r>
            <a:r>
              <a:rPr lang="en-US" sz="2400" dirty="0" smtClean="0"/>
              <a:t>you have </a:t>
            </a:r>
            <a:r>
              <a:rPr lang="en-US" sz="2400" dirty="0"/>
              <a:t>learned with other incident handlers </a:t>
            </a:r>
            <a:r>
              <a:rPr lang="en-US" sz="2400" dirty="0" smtClean="0"/>
              <a:t>and incident </a:t>
            </a:r>
            <a:r>
              <a:rPr lang="en-US" sz="2400" dirty="0"/>
              <a:t>response teams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Attacks </a:t>
            </a:r>
            <a:r>
              <a:rPr lang="en-US" sz="2400" dirty="0"/>
              <a:t>against computers are happening everywhere, all </a:t>
            </a:r>
            <a:r>
              <a:rPr lang="en-US" sz="2400" dirty="0" smtClean="0"/>
              <a:t>the time</a:t>
            </a: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The </a:t>
            </a:r>
            <a:r>
              <a:rPr lang="en-US" sz="2400" dirty="0"/>
              <a:t>bad guys share information; </a:t>
            </a:r>
            <a:r>
              <a:rPr lang="en-US" sz="2400" dirty="0" smtClean="0"/>
              <a:t>if we </a:t>
            </a:r>
            <a:r>
              <a:rPr lang="en-US" sz="2400" dirty="0"/>
              <a:t>incident handlers </a:t>
            </a:r>
            <a:r>
              <a:rPr lang="en-US" sz="2400" dirty="0" smtClean="0"/>
              <a:t>do not </a:t>
            </a:r>
            <a:r>
              <a:rPr lang="en-US" sz="2400" dirty="0"/>
              <a:t>share with each other, they’ll stay a step ahead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Coordinating </a:t>
            </a:r>
            <a:r>
              <a:rPr lang="en-US" sz="2400" dirty="0"/>
              <a:t>your efforts with those on other teams is </a:t>
            </a:r>
            <a:r>
              <a:rPr lang="en-US" sz="2400" dirty="0" smtClean="0"/>
              <a:t>a critical </a:t>
            </a:r>
            <a:r>
              <a:rPr lang="en-US" sz="2400" dirty="0"/>
              <a:t>facet of incident </a:t>
            </a:r>
            <a:r>
              <a:rPr lang="en-US" sz="2400" dirty="0" smtClean="0"/>
              <a:t>handling and response</a:t>
            </a: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Do </a:t>
            </a:r>
            <a:r>
              <a:rPr lang="en-US" sz="2400" dirty="0"/>
              <a:t>as they told you to do in elementary school: share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/>
              <a:t>The Internet Storm Center (isc.sans.edu) is a wonderful </a:t>
            </a:r>
            <a:r>
              <a:rPr lang="en-US" sz="2400" dirty="0" smtClean="0"/>
              <a:t>point of </a:t>
            </a:r>
            <a:r>
              <a:rPr lang="en-US" sz="2400" dirty="0"/>
              <a:t>communication, with a handler on duty every day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/>
              <a:t>Check out the various “Cons,” such as </a:t>
            </a:r>
            <a:r>
              <a:rPr lang="en-US" sz="2400" dirty="0" err="1"/>
              <a:t>Defcon</a:t>
            </a:r>
            <a:r>
              <a:rPr lang="en-US" sz="2400" dirty="0"/>
              <a:t>, Black Hat, </a:t>
            </a:r>
            <a:r>
              <a:rPr lang="en-US" sz="2400" dirty="0" smtClean="0"/>
              <a:t>and </a:t>
            </a:r>
            <a:r>
              <a:rPr lang="en-US" sz="2400" dirty="0" err="1" smtClean="0"/>
              <a:t>Derbycon</a:t>
            </a:r>
            <a:endParaRPr lang="en-US" sz="16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000" dirty="0"/>
          </a:p>
          <a:p>
            <a:pPr lvl="1" algn="justLow">
              <a:buFont typeface="Wingdings" panose="05000000000000000000" pitchFamily="2" charset="2"/>
              <a:buChar char="§"/>
            </a:pPr>
            <a:endParaRPr lang="en-US" sz="2000" dirty="0"/>
          </a:p>
          <a:p>
            <a:pPr lvl="1" algn="justLow">
              <a:buFont typeface="Wingdings" panose="05000000000000000000" pitchFamily="2" charset="2"/>
              <a:buChar char="§"/>
            </a:pPr>
            <a:endParaRPr lang="en-US" sz="2000" dirty="0" smtClean="0"/>
          </a:p>
          <a:p>
            <a:pPr lvl="1" algn="justLow">
              <a:buFont typeface="Wingdings" panose="05000000000000000000" pitchFamily="2" charset="2"/>
              <a:buChar char="§"/>
            </a:pPr>
            <a:endParaRPr lang="en-US" sz="2000" dirty="0" smtClean="0"/>
          </a:p>
          <a:p>
            <a:pPr lvl="1" algn="justLow">
              <a:buFont typeface="Wingdings" panose="05000000000000000000" pitchFamily="2" charset="2"/>
              <a:buChar char="§"/>
            </a:pPr>
            <a:endParaRPr lang="en-US" sz="20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0" indent="0" algn="justLow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2982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i="1" dirty="0" smtClean="0"/>
              <a:t>Thank you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3925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TM02900720[[fn=Integral]]</Template>
  <TotalTime>6651</TotalTime>
  <Words>460</Words>
  <Application>Microsoft Office PowerPoint</Application>
  <PresentationFormat>Widescreen</PresentationFormat>
  <Paragraphs>65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Tw Cen MT</vt:lpstr>
      <vt:lpstr>Tw Cen MT Condensed</vt:lpstr>
      <vt:lpstr>Wingdings</vt:lpstr>
      <vt:lpstr>Wingdings 3</vt:lpstr>
      <vt:lpstr>Integral</vt:lpstr>
      <vt:lpstr>Introduction</vt:lpstr>
      <vt:lpstr>What is Incident Handling?</vt:lpstr>
      <vt:lpstr>Event Definition</vt:lpstr>
      <vt:lpstr>Incident Definition</vt:lpstr>
      <vt:lpstr>Incident or event? IIS Attack</vt:lpstr>
      <vt:lpstr>Incident Handling Stages</vt:lpstr>
      <vt:lpstr>Share Your Experiences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Networks</dc:title>
  <dc:creator>Eng.Tarek EL Baz</dc:creator>
  <cp:lastModifiedBy>Mohammad Adly</cp:lastModifiedBy>
  <cp:revision>202</cp:revision>
  <dcterms:created xsi:type="dcterms:W3CDTF">2016-09-20T23:36:10Z</dcterms:created>
  <dcterms:modified xsi:type="dcterms:W3CDTF">2018-05-24T11:03:59Z</dcterms:modified>
</cp:coreProperties>
</file>