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Lato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16901127" y="8949505"/>
            <a:ext cx="769430" cy="754475"/>
            <a:chOff x="0" y="0"/>
            <a:chExt cx="1025906" cy="1005967"/>
          </a:xfrm>
        </p:grpSpPr>
        <p:sp>
          <p:nvSpPr>
            <p:cNvPr id="19" name="Google Shape;19;p2"/>
            <p:cNvSpPr/>
            <p:nvPr/>
          </p:nvSpPr>
          <p:spPr>
            <a:xfrm>
              <a:off x="12700" y="12700"/>
              <a:ext cx="1000506" cy="980440"/>
            </a:xfrm>
            <a:custGeom>
              <a:rect b="b" l="l" r="r" t="t"/>
              <a:pathLst>
                <a:path extrusionOk="0" h="980440" w="1000506">
                  <a:moveTo>
                    <a:pt x="0" y="490220"/>
                  </a:moveTo>
                  <a:cubicBezTo>
                    <a:pt x="0" y="219456"/>
                    <a:pt x="224028" y="0"/>
                    <a:pt x="500253" y="0"/>
                  </a:cubicBezTo>
                  <a:cubicBezTo>
                    <a:pt x="776478" y="0"/>
                    <a:pt x="1000506" y="219456"/>
                    <a:pt x="1000506" y="490220"/>
                  </a:cubicBezTo>
                  <a:cubicBezTo>
                    <a:pt x="1000506" y="760984"/>
                    <a:pt x="776478" y="980440"/>
                    <a:pt x="500253" y="980440"/>
                  </a:cubicBezTo>
                  <a:cubicBezTo>
                    <a:pt x="224028" y="980440"/>
                    <a:pt x="0" y="760984"/>
                    <a:pt x="0" y="4902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0"/>
              <a:ext cx="1025906" cy="1005967"/>
            </a:xfrm>
            <a:custGeom>
              <a:rect b="b" l="l" r="r" t="t"/>
              <a:pathLst>
                <a:path extrusionOk="0" h="1005967" w="1025906">
                  <a:moveTo>
                    <a:pt x="0" y="502920"/>
                  </a:moveTo>
                  <a:cubicBezTo>
                    <a:pt x="0" y="224917"/>
                    <a:pt x="229870" y="0"/>
                    <a:pt x="512953" y="0"/>
                  </a:cubicBezTo>
                  <a:lnTo>
                    <a:pt x="512953" y="12700"/>
                  </a:lnTo>
                  <a:lnTo>
                    <a:pt x="512953" y="0"/>
                  </a:lnTo>
                  <a:cubicBezTo>
                    <a:pt x="796036" y="0"/>
                    <a:pt x="1025906" y="224917"/>
                    <a:pt x="1025906" y="502920"/>
                  </a:cubicBezTo>
                  <a:lnTo>
                    <a:pt x="1013206" y="502920"/>
                  </a:lnTo>
                  <a:lnTo>
                    <a:pt x="1025906" y="502920"/>
                  </a:lnTo>
                  <a:cubicBezTo>
                    <a:pt x="1025906" y="780923"/>
                    <a:pt x="796036" y="1005840"/>
                    <a:pt x="512953" y="1005840"/>
                  </a:cubicBezTo>
                  <a:lnTo>
                    <a:pt x="512953" y="993140"/>
                  </a:lnTo>
                  <a:lnTo>
                    <a:pt x="512953" y="1005840"/>
                  </a:lnTo>
                  <a:cubicBezTo>
                    <a:pt x="229870" y="1005967"/>
                    <a:pt x="0" y="781050"/>
                    <a:pt x="0" y="502920"/>
                  </a:cubicBezTo>
                  <a:lnTo>
                    <a:pt x="12700" y="502920"/>
                  </a:lnTo>
                  <a:lnTo>
                    <a:pt x="25400" y="502920"/>
                  </a:lnTo>
                  <a:lnTo>
                    <a:pt x="12700" y="502920"/>
                  </a:lnTo>
                  <a:lnTo>
                    <a:pt x="0" y="502920"/>
                  </a:lnTo>
                  <a:moveTo>
                    <a:pt x="25400" y="502920"/>
                  </a:moveTo>
                  <a:cubicBezTo>
                    <a:pt x="25400" y="509905"/>
                    <a:pt x="19685" y="515620"/>
                    <a:pt x="12700" y="515620"/>
                  </a:cubicBezTo>
                  <a:cubicBezTo>
                    <a:pt x="5715" y="515620"/>
                    <a:pt x="0" y="509905"/>
                    <a:pt x="0" y="502920"/>
                  </a:cubicBezTo>
                  <a:cubicBezTo>
                    <a:pt x="0" y="495935"/>
                    <a:pt x="5715" y="490220"/>
                    <a:pt x="12700" y="490220"/>
                  </a:cubicBezTo>
                  <a:cubicBezTo>
                    <a:pt x="19685" y="490220"/>
                    <a:pt x="25400" y="495935"/>
                    <a:pt x="25400" y="502920"/>
                  </a:cubicBezTo>
                  <a:cubicBezTo>
                    <a:pt x="25400" y="766445"/>
                    <a:pt x="243459" y="980440"/>
                    <a:pt x="512953" y="980440"/>
                  </a:cubicBezTo>
                  <a:cubicBezTo>
                    <a:pt x="782447" y="980440"/>
                    <a:pt x="1000506" y="766445"/>
                    <a:pt x="1000506" y="502920"/>
                  </a:cubicBezTo>
                  <a:cubicBezTo>
                    <a:pt x="1000506" y="239395"/>
                    <a:pt x="782447" y="25400"/>
                    <a:pt x="512953" y="25400"/>
                  </a:cubicBezTo>
                  <a:lnTo>
                    <a:pt x="512953" y="12700"/>
                  </a:lnTo>
                  <a:lnTo>
                    <a:pt x="512953" y="25400"/>
                  </a:lnTo>
                  <a:cubicBezTo>
                    <a:pt x="243459" y="25400"/>
                    <a:pt x="25400" y="239395"/>
                    <a:pt x="25400" y="5029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6809592" y="9161103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3"/>
          <p:cNvGrpSpPr/>
          <p:nvPr/>
        </p:nvGrpSpPr>
        <p:grpSpPr>
          <a:xfrm>
            <a:off x="0" y="-24737"/>
            <a:ext cx="18288000" cy="10337864"/>
            <a:chOff x="0" y="0"/>
            <a:chExt cx="24451818" cy="13783818"/>
          </a:xfrm>
        </p:grpSpPr>
        <p:sp>
          <p:nvSpPr>
            <p:cNvPr id="93" name="Google Shape;93;p13"/>
            <p:cNvSpPr/>
            <p:nvPr/>
          </p:nvSpPr>
          <p:spPr>
            <a:xfrm>
              <a:off x="33909" y="33909"/>
              <a:ext cx="24384001" cy="13716001"/>
            </a:xfrm>
            <a:custGeom>
              <a:rect b="b" l="l" r="r" t="t"/>
              <a:pathLst>
                <a:path extrusionOk="0" h="1371600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3716001"/>
                  </a:lnTo>
                  <a:lnTo>
                    <a:pt x="0" y="1371600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>
              <a:off x="0" y="0"/>
              <a:ext cx="24451818" cy="13783818"/>
            </a:xfrm>
            <a:custGeom>
              <a:rect b="b" l="l" r="r" t="t"/>
              <a:pathLst>
                <a:path extrusionOk="0" h="13783818" w="24451818">
                  <a:moveTo>
                    <a:pt x="33909" y="0"/>
                  </a:moveTo>
                  <a:lnTo>
                    <a:pt x="24417910" y="0"/>
                  </a:lnTo>
                  <a:cubicBezTo>
                    <a:pt x="24436578" y="0"/>
                    <a:pt x="24451818" y="15113"/>
                    <a:pt x="24451818" y="33909"/>
                  </a:cubicBezTo>
                  <a:lnTo>
                    <a:pt x="24451818" y="13749910"/>
                  </a:lnTo>
                  <a:cubicBezTo>
                    <a:pt x="24451818" y="13768578"/>
                    <a:pt x="24436705" y="13783818"/>
                    <a:pt x="24417910" y="13783818"/>
                  </a:cubicBezTo>
                  <a:lnTo>
                    <a:pt x="33909" y="13783818"/>
                  </a:lnTo>
                  <a:cubicBezTo>
                    <a:pt x="15240" y="13783818"/>
                    <a:pt x="0" y="13768705"/>
                    <a:pt x="0" y="13749910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13749910"/>
                  </a:lnTo>
                  <a:lnTo>
                    <a:pt x="33909" y="13749910"/>
                  </a:lnTo>
                  <a:lnTo>
                    <a:pt x="33909" y="13716000"/>
                  </a:lnTo>
                  <a:lnTo>
                    <a:pt x="24417910" y="13716000"/>
                  </a:lnTo>
                  <a:lnTo>
                    <a:pt x="24417910" y="13749910"/>
                  </a:lnTo>
                  <a:lnTo>
                    <a:pt x="24384000" y="13749910"/>
                  </a:lnTo>
                  <a:lnTo>
                    <a:pt x="24384000" y="33909"/>
                  </a:lnTo>
                  <a:lnTo>
                    <a:pt x="24417910" y="33909"/>
                  </a:lnTo>
                  <a:lnTo>
                    <a:pt x="24417910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0F24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9702574" y="3811350"/>
            <a:ext cx="8493900" cy="2659527"/>
            <a:chOff x="10010311" y="3275127"/>
            <a:chExt cx="8493900" cy="2659527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10010311" y="3275127"/>
              <a:ext cx="8493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i="0" lang="en-US" sz="6200" u="none" cap="none" strike="noStrike">
                  <a:solidFill>
                    <a:srgbClr val="FFC000"/>
                  </a:solidFill>
                  <a:latin typeface="Open Sans"/>
                  <a:ea typeface="Open Sans"/>
                  <a:cs typeface="Open Sans"/>
                  <a:sym typeface="Open Sans"/>
                </a:rPr>
                <a:t>February 2026 batch</a:t>
              </a:r>
              <a:endParaRPr b="1" i="0" sz="6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10010320" y="5534696"/>
              <a:ext cx="3735772" cy="399958"/>
              <a:chOff x="9639835" y="6342541"/>
              <a:chExt cx="3735772" cy="399958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10179407" y="6342541"/>
                <a:ext cx="3196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1995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www.zarantech.com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9639835" y="6342541"/>
                <a:ext cx="381880" cy="399958"/>
              </a:xfrm>
              <a:custGeom>
                <a:rect b="b" l="l" r="r" t="t"/>
                <a:pathLst>
                  <a:path extrusionOk="0" h="399958" w="381880">
                    <a:moveTo>
                      <a:pt x="0" y="0"/>
                    </a:moveTo>
                    <a:lnTo>
                      <a:pt x="381880" y="0"/>
                    </a:lnTo>
                    <a:lnTo>
                      <a:pt x="381880" y="399958"/>
                    </a:lnTo>
                    <a:lnTo>
                      <a:pt x="0" y="3999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</p:grpSp>
      </p:grpSp>
      <p:sp>
        <p:nvSpPr>
          <p:cNvPr id="100" name="Google Shape;100;p13"/>
          <p:cNvSpPr/>
          <p:nvPr/>
        </p:nvSpPr>
        <p:spPr>
          <a:xfrm>
            <a:off x="15775388" y="330356"/>
            <a:ext cx="2238872" cy="461178"/>
          </a:xfrm>
          <a:custGeom>
            <a:rect b="b" l="l" r="r" t="t"/>
            <a:pathLst>
              <a:path extrusionOk="0" h="461178" w="2238872">
                <a:moveTo>
                  <a:pt x="0" y="0"/>
                </a:moveTo>
                <a:lnTo>
                  <a:pt x="2238872" y="0"/>
                </a:lnTo>
                <a:lnTo>
                  <a:pt x="2238872" y="461178"/>
                </a:lnTo>
                <a:lnTo>
                  <a:pt x="0" y="461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9702583" y="97705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of " id="102" name="Google Shape;102;p13"/>
          <p:cNvSpPr/>
          <p:nvPr/>
        </p:nvSpPr>
        <p:spPr>
          <a:xfrm>
            <a:off x="8991600" y="49911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7815"/>
            <a:ext cx="9403410" cy="1033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89" name="Google Shape;189;p22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creation-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FS00 – Central = CoA+Cocd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FSP0 – CoA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FSS0 – Cocd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 - F-02/FB50/FB01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key – OB41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BKPF-BKTXT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key - OB16 (cross client) concatenation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GL document – FB03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97" name="Google Shape;197;p23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accounts tables (SE16/SE11)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SKB1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tables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BKPF – header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BSEG – line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Editable fields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Header – text, reference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item – value date, assignment and text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OBD4, OBC4, posting key OB41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05" name="Google Shape;205;p24"/>
          <p:cNvSpPr txBox="1"/>
          <p:nvPr/>
        </p:nvSpPr>
        <p:spPr>
          <a:xfrm>
            <a:off x="937750" y="1051450"/>
            <a:ext cx="13867500" cy="84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Reversals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item  FB08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F.80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Reversal of reversal F-02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Clearing doc reversal – FBRA Open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Accrual reversal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FS10N – balances report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FBL3N – Line item report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F-07 – payment with clearing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F-03 – solely clearing on GL account  (not for payment)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13" name="Google Shape;213;p25"/>
          <p:cNvSpPr txBox="1"/>
          <p:nvPr/>
        </p:nvSpPr>
        <p:spPr>
          <a:xfrm>
            <a:off x="937750" y="1051450"/>
            <a:ext cx="13867500" cy="84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Reversals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item  FB08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F.80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Reversal of reversal F-02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Clearing doc reversal – FBRA Open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Accrual reversal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FS10N – balances report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FBL3N – Line item report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F-07 – payment with clearing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F-03 – solely clearing on GL account  (not for payment)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21" name="Google Shape;221;p26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item tables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BSIS – open items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BSAS – cleared items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clearing – Full amount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clearing – EMI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Residual clearing – Amount is not uniform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tolerances OBXZ (FS00- postings w/o tax allowed) or manual posting selecting ‘charge off difference’ from F-07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29" name="Google Shape;229;p27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document - holding doc from posting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SE38 - program execution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F-02 -&gt; Hold document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document - Template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ranges - OBA7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document - F-01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SE16 - Document status -M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37" name="Google Shape;237;p28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 document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F-65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 Business workplace - SO01/SBWP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- FBV0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changes - FBV5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changes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Worklist in balances display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45" name="Google Shape;245;p29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assignment model - FKMT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Recurring document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ranges - OBA7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Recurring document - FBD1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FBD2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recurring docs - F.15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- F.14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input session - SM35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 reference documents - F.56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53" name="Google Shape;253;p30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 - month end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 rate type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avg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bank buying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bank selling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 ratio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Forex table - exchange rate OB08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exchange rate type in document type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61" name="Google Shape;261;p31"/>
          <p:cNvSpPr txBox="1"/>
          <p:nvPr/>
        </p:nvSpPr>
        <p:spPr>
          <a:xfrm>
            <a:off x="1818600" y="1847100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calc- month end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calc type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a/c balance interest calc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reference interest rate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time-dependent terms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interest values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- OBV2 (masking)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4"/>
          <p:cNvGrpSpPr/>
          <p:nvPr/>
        </p:nvGrpSpPr>
        <p:grpSpPr>
          <a:xfrm>
            <a:off x="16901127" y="8949505"/>
            <a:ext cx="769430" cy="754475"/>
            <a:chOff x="0" y="0"/>
            <a:chExt cx="1025906" cy="1005967"/>
          </a:xfrm>
        </p:grpSpPr>
        <p:sp>
          <p:nvSpPr>
            <p:cNvPr id="110" name="Google Shape;110;p14"/>
            <p:cNvSpPr/>
            <p:nvPr/>
          </p:nvSpPr>
          <p:spPr>
            <a:xfrm>
              <a:off x="12700" y="12700"/>
              <a:ext cx="1000506" cy="980440"/>
            </a:xfrm>
            <a:custGeom>
              <a:rect b="b" l="l" r="r" t="t"/>
              <a:pathLst>
                <a:path extrusionOk="0" h="980440" w="1000506">
                  <a:moveTo>
                    <a:pt x="0" y="490220"/>
                  </a:moveTo>
                  <a:cubicBezTo>
                    <a:pt x="0" y="219456"/>
                    <a:pt x="224028" y="0"/>
                    <a:pt x="500253" y="0"/>
                  </a:cubicBezTo>
                  <a:cubicBezTo>
                    <a:pt x="776478" y="0"/>
                    <a:pt x="1000506" y="219456"/>
                    <a:pt x="1000506" y="490220"/>
                  </a:cubicBezTo>
                  <a:cubicBezTo>
                    <a:pt x="1000506" y="760984"/>
                    <a:pt x="776478" y="980440"/>
                    <a:pt x="500253" y="980440"/>
                  </a:cubicBezTo>
                  <a:cubicBezTo>
                    <a:pt x="224028" y="980440"/>
                    <a:pt x="0" y="760984"/>
                    <a:pt x="0" y="4902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0" y="0"/>
              <a:ext cx="1025906" cy="1005967"/>
            </a:xfrm>
            <a:custGeom>
              <a:rect b="b" l="l" r="r" t="t"/>
              <a:pathLst>
                <a:path extrusionOk="0" h="1005967" w="1025906">
                  <a:moveTo>
                    <a:pt x="0" y="502920"/>
                  </a:moveTo>
                  <a:cubicBezTo>
                    <a:pt x="0" y="224917"/>
                    <a:pt x="229870" y="0"/>
                    <a:pt x="512953" y="0"/>
                  </a:cubicBezTo>
                  <a:lnTo>
                    <a:pt x="512953" y="12700"/>
                  </a:lnTo>
                  <a:lnTo>
                    <a:pt x="512953" y="0"/>
                  </a:lnTo>
                  <a:cubicBezTo>
                    <a:pt x="796036" y="0"/>
                    <a:pt x="1025906" y="224917"/>
                    <a:pt x="1025906" y="502920"/>
                  </a:cubicBezTo>
                  <a:lnTo>
                    <a:pt x="1013206" y="502920"/>
                  </a:lnTo>
                  <a:lnTo>
                    <a:pt x="1025906" y="502920"/>
                  </a:lnTo>
                  <a:cubicBezTo>
                    <a:pt x="1025906" y="780923"/>
                    <a:pt x="796036" y="1005840"/>
                    <a:pt x="512953" y="1005840"/>
                  </a:cubicBezTo>
                  <a:lnTo>
                    <a:pt x="512953" y="993140"/>
                  </a:lnTo>
                  <a:lnTo>
                    <a:pt x="512953" y="1005840"/>
                  </a:lnTo>
                  <a:cubicBezTo>
                    <a:pt x="229870" y="1005967"/>
                    <a:pt x="0" y="781050"/>
                    <a:pt x="0" y="502920"/>
                  </a:cubicBezTo>
                  <a:lnTo>
                    <a:pt x="12700" y="502920"/>
                  </a:lnTo>
                  <a:lnTo>
                    <a:pt x="25400" y="502920"/>
                  </a:lnTo>
                  <a:lnTo>
                    <a:pt x="12700" y="502920"/>
                  </a:lnTo>
                  <a:lnTo>
                    <a:pt x="0" y="502920"/>
                  </a:lnTo>
                  <a:moveTo>
                    <a:pt x="25400" y="502920"/>
                  </a:moveTo>
                  <a:cubicBezTo>
                    <a:pt x="25400" y="509905"/>
                    <a:pt x="19685" y="515620"/>
                    <a:pt x="12700" y="515620"/>
                  </a:cubicBezTo>
                  <a:cubicBezTo>
                    <a:pt x="5715" y="515620"/>
                    <a:pt x="0" y="509905"/>
                    <a:pt x="0" y="502920"/>
                  </a:cubicBezTo>
                  <a:cubicBezTo>
                    <a:pt x="0" y="495935"/>
                    <a:pt x="5715" y="490220"/>
                    <a:pt x="12700" y="490220"/>
                  </a:cubicBezTo>
                  <a:cubicBezTo>
                    <a:pt x="19685" y="490220"/>
                    <a:pt x="25400" y="495935"/>
                    <a:pt x="25400" y="502920"/>
                  </a:cubicBezTo>
                  <a:cubicBezTo>
                    <a:pt x="25400" y="766445"/>
                    <a:pt x="243459" y="980440"/>
                    <a:pt x="512953" y="980440"/>
                  </a:cubicBezTo>
                  <a:cubicBezTo>
                    <a:pt x="782447" y="980440"/>
                    <a:pt x="1000506" y="766445"/>
                    <a:pt x="1000506" y="502920"/>
                  </a:cubicBezTo>
                  <a:cubicBezTo>
                    <a:pt x="1000506" y="239395"/>
                    <a:pt x="782447" y="25400"/>
                    <a:pt x="512953" y="25400"/>
                  </a:cubicBezTo>
                  <a:lnTo>
                    <a:pt x="512953" y="12700"/>
                  </a:lnTo>
                  <a:lnTo>
                    <a:pt x="512953" y="25400"/>
                  </a:lnTo>
                  <a:cubicBezTo>
                    <a:pt x="243459" y="25400"/>
                    <a:pt x="25400" y="239395"/>
                    <a:pt x="25400" y="5029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4"/>
          <p:cNvSpPr txBox="1"/>
          <p:nvPr/>
        </p:nvSpPr>
        <p:spPr>
          <a:xfrm>
            <a:off x="502391" y="404547"/>
            <a:ext cx="14900900" cy="1055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02390" y="2193839"/>
            <a:ext cx="105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General Ledger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0893284" y="-38176"/>
            <a:ext cx="7187978" cy="10325176"/>
          </a:xfrm>
          <a:custGeom>
            <a:rect b="b" l="l" r="r" t="t"/>
            <a:pathLst>
              <a:path extrusionOk="0" h="10325176" w="7187978">
                <a:moveTo>
                  <a:pt x="0" y="0"/>
                </a:moveTo>
                <a:lnTo>
                  <a:pt x="7187978" y="0"/>
                </a:lnTo>
                <a:lnTo>
                  <a:pt x="7187978" y="10325176"/>
                </a:lnTo>
                <a:lnTo>
                  <a:pt x="0" y="1032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/>
          <p:nvPr/>
        </p:nvSpPr>
        <p:spPr>
          <a:xfrm>
            <a:off x="15908184" y="204938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64" t="0"/>
            </a:stretch>
          </a:blipFill>
          <a:ln>
            <a:noFill/>
          </a:ln>
        </p:spPr>
      </p:sp>
      <p:sp>
        <p:nvSpPr>
          <p:cNvPr id="116" name="Google Shape;116;p14"/>
          <p:cNvSpPr txBox="1"/>
          <p:nvPr/>
        </p:nvSpPr>
        <p:spPr>
          <a:xfrm>
            <a:off x="323850" y="98583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502391" y="1458435"/>
            <a:ext cx="2507429" cy="45719"/>
          </a:xfrm>
          <a:custGeom>
            <a:rect b="b" l="l" r="r" t="t"/>
            <a:pathLst>
              <a:path extrusionOk="0" h="37252" w="7450450">
                <a:moveTo>
                  <a:pt x="0" y="0"/>
                </a:moveTo>
                <a:lnTo>
                  <a:pt x="7450450" y="0"/>
                </a:lnTo>
                <a:lnTo>
                  <a:pt x="7450450" y="37252"/>
                </a:lnTo>
                <a:lnTo>
                  <a:pt x="0" y="3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16809592" y="9161103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69" name="Google Shape;269;p32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loan receipt - F-02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 interest calc - F.52 (month-end)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 amount*10/100*31/365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input - SM35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currency revaluation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01.01.2026 - 2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31.01.2026 - 3 (E/R loss or gain) - notional amount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accounts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277" name="Google Shape;277;p33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 principle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accounting principle to ledger group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method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area to valuation method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area to accounting principle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- OBA1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exchange rate key in 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Forex table - OB08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- FAGL_FC_VAL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input - SM35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4"/>
          <p:cNvGrpSpPr/>
          <p:nvPr/>
        </p:nvGrpSpPr>
        <p:grpSpPr>
          <a:xfrm>
            <a:off x="91425" y="0"/>
            <a:ext cx="18338864" cy="10337864"/>
            <a:chOff x="0" y="0"/>
            <a:chExt cx="24451818" cy="13783818"/>
          </a:xfrm>
        </p:grpSpPr>
        <p:sp>
          <p:nvSpPr>
            <p:cNvPr id="284" name="Google Shape;284;p34"/>
            <p:cNvSpPr/>
            <p:nvPr/>
          </p:nvSpPr>
          <p:spPr>
            <a:xfrm>
              <a:off x="33909" y="33909"/>
              <a:ext cx="24384001" cy="13716001"/>
            </a:xfrm>
            <a:custGeom>
              <a:rect b="b" l="l" r="r" t="t"/>
              <a:pathLst>
                <a:path extrusionOk="0" h="1371600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3716001"/>
                  </a:lnTo>
                  <a:lnTo>
                    <a:pt x="0" y="1371600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5" name="Google Shape;285;p34"/>
            <p:cNvSpPr/>
            <p:nvPr/>
          </p:nvSpPr>
          <p:spPr>
            <a:xfrm>
              <a:off x="0" y="0"/>
              <a:ext cx="24451818" cy="13783818"/>
            </a:xfrm>
            <a:custGeom>
              <a:rect b="b" l="l" r="r" t="t"/>
              <a:pathLst>
                <a:path extrusionOk="0" h="13783818" w="24451818">
                  <a:moveTo>
                    <a:pt x="33909" y="0"/>
                  </a:moveTo>
                  <a:lnTo>
                    <a:pt x="24417910" y="0"/>
                  </a:lnTo>
                  <a:cubicBezTo>
                    <a:pt x="24436578" y="0"/>
                    <a:pt x="24451818" y="15113"/>
                    <a:pt x="24451818" y="33909"/>
                  </a:cubicBezTo>
                  <a:lnTo>
                    <a:pt x="24451818" y="13749910"/>
                  </a:lnTo>
                  <a:cubicBezTo>
                    <a:pt x="24451818" y="13768578"/>
                    <a:pt x="24436705" y="13783818"/>
                    <a:pt x="24417910" y="13783818"/>
                  </a:cubicBezTo>
                  <a:lnTo>
                    <a:pt x="33909" y="13783818"/>
                  </a:lnTo>
                  <a:cubicBezTo>
                    <a:pt x="15240" y="13783818"/>
                    <a:pt x="0" y="13768705"/>
                    <a:pt x="0" y="13749910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13749910"/>
                  </a:lnTo>
                  <a:lnTo>
                    <a:pt x="33909" y="13749910"/>
                  </a:lnTo>
                  <a:lnTo>
                    <a:pt x="33909" y="13716000"/>
                  </a:lnTo>
                  <a:lnTo>
                    <a:pt x="24417910" y="13716000"/>
                  </a:lnTo>
                  <a:lnTo>
                    <a:pt x="24417910" y="13749910"/>
                  </a:lnTo>
                  <a:lnTo>
                    <a:pt x="24384000" y="13749910"/>
                  </a:lnTo>
                  <a:lnTo>
                    <a:pt x="24384000" y="33909"/>
                  </a:lnTo>
                  <a:lnTo>
                    <a:pt x="24417910" y="33909"/>
                  </a:lnTo>
                  <a:lnTo>
                    <a:pt x="24417910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0F24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34"/>
          <p:cNvSpPr txBox="1"/>
          <p:nvPr/>
        </p:nvSpPr>
        <p:spPr>
          <a:xfrm>
            <a:off x="10582298" y="6464001"/>
            <a:ext cx="3196186" cy="453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www.zarantech.com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10134151" y="6485798"/>
            <a:ext cx="381880" cy="399958"/>
          </a:xfrm>
          <a:custGeom>
            <a:rect b="b" l="l" r="r" t="t"/>
            <a:pathLst>
              <a:path extrusionOk="0" h="399958" w="381880">
                <a:moveTo>
                  <a:pt x="0" y="0"/>
                </a:moveTo>
                <a:lnTo>
                  <a:pt x="381880" y="0"/>
                </a:lnTo>
                <a:lnTo>
                  <a:pt x="381880" y="399958"/>
                </a:lnTo>
                <a:lnTo>
                  <a:pt x="0" y="399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34"/>
          <p:cNvSpPr/>
          <p:nvPr/>
        </p:nvSpPr>
        <p:spPr>
          <a:xfrm>
            <a:off x="15775388" y="330356"/>
            <a:ext cx="2238872" cy="461178"/>
          </a:xfrm>
          <a:custGeom>
            <a:rect b="b" l="l" r="r" t="t"/>
            <a:pathLst>
              <a:path extrusionOk="0" h="461178" w="2238872">
                <a:moveTo>
                  <a:pt x="0" y="0"/>
                </a:moveTo>
                <a:lnTo>
                  <a:pt x="2238872" y="0"/>
                </a:lnTo>
                <a:lnTo>
                  <a:pt x="2238872" y="461178"/>
                </a:lnTo>
                <a:lnTo>
                  <a:pt x="0" y="461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34"/>
          <p:cNvSpPr txBox="1"/>
          <p:nvPr/>
        </p:nvSpPr>
        <p:spPr>
          <a:xfrm>
            <a:off x="10134151" y="3262096"/>
            <a:ext cx="61155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3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For more informative Videos, Subscribe to our YouTube Channel</a:t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9702583" y="97705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7815"/>
            <a:ext cx="9403410" cy="1033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9144000" y="583020"/>
            <a:ext cx="9448800" cy="9710538"/>
          </a:xfrm>
          <a:custGeom>
            <a:rect b="b" l="l" r="r" t="t"/>
            <a:pathLst>
              <a:path extrusionOk="0" h="12689306" w="12689306">
                <a:moveTo>
                  <a:pt x="0" y="0"/>
                </a:moveTo>
                <a:lnTo>
                  <a:pt x="12689306" y="0"/>
                </a:lnTo>
                <a:lnTo>
                  <a:pt x="12689306" y="12689306"/>
                </a:lnTo>
                <a:lnTo>
                  <a:pt x="0" y="12689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436" l="-22365" r="-16680" t="-15070"/>
            </a:stretch>
          </a:blipFill>
          <a:ln>
            <a:noFill/>
          </a:ln>
        </p:spPr>
      </p:sp>
      <p:grpSp>
        <p:nvGrpSpPr>
          <p:cNvPr id="126" name="Google Shape;126;p15"/>
          <p:cNvGrpSpPr/>
          <p:nvPr/>
        </p:nvGrpSpPr>
        <p:grpSpPr>
          <a:xfrm>
            <a:off x="16901127" y="8949505"/>
            <a:ext cx="769430" cy="754475"/>
            <a:chOff x="0" y="0"/>
            <a:chExt cx="1025906" cy="1005967"/>
          </a:xfrm>
        </p:grpSpPr>
        <p:sp>
          <p:nvSpPr>
            <p:cNvPr id="127" name="Google Shape;127;p15"/>
            <p:cNvSpPr/>
            <p:nvPr/>
          </p:nvSpPr>
          <p:spPr>
            <a:xfrm>
              <a:off x="12700" y="12700"/>
              <a:ext cx="1000506" cy="980440"/>
            </a:xfrm>
            <a:custGeom>
              <a:rect b="b" l="l" r="r" t="t"/>
              <a:pathLst>
                <a:path extrusionOk="0" h="980440" w="1000506">
                  <a:moveTo>
                    <a:pt x="0" y="490220"/>
                  </a:moveTo>
                  <a:cubicBezTo>
                    <a:pt x="0" y="219456"/>
                    <a:pt x="224028" y="0"/>
                    <a:pt x="500253" y="0"/>
                  </a:cubicBezTo>
                  <a:cubicBezTo>
                    <a:pt x="776478" y="0"/>
                    <a:pt x="1000506" y="219456"/>
                    <a:pt x="1000506" y="490220"/>
                  </a:cubicBezTo>
                  <a:cubicBezTo>
                    <a:pt x="1000506" y="760984"/>
                    <a:pt x="776478" y="980440"/>
                    <a:pt x="500253" y="980440"/>
                  </a:cubicBezTo>
                  <a:cubicBezTo>
                    <a:pt x="224028" y="980440"/>
                    <a:pt x="0" y="760984"/>
                    <a:pt x="0" y="4902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0" y="0"/>
              <a:ext cx="1025906" cy="1005967"/>
            </a:xfrm>
            <a:custGeom>
              <a:rect b="b" l="l" r="r" t="t"/>
              <a:pathLst>
                <a:path extrusionOk="0" h="1005967" w="1025906">
                  <a:moveTo>
                    <a:pt x="0" y="502920"/>
                  </a:moveTo>
                  <a:cubicBezTo>
                    <a:pt x="0" y="224917"/>
                    <a:pt x="229870" y="0"/>
                    <a:pt x="512953" y="0"/>
                  </a:cubicBezTo>
                  <a:lnTo>
                    <a:pt x="512953" y="12700"/>
                  </a:lnTo>
                  <a:lnTo>
                    <a:pt x="512953" y="0"/>
                  </a:lnTo>
                  <a:cubicBezTo>
                    <a:pt x="796036" y="0"/>
                    <a:pt x="1025906" y="224917"/>
                    <a:pt x="1025906" y="502920"/>
                  </a:cubicBezTo>
                  <a:lnTo>
                    <a:pt x="1013206" y="502920"/>
                  </a:lnTo>
                  <a:lnTo>
                    <a:pt x="1025906" y="502920"/>
                  </a:lnTo>
                  <a:cubicBezTo>
                    <a:pt x="1025906" y="780923"/>
                    <a:pt x="796036" y="1005840"/>
                    <a:pt x="512953" y="1005840"/>
                  </a:cubicBezTo>
                  <a:lnTo>
                    <a:pt x="512953" y="993140"/>
                  </a:lnTo>
                  <a:lnTo>
                    <a:pt x="512953" y="1005840"/>
                  </a:lnTo>
                  <a:cubicBezTo>
                    <a:pt x="229870" y="1005967"/>
                    <a:pt x="0" y="781050"/>
                    <a:pt x="0" y="502920"/>
                  </a:cubicBezTo>
                  <a:lnTo>
                    <a:pt x="12700" y="502920"/>
                  </a:lnTo>
                  <a:lnTo>
                    <a:pt x="25400" y="502920"/>
                  </a:lnTo>
                  <a:lnTo>
                    <a:pt x="12700" y="502920"/>
                  </a:lnTo>
                  <a:lnTo>
                    <a:pt x="0" y="502920"/>
                  </a:lnTo>
                  <a:moveTo>
                    <a:pt x="25400" y="502920"/>
                  </a:moveTo>
                  <a:cubicBezTo>
                    <a:pt x="25400" y="509905"/>
                    <a:pt x="19685" y="515620"/>
                    <a:pt x="12700" y="515620"/>
                  </a:cubicBezTo>
                  <a:cubicBezTo>
                    <a:pt x="5715" y="515620"/>
                    <a:pt x="0" y="509905"/>
                    <a:pt x="0" y="502920"/>
                  </a:cubicBezTo>
                  <a:cubicBezTo>
                    <a:pt x="0" y="495935"/>
                    <a:pt x="5715" y="490220"/>
                    <a:pt x="12700" y="490220"/>
                  </a:cubicBezTo>
                  <a:cubicBezTo>
                    <a:pt x="19685" y="490220"/>
                    <a:pt x="25400" y="495935"/>
                    <a:pt x="25400" y="502920"/>
                  </a:cubicBezTo>
                  <a:cubicBezTo>
                    <a:pt x="25400" y="766445"/>
                    <a:pt x="243459" y="980440"/>
                    <a:pt x="512953" y="980440"/>
                  </a:cubicBezTo>
                  <a:cubicBezTo>
                    <a:pt x="782447" y="980440"/>
                    <a:pt x="1000506" y="766445"/>
                    <a:pt x="1000506" y="502920"/>
                  </a:cubicBezTo>
                  <a:cubicBezTo>
                    <a:pt x="1000506" y="239395"/>
                    <a:pt x="782447" y="25400"/>
                    <a:pt x="512953" y="25400"/>
                  </a:cubicBezTo>
                  <a:lnTo>
                    <a:pt x="512953" y="12700"/>
                  </a:lnTo>
                  <a:lnTo>
                    <a:pt x="512953" y="25400"/>
                  </a:lnTo>
                  <a:cubicBezTo>
                    <a:pt x="243459" y="25400"/>
                    <a:pt x="25400" y="239395"/>
                    <a:pt x="25400" y="5029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5"/>
          <p:cNvSpPr txBox="1"/>
          <p:nvPr/>
        </p:nvSpPr>
        <p:spPr>
          <a:xfrm>
            <a:off x="502391" y="404547"/>
            <a:ext cx="14900900" cy="1055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323850" y="1460370"/>
            <a:ext cx="8254038" cy="6874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presentation, including examples, images, and references are provided for informational purposes only.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Complying with all applicable copyrights laws is the responsibility of the user.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Without limiting the rights under copyright, no part of this document may be  reproduced, stored or introduced into a retrieval system, or transmitted in any form or by any means.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Credits shall be given to the images taken from the open-source and cannot be used for promotional activities.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5908184" y="204938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64" t="0"/>
            </a:stretch>
          </a:blipFill>
          <a:ln>
            <a:noFill/>
          </a:ln>
        </p:spPr>
      </p:sp>
      <p:sp>
        <p:nvSpPr>
          <p:cNvPr id="132" name="Google Shape;132;p15"/>
          <p:cNvSpPr txBox="1"/>
          <p:nvPr/>
        </p:nvSpPr>
        <p:spPr>
          <a:xfrm>
            <a:off x="323850" y="98583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 txBox="1"/>
          <p:nvPr>
            <p:ph idx="12" type="sldNum"/>
          </p:nvPr>
        </p:nvSpPr>
        <p:spPr>
          <a:xfrm>
            <a:off x="17114219" y="9163493"/>
            <a:ext cx="3432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41" name="Google Shape;141;p16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SPRO – SAP Project reference object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 – Implementation guide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Landscape-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Sandbox - &gt; Development (Dev) (010 config, 020 unit testing) - &gt; Quality  (Test) (700) -&gt; Production (Prod) (900)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Multi-client concept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request- Types (can be created only in the Development system (not in Q and P)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Customizing TR 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Workbench TR – Changes will be reflected in the other client under the same system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420850" y="1847100"/>
            <a:ext cx="13293900" cy="8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messages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Informative - Green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 – Highlighting Yellow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– Red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/N – create a new session replacing the existing session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 – create a new session without replacing the existing session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of TR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Child(task)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Statuses of a TR-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Modifiable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57" name="Google Shape;157;p18"/>
          <p:cNvSpPr txBox="1"/>
          <p:nvPr/>
        </p:nvSpPr>
        <p:spPr>
          <a:xfrm>
            <a:off x="1420850" y="1847100"/>
            <a:ext cx="13293900" cy="8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Releasing and transport - Manual and automatic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Solomon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- STMS/SCC1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testing - FUT/TUT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user - User acceptance testing (UAT)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script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65" name="Google Shape;165;p19"/>
          <p:cNvSpPr txBox="1"/>
          <p:nvPr/>
        </p:nvSpPr>
        <p:spPr>
          <a:xfrm>
            <a:off x="454675" y="758250"/>
            <a:ext cx="16538700" cy="9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Consultants – IT consulting company (configuration/development/settings)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– FICO, Sales, MM (Purchasing), PM, PS, HRMS…..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– Abaper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BASIS – Admin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- security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users – client company (day-to-day transactions), SME (Subject matter expert) demand/requirement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 – settings - Organization structure (enterprise structure)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company (group) – Internal trading partner (TATA group – steel, motors, fmcg, IT) VBUND, Consolidation (reporting) – Tcode OX15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code – legal entity at which level we can draw financial statements (PnL, B/S) OX02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company code to company OX16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area (location) OX03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73" name="Google Shape;173;p20"/>
          <p:cNvSpPr txBox="1"/>
          <p:nvPr/>
        </p:nvSpPr>
        <p:spPr>
          <a:xfrm>
            <a:off x="483100" y="120000"/>
            <a:ext cx="17590200" cy="9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 of accounts – list of GL accounts OB13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– day-to-day transactions (mandatory) 10 digit long 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Country - reporting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– consolidation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company code to chart of accounts OB62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group – Balance sheet (asset and liabilities), PnL (Profit/Income and expenses/loss) OBD4 (Field status at account group level)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Retained earnings account – Operating (related to business) and non-operating PnL reserves and surplus OB53 (automatic account determination)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 year variant (US – Jan – dec, India – Apr – Mar, UK Apr 5, Apr6- March Apr1 to 5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OB29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weeks – 53 periods, 1-15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15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30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 periods (year shift -&gt; year displacement)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cocd to Fiscal year variant (FYV) OB37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11.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types – transaction types OBA7/FBN1 (Internal , external) No TR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12.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status variant – Mandatory, optional , display (frozen) OBC4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 Assign cocd to FSV OBC5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8" t="0"/>
            </a:stretch>
          </a:blipFill>
          <a:ln>
            <a:noFill/>
          </a:ln>
        </p:spPr>
      </p:sp>
      <p:sp>
        <p:nvSpPr>
          <p:cNvPr id="181" name="Google Shape;181;p21"/>
          <p:cNvSpPr txBox="1"/>
          <p:nvPr/>
        </p:nvSpPr>
        <p:spPr>
          <a:xfrm>
            <a:off x="511500" y="682000"/>
            <a:ext cx="14885400" cy="9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14.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period variant OBBO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15.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cocd to PPV OBBP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16.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Open/close posting periods OB52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17.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 group for users – OBA4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18.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tolerance to user name – OB57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19.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 group for GL accounts - OBA0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20.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parameters OBY6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types-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– Vendors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Customers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Assets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- Materials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