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4630400" cy="8229600"/>
  <p:notesSz cx="8229600" cy="14630400"/>
  <p:embeddedFontLst>
    <p:embeddedFont>
      <p:font typeface="Inter" panose="020B0604020202020204" charset="0"/>
      <p:bold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j4jBzUEnhDJnnG12WxvETuepvi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4B4B0-61E5-4563-A811-D0DFAD1F1717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5CF90-4012-4271-8D94-0936C382AD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39332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71850" y="1097275"/>
            <a:ext cx="5486650" cy="548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89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master">
  <p:cSld name="Slide 1 master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master">
  <p:cSld name="Slide 2 mast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master">
  <p:cSld name="Slide 3 mast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master">
  <p:cSld name="Slide 4 mast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 master">
  <p:cSld name="Slide 5 mast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 master">
  <p:cSld name="Slide 6 mast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 master">
  <p:cSld name="Slide 7 mast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1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8 master">
  <p:cSld name="Slide 8 mast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27488" y="1653064"/>
            <a:ext cx="4919305" cy="492347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"/>
          <p:cNvSpPr/>
          <p:nvPr/>
        </p:nvSpPr>
        <p:spPr>
          <a:xfrm>
            <a:off x="793790" y="1753071"/>
            <a:ext cx="7894500" cy="21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50"/>
              <a:buFont typeface="Inter"/>
              <a:buNone/>
            </a:pPr>
            <a:r>
              <a:rPr lang="en-US" sz="4450" b="1" dirty="0">
                <a:latin typeface="Inter"/>
                <a:ea typeface="Inter"/>
                <a:cs typeface="Inter"/>
                <a:sym typeface="Inter"/>
              </a:rPr>
              <a:t>Code of Conduct &amp; Compliance for MF Distributors</a:t>
            </a:r>
            <a:endParaRPr sz="44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"/>
          <p:cNvSpPr/>
          <p:nvPr/>
        </p:nvSpPr>
        <p:spPr>
          <a:xfrm>
            <a:off x="793790" y="4603898"/>
            <a:ext cx="75564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None/>
            </a:pPr>
            <a:r>
              <a:rPr lang="en-US" sz="2250" b="0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Omnicompounding Enterprises Pvt. LTD. </a:t>
            </a:r>
            <a:endParaRPr sz="2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"/>
          <p:cNvSpPr/>
          <p:nvPr/>
        </p:nvSpPr>
        <p:spPr>
          <a:xfrm>
            <a:off x="793790" y="5221951"/>
            <a:ext cx="75564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None/>
            </a:pPr>
            <a:r>
              <a:rPr lang="en-US" sz="2250" b="0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AMFI Registered Mutual Fund Distributor</a:t>
            </a:r>
            <a:endParaRPr sz="2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5918" y="6012995"/>
            <a:ext cx="12900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/>
            <a:r>
              <a:rPr lang="en-IN" b="1" spc="95" dirty="0">
                <a:latin typeface="Century Gothic"/>
                <a:cs typeface="Century Gothic"/>
              </a:rPr>
              <a:t>ARN-</a:t>
            </a:r>
            <a:r>
              <a:rPr lang="en-IN" b="1" spc="-10" dirty="0">
                <a:latin typeface="Century Gothic"/>
                <a:cs typeface="Century Gothic"/>
              </a:rPr>
              <a:t>328218</a:t>
            </a:r>
            <a:endParaRPr lang="en-IN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534" y="6320552"/>
            <a:ext cx="1312866" cy="19090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90145" y="3291353"/>
            <a:ext cx="4068192" cy="1795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4719"/>
              </a:lnSpc>
              <a:buSzPts val="4450"/>
            </a:pPr>
            <a:r>
              <a:rPr lang="en-US" sz="9600" b="1" dirty="0" smtClean="0">
                <a:latin typeface="Inter"/>
                <a:ea typeface="Inter"/>
                <a:cs typeface="Inter"/>
                <a:sym typeface="Inter"/>
              </a:rPr>
              <a:t>Q &amp; A</a:t>
            </a:r>
            <a:endParaRPr lang="en-US" sz="9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36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549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3" y="2027783"/>
            <a:ext cx="4466132" cy="446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2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"/>
          <p:cNvSpPr/>
          <p:nvPr/>
        </p:nvSpPr>
        <p:spPr>
          <a:xfrm>
            <a:off x="4868088" y="516061"/>
            <a:ext cx="5362813" cy="670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Inter"/>
              <a:buNone/>
            </a:pPr>
            <a:r>
              <a:rPr lang="en-US" sz="4200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Session Overview</a:t>
            </a:r>
            <a:endParaRPr sz="4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750689" y="1689140"/>
            <a:ext cx="482560" cy="482560"/>
          </a:xfrm>
          <a:prstGeom prst="roundRect">
            <a:avLst>
              <a:gd name="adj" fmla="val 18670"/>
            </a:avLst>
          </a:prstGeom>
          <a:solidFill>
            <a:srgbClr val="CDE2FE"/>
          </a:solidFill>
          <a:ln w="9525" cap="flat" cmpd="sng">
            <a:solidFill>
              <a:srgbClr val="B3C8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831056" y="1729264"/>
            <a:ext cx="321707" cy="40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500"/>
              <a:buFont typeface="Inter"/>
              <a:buNone/>
            </a:pPr>
            <a:r>
              <a:rPr lang="en-US" sz="2500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1447666" y="1762850"/>
            <a:ext cx="7315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00"/>
              <a:buFont typeface="Inter"/>
              <a:buNone/>
            </a:pPr>
            <a:r>
              <a:rPr lang="en-US" sz="2100" b="1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Decoding Mutual Fund Category Naming Rules</a:t>
            </a:r>
            <a:endParaRPr sz="2100" b="1" dirty="0">
              <a:solidFill>
                <a:srgbClr val="27252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00"/>
              <a:buFont typeface="Inter"/>
              <a:buNone/>
            </a:pPr>
            <a:endParaRPr sz="2100" b="1" dirty="0">
              <a:solidFill>
                <a:srgbClr val="27252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00"/>
              <a:buFont typeface="Inter"/>
              <a:buNone/>
            </a:pPr>
            <a:endParaRPr sz="2100" b="1" dirty="0">
              <a:solidFill>
                <a:srgbClr val="27252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750689" y="2600682"/>
            <a:ext cx="482560" cy="482560"/>
          </a:xfrm>
          <a:prstGeom prst="roundRect">
            <a:avLst>
              <a:gd name="adj" fmla="val 18670"/>
            </a:avLst>
          </a:prstGeom>
          <a:solidFill>
            <a:srgbClr val="CDE2FE"/>
          </a:solidFill>
          <a:ln w="9525" cap="flat" cmpd="sng">
            <a:solidFill>
              <a:srgbClr val="B3C8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831056" y="2640806"/>
            <a:ext cx="321707" cy="40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500"/>
              <a:buFont typeface="Inter"/>
              <a:buNone/>
            </a:pPr>
            <a:r>
              <a:rPr lang="en-US" sz="2500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1447660" y="2674375"/>
            <a:ext cx="94668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00"/>
              <a:buFont typeface="Inter"/>
              <a:buNone/>
            </a:pPr>
            <a:r>
              <a:rPr lang="en-US" sz="2100" b="1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Ethics &amp; Conduct for MF Distributors</a:t>
            </a:r>
            <a:endParaRPr sz="2100" b="1" dirty="0">
              <a:solidFill>
                <a:srgbClr val="27252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00"/>
              <a:buFont typeface="Inter"/>
              <a:buNone/>
            </a:pPr>
            <a:endParaRPr sz="2100" b="1" dirty="0">
              <a:solidFill>
                <a:srgbClr val="27252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00"/>
              <a:buFont typeface="Inter"/>
              <a:buNone/>
            </a:pPr>
            <a:endParaRPr sz="2100" b="1" dirty="0">
              <a:solidFill>
                <a:srgbClr val="27252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750689" y="3512225"/>
            <a:ext cx="482560" cy="482560"/>
          </a:xfrm>
          <a:prstGeom prst="roundRect">
            <a:avLst>
              <a:gd name="adj" fmla="val 18670"/>
            </a:avLst>
          </a:prstGeom>
          <a:solidFill>
            <a:srgbClr val="CDE2FE"/>
          </a:solidFill>
          <a:ln w="9525" cap="flat" cmpd="sng">
            <a:solidFill>
              <a:srgbClr val="B3C8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831056" y="3552349"/>
            <a:ext cx="321707" cy="40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500"/>
              <a:buFont typeface="Inter"/>
              <a:buNone/>
            </a:pPr>
            <a:r>
              <a:rPr lang="en-US" sz="2500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1447673" y="3585925"/>
            <a:ext cx="115428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00"/>
              <a:buFont typeface="Inter"/>
              <a:buNone/>
            </a:pPr>
            <a:r>
              <a:rPr lang="en-US" sz="2100" b="1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AMFI Guidelines on Illustrations in Marketing Material (Non-Scheme Materials)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750689" y="4423767"/>
            <a:ext cx="482560" cy="482560"/>
          </a:xfrm>
          <a:prstGeom prst="roundRect">
            <a:avLst>
              <a:gd name="adj" fmla="val 18670"/>
            </a:avLst>
          </a:prstGeom>
          <a:solidFill>
            <a:srgbClr val="CDE2FE"/>
          </a:solidFill>
          <a:ln w="9525" cap="flat" cmpd="sng">
            <a:solidFill>
              <a:srgbClr val="B3C8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831056" y="4463891"/>
            <a:ext cx="321707" cy="40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500"/>
              <a:buFont typeface="Inter"/>
              <a:buNone/>
            </a:pPr>
            <a:r>
              <a:rPr lang="en-US" sz="2500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4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1447681" y="4497467"/>
            <a:ext cx="8438436" cy="33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00"/>
              <a:buFont typeface="Inter"/>
              <a:buNone/>
            </a:pPr>
            <a:r>
              <a:rPr lang="en-US" sz="2100" b="1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Rules for Performance-Based Advertisements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750689" y="5335310"/>
            <a:ext cx="482560" cy="482560"/>
          </a:xfrm>
          <a:prstGeom prst="roundRect">
            <a:avLst>
              <a:gd name="adj" fmla="val 18670"/>
            </a:avLst>
          </a:prstGeom>
          <a:solidFill>
            <a:srgbClr val="CDE2FE"/>
          </a:solidFill>
          <a:ln w="9525" cap="flat" cmpd="sng">
            <a:solidFill>
              <a:srgbClr val="B3C8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831056" y="5375434"/>
            <a:ext cx="321707" cy="40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500"/>
              <a:buFont typeface="Inter"/>
              <a:buNone/>
            </a:pPr>
            <a:r>
              <a:rPr lang="en-US" sz="2500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5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1447681" y="5409009"/>
            <a:ext cx="6951464" cy="33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00"/>
              <a:buFont typeface="Inter"/>
              <a:buNone/>
            </a:pPr>
            <a:r>
              <a:rPr lang="en-US" sz="2100" b="1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SEBI Guidelines in Relation to Unsuitability of Product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750689" y="6246852"/>
            <a:ext cx="482560" cy="482560"/>
          </a:xfrm>
          <a:prstGeom prst="roundRect">
            <a:avLst>
              <a:gd name="adj" fmla="val 18670"/>
            </a:avLst>
          </a:prstGeom>
          <a:solidFill>
            <a:srgbClr val="CDE2FE"/>
          </a:solidFill>
          <a:ln w="9525" cap="flat" cmpd="sng">
            <a:solidFill>
              <a:srgbClr val="B3C8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31056" y="6286976"/>
            <a:ext cx="321707" cy="40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500"/>
              <a:buFont typeface="Inter"/>
              <a:buNone/>
            </a:pPr>
            <a:r>
              <a:rPr lang="en-US" sz="2500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6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1447681" y="6320552"/>
            <a:ext cx="3793331" cy="33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00"/>
              <a:buFont typeface="Inter"/>
              <a:buNone/>
            </a:pPr>
            <a:r>
              <a:rPr lang="en-US" sz="2100" b="1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Cooperation in Due Diligence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750689" y="7158395"/>
            <a:ext cx="482560" cy="482560"/>
          </a:xfrm>
          <a:prstGeom prst="roundRect">
            <a:avLst>
              <a:gd name="adj" fmla="val 18670"/>
            </a:avLst>
          </a:prstGeom>
          <a:solidFill>
            <a:srgbClr val="CDE2FE"/>
          </a:solidFill>
          <a:ln w="9525" cap="flat" cmpd="sng">
            <a:solidFill>
              <a:srgbClr val="B3C8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831056" y="7198519"/>
            <a:ext cx="321707" cy="40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500"/>
              <a:buFont typeface="Inter"/>
              <a:buNone/>
            </a:pPr>
            <a:r>
              <a:rPr lang="en-US" sz="2500" b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7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1447681" y="7232094"/>
            <a:ext cx="2681407" cy="33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00"/>
              <a:buFont typeface="Inter"/>
              <a:buNone/>
            </a:pPr>
            <a:r>
              <a:rPr lang="en-US" sz="2100" b="1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Q&amp;A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534" y="6320552"/>
            <a:ext cx="1312866" cy="190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  <p:bldP spid="52" grpId="0"/>
      <p:bldP spid="55" grpId="0"/>
      <p:bldP spid="58" grpId="0"/>
      <p:bldP spid="61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4306253" y="738064"/>
            <a:ext cx="6244590" cy="1517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50"/>
              <a:buFont typeface="Inter"/>
              <a:buNone/>
            </a:pPr>
            <a:r>
              <a:rPr lang="en-US" sz="4450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Nomenclature Circular</a:t>
            </a:r>
            <a:endParaRPr sz="44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793790" y="3206472"/>
            <a:ext cx="6407944" cy="1557576"/>
          </a:xfrm>
          <a:prstGeom prst="roundRect">
            <a:avLst>
              <a:gd name="adj" fmla="val 6116"/>
            </a:avLst>
          </a:prstGeom>
          <a:solidFill>
            <a:srgbClr val="CDE2FE"/>
          </a:solidFill>
          <a:ln w="9525" cap="flat" cmpd="sng">
            <a:solidFill>
              <a:srgbClr val="B3C8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1028224" y="3440906"/>
            <a:ext cx="5939076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None/>
            </a:pPr>
            <a:r>
              <a:rPr lang="en-US" sz="1750" dirty="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Use only the term </a:t>
            </a:r>
            <a:r>
              <a:rPr lang="en-US" sz="1750" b="1" dirty="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"Mutual Fund Distributor"</a:t>
            </a:r>
            <a:r>
              <a:rPr lang="en-US" sz="1750" dirty="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 on visiting cards, social media, and communications.</a:t>
            </a:r>
            <a:endParaRPr sz="17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7428548" y="3206472"/>
            <a:ext cx="6408063" cy="1557576"/>
          </a:xfrm>
          <a:prstGeom prst="roundRect">
            <a:avLst>
              <a:gd name="adj" fmla="val 6116"/>
            </a:avLst>
          </a:prstGeom>
          <a:solidFill>
            <a:srgbClr val="CDE2FE"/>
          </a:solidFill>
          <a:ln w="9525" cap="flat" cmpd="sng">
            <a:solidFill>
              <a:srgbClr val="B3C8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7662982" y="3440906"/>
            <a:ext cx="5939195" cy="108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None/>
            </a:pPr>
            <a:r>
              <a:rPr lang="en-US" sz="1750" b="1" dirty="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Do NOT use terms</a:t>
            </a:r>
            <a:r>
              <a:rPr lang="en-US" sz="1750" dirty="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 like: Financial Advisor, Wealth Manager, Investment Consultant (unless separately certified/licensed).</a:t>
            </a:r>
            <a:endParaRPr sz="17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793790" y="4990862"/>
            <a:ext cx="6407944" cy="1194673"/>
          </a:xfrm>
          <a:prstGeom prst="roundRect">
            <a:avLst>
              <a:gd name="adj" fmla="val 7974"/>
            </a:avLst>
          </a:prstGeom>
          <a:solidFill>
            <a:srgbClr val="CDE2FE"/>
          </a:solidFill>
          <a:ln w="9525" cap="flat" cmpd="sng">
            <a:solidFill>
              <a:srgbClr val="B3C8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1028224" y="5225296"/>
            <a:ext cx="5939076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None/>
            </a:pPr>
            <a:r>
              <a:rPr lang="en-US" sz="1750" i="1" dirty="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r>
              <a:rPr lang="en-US" sz="1750" dirty="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: Writing "Financial Advisor" on your visiting card without SEBI RIA registration is a violation.</a:t>
            </a:r>
            <a:endParaRPr sz="17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"/>
          <p:cNvSpPr/>
          <p:nvPr/>
        </p:nvSpPr>
        <p:spPr>
          <a:xfrm>
            <a:off x="7428548" y="4990862"/>
            <a:ext cx="6408063" cy="1194673"/>
          </a:xfrm>
          <a:prstGeom prst="roundRect">
            <a:avLst>
              <a:gd name="adj" fmla="val 7974"/>
            </a:avLst>
          </a:prstGeom>
          <a:solidFill>
            <a:srgbClr val="CDE2FE"/>
          </a:solidFill>
          <a:ln w="9525" cap="flat" cmpd="sng">
            <a:solidFill>
              <a:srgbClr val="B3C8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>
            <a:off x="7662982" y="5225296"/>
            <a:ext cx="5939195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None/>
            </a:pPr>
            <a:r>
              <a:rPr lang="en-US" sz="1750" dirty="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Purpose: Avoid misleading investors regarding roles and responsibilities.</a:t>
            </a:r>
            <a:endParaRPr sz="17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534" y="6320552"/>
            <a:ext cx="1312866" cy="190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 animBg="1"/>
      <p:bldP spid="76" grpId="0" animBg="1"/>
      <p:bldP spid="78" grpId="0" animBg="1"/>
      <p:bldP spid="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/>
          <p:nvPr/>
        </p:nvSpPr>
        <p:spPr>
          <a:xfrm>
            <a:off x="4905077" y="1230392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50"/>
              <a:buFont typeface="Inter"/>
              <a:buNone/>
            </a:pPr>
            <a:r>
              <a:rPr lang="en-US" sz="4450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Code of Conduct</a:t>
            </a:r>
            <a:endParaRPr sz="44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90" y="2686883"/>
            <a:ext cx="566976" cy="56697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"/>
          <p:cNvSpPr/>
          <p:nvPr/>
        </p:nvSpPr>
        <p:spPr>
          <a:xfrm>
            <a:off x="1644253" y="2821543"/>
            <a:ext cx="5529143" cy="70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200"/>
              <a:buFont typeface="Inter"/>
              <a:buNone/>
            </a:pPr>
            <a:r>
              <a:rPr lang="en-US" sz="2200" b="1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Follow AMFI Code of Conduct and Ethics.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6884" y="2686883"/>
            <a:ext cx="566976" cy="56697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"/>
          <p:cNvSpPr/>
          <p:nvPr/>
        </p:nvSpPr>
        <p:spPr>
          <a:xfrm>
            <a:off x="8307348" y="2821543"/>
            <a:ext cx="5529263" cy="70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200"/>
              <a:buFont typeface="Inter"/>
              <a:buNone/>
            </a:pPr>
            <a:r>
              <a:rPr lang="en-US" sz="2200" b="1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Always disclose product risks to clients.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3790" y="4097179"/>
            <a:ext cx="566976" cy="56697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"/>
          <p:cNvSpPr/>
          <p:nvPr/>
        </p:nvSpPr>
        <p:spPr>
          <a:xfrm>
            <a:off x="1644253" y="4231838"/>
            <a:ext cx="5529143" cy="70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200"/>
              <a:buFont typeface="Inter"/>
              <a:buNone/>
            </a:pPr>
            <a:r>
              <a:rPr lang="en-US" sz="2200" b="1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Avoid </a:t>
            </a:r>
            <a:r>
              <a:rPr lang="en-US" sz="2200" b="1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mis</a:t>
            </a:r>
            <a:r>
              <a:rPr lang="en-US" sz="2200" b="1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-selling or promising guaranteed returns.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4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56884" y="4097179"/>
            <a:ext cx="566976" cy="56697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"/>
          <p:cNvSpPr/>
          <p:nvPr/>
        </p:nvSpPr>
        <p:spPr>
          <a:xfrm>
            <a:off x="8307348" y="4231838"/>
            <a:ext cx="5529263" cy="106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200"/>
              <a:buFont typeface="Inter"/>
              <a:buNone/>
            </a:pPr>
            <a:r>
              <a:rPr lang="en-US" sz="2200" b="1" i="1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Example</a:t>
            </a:r>
            <a:r>
              <a:rPr lang="en-US" sz="2200" b="1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: Recommending a small-cap fund to a retired investor without risk explanation is a violation.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4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3790" y="5861804"/>
            <a:ext cx="566976" cy="56697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"/>
          <p:cNvSpPr/>
          <p:nvPr/>
        </p:nvSpPr>
        <p:spPr>
          <a:xfrm>
            <a:off x="1644253" y="5996464"/>
            <a:ext cx="5529143" cy="70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200"/>
              <a:buFont typeface="Inter"/>
              <a:buNone/>
            </a:pPr>
            <a:r>
              <a:rPr lang="en-US" sz="2200" b="1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Maintain transparency about commissions and fees.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4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56884" y="5861804"/>
            <a:ext cx="566976" cy="56697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"/>
          <p:cNvSpPr/>
          <p:nvPr/>
        </p:nvSpPr>
        <p:spPr>
          <a:xfrm>
            <a:off x="8307348" y="5996464"/>
            <a:ext cx="5529263" cy="70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200"/>
              <a:buFont typeface="Inter"/>
              <a:buNone/>
            </a:pPr>
            <a:r>
              <a:rPr lang="en-US" sz="2200" b="1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Maintain client confidentiality and avoid front-running or insider activities.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534" y="6320552"/>
            <a:ext cx="1312866" cy="190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/>
      <p:bldP spid="91" grpId="0"/>
      <p:bldP spid="93" grpId="0"/>
      <p:bldP spid="95" grpId="0"/>
      <p:bldP spid="97" grpId="0"/>
      <p:bldP spid="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/>
          <p:nvPr/>
        </p:nvSpPr>
        <p:spPr>
          <a:xfrm>
            <a:off x="793785" y="1004211"/>
            <a:ext cx="13042821" cy="141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50"/>
              <a:buFont typeface="Inter"/>
              <a:buNone/>
            </a:pPr>
            <a:r>
              <a:rPr lang="en-US" sz="4450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AMFI Guidelines - Non-Scheme Illustration Usage</a:t>
            </a:r>
            <a:endParaRPr sz="44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"/>
          <p:cNvSpPr/>
          <p:nvPr/>
        </p:nvSpPr>
        <p:spPr>
          <a:xfrm>
            <a:off x="793788" y="3306178"/>
            <a:ext cx="13042821" cy="49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Char char="•"/>
            </a:pPr>
            <a:r>
              <a:rPr lang="en-US" sz="2200" b="1" dirty="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Only use AMFI-approved calculators or brochures for return projections.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793787" y="4123468"/>
            <a:ext cx="13042821" cy="56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Char char="•"/>
            </a:pPr>
            <a:r>
              <a:rPr lang="en-US" sz="2200" b="1" dirty="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Avoid phrases like “double your money in 5 years” or “safe and assured.”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793786" y="4837632"/>
            <a:ext cx="13042821" cy="66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Char char="•"/>
            </a:pPr>
            <a:r>
              <a:rPr lang="en-US" sz="2200" b="1" i="1" dirty="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r>
              <a:rPr lang="en-US" sz="2200" b="1" dirty="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: If sharing a SIP illustration, clearly mention it is only a projection and not an assurance.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793786" y="5702049"/>
            <a:ext cx="13042821" cy="53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Char char="•"/>
            </a:pPr>
            <a:r>
              <a:rPr lang="en-US" sz="2200" b="1" dirty="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All marketing materials must include the standard mutual fund disclaimer.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534" y="6320552"/>
            <a:ext cx="1312866" cy="190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08" grpId="0"/>
      <p:bldP spid="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630400" cy="2835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7493" y="283488"/>
            <a:ext cx="3315295" cy="226826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/>
          <p:nvPr/>
        </p:nvSpPr>
        <p:spPr>
          <a:xfrm>
            <a:off x="1028224" y="2904403"/>
            <a:ext cx="12282726" cy="70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50"/>
              <a:buFont typeface="Inter"/>
              <a:buNone/>
            </a:pPr>
            <a:r>
              <a:rPr lang="en-US" sz="4450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Disclosure of Performance in Advertisement</a:t>
            </a:r>
            <a:endParaRPr sz="44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786170" y="3920703"/>
            <a:ext cx="6407944" cy="1177528"/>
          </a:xfrm>
          <a:prstGeom prst="roundRect">
            <a:avLst>
              <a:gd name="adj" fmla="val 8090"/>
            </a:avLst>
          </a:prstGeom>
          <a:solidFill>
            <a:srgbClr val="CDE2FE"/>
          </a:solidFill>
          <a:ln w="9525" cap="flat" cmpd="sng">
            <a:solidFill>
              <a:srgbClr val="B3C8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"/>
          <p:cNvSpPr/>
          <p:nvPr/>
        </p:nvSpPr>
        <p:spPr>
          <a:xfrm>
            <a:off x="1028224" y="4106125"/>
            <a:ext cx="5939076" cy="70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200"/>
              <a:buFont typeface="Inter"/>
              <a:buNone/>
            </a:pPr>
            <a:r>
              <a:rPr lang="en-US" sz="2200" b="1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Display 1-year, 3-year, and 5-year returns (CAGR) with benchmarks.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6"/>
          <p:cNvSpPr/>
          <p:nvPr/>
        </p:nvSpPr>
        <p:spPr>
          <a:xfrm>
            <a:off x="7404291" y="3920703"/>
            <a:ext cx="6408063" cy="1177528"/>
          </a:xfrm>
          <a:prstGeom prst="roundRect">
            <a:avLst>
              <a:gd name="adj" fmla="val 8090"/>
            </a:avLst>
          </a:prstGeom>
          <a:solidFill>
            <a:srgbClr val="CDE2FE"/>
          </a:solidFill>
          <a:ln w="9525" cap="flat" cmpd="sng">
            <a:solidFill>
              <a:srgbClr val="B3C8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"/>
          <p:cNvSpPr/>
          <p:nvPr/>
        </p:nvSpPr>
        <p:spPr>
          <a:xfrm>
            <a:off x="7662982" y="4106125"/>
            <a:ext cx="5939195" cy="70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200"/>
              <a:buFont typeface="Inter"/>
              <a:buNone/>
            </a:pPr>
            <a:r>
              <a:rPr lang="en-US" sz="2200" b="1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Mention: “Past performance is not indicative of future returns.”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771800" y="5283653"/>
            <a:ext cx="6407944" cy="1531858"/>
          </a:xfrm>
          <a:prstGeom prst="roundRect">
            <a:avLst>
              <a:gd name="adj" fmla="val 6219"/>
            </a:avLst>
          </a:prstGeom>
          <a:solidFill>
            <a:srgbClr val="CDE2FE"/>
          </a:solidFill>
          <a:ln w="9525" cap="flat" cmpd="sng">
            <a:solidFill>
              <a:srgbClr val="B3C8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"/>
          <p:cNvSpPr/>
          <p:nvPr/>
        </p:nvSpPr>
        <p:spPr>
          <a:xfrm>
            <a:off x="1123917" y="5461635"/>
            <a:ext cx="5939076" cy="106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200"/>
              <a:buFont typeface="Inter"/>
              <a:buNone/>
            </a:pPr>
            <a:r>
              <a:rPr lang="en-US" sz="2200" b="1" i="1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Example</a:t>
            </a:r>
            <a:r>
              <a:rPr lang="en-US" sz="2200" b="1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: While promoting an ELSS scheme, show actual fund returns versus benchmark and clearly highlight volatility.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7415110" y="5283653"/>
            <a:ext cx="6408063" cy="1531858"/>
          </a:xfrm>
          <a:prstGeom prst="roundRect">
            <a:avLst>
              <a:gd name="adj" fmla="val 6219"/>
            </a:avLst>
          </a:prstGeom>
          <a:solidFill>
            <a:srgbClr val="CDE2FE"/>
          </a:solidFill>
          <a:ln w="9525" cap="flat" cmpd="sng">
            <a:solidFill>
              <a:srgbClr val="B3C8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"/>
          <p:cNvSpPr/>
          <p:nvPr/>
        </p:nvSpPr>
        <p:spPr>
          <a:xfrm>
            <a:off x="7662982" y="5638800"/>
            <a:ext cx="5939195" cy="70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200"/>
              <a:buFont typeface="Inter"/>
              <a:buNone/>
            </a:pPr>
            <a:r>
              <a:rPr lang="en-US" sz="2200" b="1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Disclose all expenses (TER, exit loads, etc.).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534" y="6320552"/>
            <a:ext cx="1312866" cy="190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 animBg="1"/>
      <p:bldP spid="120" grpId="0" animBg="1"/>
      <p:bldP spid="122" grpId="0" animBg="1"/>
      <p:bldP spid="1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/>
          <p:nvPr/>
        </p:nvSpPr>
        <p:spPr>
          <a:xfrm>
            <a:off x="1616214" y="987578"/>
            <a:ext cx="11397972" cy="70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50"/>
              <a:buFont typeface="Inter"/>
              <a:buNone/>
            </a:pPr>
            <a:r>
              <a:rPr lang="en-US" sz="4450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SEBI Guidelines - Unsuitability of Product</a:t>
            </a:r>
            <a:endParaRPr sz="44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>
            <a:off x="793789" y="2450521"/>
            <a:ext cx="13042821" cy="5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Char char="•"/>
            </a:pPr>
            <a:r>
              <a:rPr lang="en-US" sz="2200" b="1" dirty="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Assess client’s risk appetite and investment horizon.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>
            <a:off x="793787" y="3275436"/>
            <a:ext cx="13042821" cy="594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Char char="•"/>
            </a:pPr>
            <a:r>
              <a:rPr lang="en-US" sz="2200" b="1" dirty="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Maintain risk-profiling documents as proof of suitability.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793787" y="4009785"/>
            <a:ext cx="13042821" cy="36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Char char="•"/>
            </a:pPr>
            <a:r>
              <a:rPr lang="en-US" sz="2200" b="1" i="1" dirty="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r>
              <a:rPr lang="en-US" sz="2200" b="1" dirty="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: Don’t recommend sectoral or thematic funds to a conservative investor aiming for capital preservation.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793787" y="5459315"/>
            <a:ext cx="13042821" cy="56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Char char="•"/>
            </a:pPr>
            <a:r>
              <a:rPr lang="en-US" sz="2200" b="1" dirty="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Educate clients about associated risks and alternatives.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534" y="6320552"/>
            <a:ext cx="1312866" cy="190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3" grpId="0"/>
      <p:bldP spid="1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/>
          <p:nvPr/>
        </p:nvSpPr>
        <p:spPr>
          <a:xfrm>
            <a:off x="2743229" y="1009504"/>
            <a:ext cx="9143935" cy="70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50"/>
              <a:buFont typeface="Inter"/>
              <a:buNone/>
            </a:pPr>
            <a:r>
              <a:rPr lang="en-US" sz="4450" b="1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Product knowledge requirement</a:t>
            </a:r>
            <a:endParaRPr sz="44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>
            <a:off x="793789" y="2450521"/>
            <a:ext cx="13042821" cy="5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Char char="•"/>
            </a:pPr>
            <a:r>
              <a:rPr lang="en-US" sz="2200" b="1" dirty="0" smtClean="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SID – Scheme Information Document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>
            <a:off x="793787" y="3275436"/>
            <a:ext cx="13042821" cy="594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Char char="•"/>
            </a:pPr>
            <a:r>
              <a:rPr lang="en-US" sz="2200" b="1" dirty="0" smtClean="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SAI – Statement of Additional Information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793787" y="4076489"/>
            <a:ext cx="13042821" cy="588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Char char="•"/>
            </a:pPr>
            <a:r>
              <a:rPr lang="en-US" sz="2200" b="1" i="1" dirty="0" smtClean="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KIM – Key Information Memorandum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793787" y="4895523"/>
            <a:ext cx="13042821" cy="56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Char char="•"/>
            </a:pPr>
            <a:r>
              <a:rPr lang="en-US" sz="2200" b="1" dirty="0" smtClean="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Explain scheme features and associated risks.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534" y="6320552"/>
            <a:ext cx="1312866" cy="190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4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3" grpId="0"/>
      <p:bldP spid="1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/>
          <p:nvPr/>
        </p:nvSpPr>
        <p:spPr>
          <a:xfrm>
            <a:off x="3983295" y="577871"/>
            <a:ext cx="8024693" cy="70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50"/>
              <a:buFont typeface="Inter"/>
              <a:buNone/>
            </a:pPr>
            <a:r>
              <a:rPr lang="en-US" sz="4450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Cooperation in Due Diligence</a:t>
            </a:r>
            <a:endParaRPr sz="44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90" y="1917502"/>
            <a:ext cx="1134070" cy="1360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/>
          <p:cNvSpPr/>
          <p:nvPr/>
        </p:nvSpPr>
        <p:spPr>
          <a:xfrm>
            <a:off x="2154674" y="2144316"/>
            <a:ext cx="8604052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200"/>
              <a:buFont typeface="Inter"/>
              <a:buNone/>
            </a:pPr>
            <a:r>
              <a:rPr lang="en-US" sz="2200" b="1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Participate in internal audits, compliance checks, and training.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8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790" y="3278386"/>
            <a:ext cx="1134070" cy="1360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8"/>
          <p:cNvSpPr/>
          <p:nvPr/>
        </p:nvSpPr>
        <p:spPr>
          <a:xfrm>
            <a:off x="2154674" y="3505200"/>
            <a:ext cx="9387840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200"/>
              <a:buFont typeface="Inter"/>
              <a:buNone/>
            </a:pPr>
            <a:r>
              <a:rPr lang="en-US" sz="2200" b="1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Keep documents like ARN renewal, KYD, and certifications updated.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8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3790" y="4639270"/>
            <a:ext cx="1134070" cy="1360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8"/>
          <p:cNvSpPr/>
          <p:nvPr/>
        </p:nvSpPr>
        <p:spPr>
          <a:xfrm>
            <a:off x="2154674" y="4866084"/>
            <a:ext cx="11681936" cy="70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200"/>
              <a:buFont typeface="Inter"/>
              <a:buNone/>
            </a:pPr>
            <a:r>
              <a:rPr lang="en-US" sz="2200" b="1" i="1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Example</a:t>
            </a:r>
            <a:r>
              <a:rPr lang="en-US" sz="2200" b="1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: If requested for transaction audits or client communication review, respond promptly.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8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3790" y="6000155"/>
            <a:ext cx="1134070" cy="1360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8"/>
          <p:cNvSpPr/>
          <p:nvPr/>
        </p:nvSpPr>
        <p:spPr>
          <a:xfrm>
            <a:off x="2154674" y="6226969"/>
            <a:ext cx="7367230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200"/>
              <a:buFont typeface="Inter"/>
              <a:buNone/>
            </a:pPr>
            <a:r>
              <a:rPr lang="en-US" sz="2200" b="1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Report suspicious transactions (as per PMLA norms).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534" y="6320552"/>
            <a:ext cx="1312866" cy="190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5" grpId="0"/>
      <p:bldP spid="147" grpId="0"/>
      <p:bldP spid="1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458</Words>
  <Application>Microsoft Office PowerPoint</Application>
  <PresentationFormat>Custom</PresentationFormat>
  <Paragraphs>66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Inter</vt:lpstr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Office</cp:lastModifiedBy>
  <cp:revision>15</cp:revision>
  <dcterms:created xsi:type="dcterms:W3CDTF">2025-06-27T10:00:20Z</dcterms:created>
  <dcterms:modified xsi:type="dcterms:W3CDTF">2025-12-19T13:55:39Z</dcterms:modified>
</cp:coreProperties>
</file>