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7" r:id="rId3"/>
    <p:sldMasterId id="214748368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5143500" cx="9144000"/>
  <p:notesSz cx="6858000" cy="9144000"/>
  <p:embeddedFontLst>
    <p:embeddedFont>
      <p:font typeface="Montserrat SemiBold"/>
      <p:regular r:id="rId41"/>
      <p:bold r:id="rId42"/>
      <p:italic r:id="rId43"/>
      <p:boldItalic r:id="rId44"/>
    </p:embeddedFont>
    <p:embeddedFont>
      <p:font typeface="Montserrat"/>
      <p:regular r:id="rId45"/>
      <p:bold r:id="rId46"/>
      <p:italic r:id="rId47"/>
      <p:boldItalic r:id="rId48"/>
    </p:embeddedFont>
    <p:embeddedFont>
      <p:font typeface="Lato"/>
      <p:regular r:id="rId49"/>
      <p:bold r:id="rId50"/>
      <p:italic r:id="rId51"/>
      <p:boldItalic r:id="rId52"/>
    </p:embeddedFont>
    <p:embeddedFont>
      <p:font typeface="Montserrat Medium"/>
      <p:regular r:id="rId53"/>
      <p:bold r:id="rId54"/>
      <p:italic r:id="rId55"/>
      <p:boldItalic r:id="rId56"/>
    </p:embeddedFont>
    <p:embeddedFont>
      <p:font typeface="Lato Light"/>
      <p:regular r:id="rId57"/>
      <p:bold r:id="rId58"/>
      <p:italic r:id="rId59"/>
      <p:boldItalic r:id="rId60"/>
    </p:embeddedFont>
    <p:embeddedFont>
      <p:font typeface="Montserrat Light"/>
      <p:regular r:id="rId61"/>
      <p:bold r:id="rId62"/>
      <p:italic r:id="rId63"/>
      <p:boldItalic r:id="rId64"/>
    </p:embeddedFont>
    <p:embeddedFont>
      <p:font typeface="Montserrat ExtraBold"/>
      <p:bold r:id="rId65"/>
      <p:boldItalic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font" Target="fonts/MontserratSemiBold-bold.fntdata"/><Relationship Id="rId41" Type="http://schemas.openxmlformats.org/officeDocument/2006/relationships/font" Target="fonts/MontserratSemiBold-regular.fntdata"/><Relationship Id="rId44" Type="http://schemas.openxmlformats.org/officeDocument/2006/relationships/font" Target="fonts/MontserratSemiBold-boldItalic.fntdata"/><Relationship Id="rId43" Type="http://schemas.openxmlformats.org/officeDocument/2006/relationships/font" Target="fonts/MontserratSemiBold-italic.fntdata"/><Relationship Id="rId46" Type="http://schemas.openxmlformats.org/officeDocument/2006/relationships/font" Target="fonts/Montserrat-bold.fntdata"/><Relationship Id="rId45" Type="http://schemas.openxmlformats.org/officeDocument/2006/relationships/font" Target="fonts/Montserrat-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Montserrat-boldItalic.fntdata"/><Relationship Id="rId47" Type="http://schemas.openxmlformats.org/officeDocument/2006/relationships/font" Target="fonts/Montserrat-italic.fntdata"/><Relationship Id="rId49" Type="http://schemas.openxmlformats.org/officeDocument/2006/relationships/font" Target="fonts/Lato-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MontserratLight-bold.fntdata"/><Relationship Id="rId61" Type="http://schemas.openxmlformats.org/officeDocument/2006/relationships/font" Target="fonts/MontserratLight-regular.fntdata"/><Relationship Id="rId20" Type="http://schemas.openxmlformats.org/officeDocument/2006/relationships/slide" Target="slides/slide15.xml"/><Relationship Id="rId64" Type="http://schemas.openxmlformats.org/officeDocument/2006/relationships/font" Target="fonts/MontserratLight-boldItalic.fntdata"/><Relationship Id="rId63" Type="http://schemas.openxmlformats.org/officeDocument/2006/relationships/font" Target="fonts/MontserratLight-italic.fntdata"/><Relationship Id="rId22" Type="http://schemas.openxmlformats.org/officeDocument/2006/relationships/slide" Target="slides/slide17.xml"/><Relationship Id="rId66" Type="http://schemas.openxmlformats.org/officeDocument/2006/relationships/font" Target="fonts/MontserratExtraBold-boldItalic.fntdata"/><Relationship Id="rId21" Type="http://schemas.openxmlformats.org/officeDocument/2006/relationships/slide" Target="slides/slide16.xml"/><Relationship Id="rId65" Type="http://schemas.openxmlformats.org/officeDocument/2006/relationships/font" Target="fonts/MontserratExtraBold-bold.fntdata"/><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LatoLight-bold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Lato-italic.fntdata"/><Relationship Id="rId50" Type="http://schemas.openxmlformats.org/officeDocument/2006/relationships/font" Target="fonts/Lato-bold.fntdata"/><Relationship Id="rId53" Type="http://schemas.openxmlformats.org/officeDocument/2006/relationships/font" Target="fonts/MontserratMedium-regular.fntdata"/><Relationship Id="rId52" Type="http://schemas.openxmlformats.org/officeDocument/2006/relationships/font" Target="fonts/Lato-boldItalic.fntdata"/><Relationship Id="rId11" Type="http://schemas.openxmlformats.org/officeDocument/2006/relationships/slide" Target="slides/slide6.xml"/><Relationship Id="rId55" Type="http://schemas.openxmlformats.org/officeDocument/2006/relationships/font" Target="fonts/MontserratMedium-italic.fntdata"/><Relationship Id="rId10" Type="http://schemas.openxmlformats.org/officeDocument/2006/relationships/slide" Target="slides/slide5.xml"/><Relationship Id="rId54" Type="http://schemas.openxmlformats.org/officeDocument/2006/relationships/font" Target="fonts/MontserratMedium-bold.fntdata"/><Relationship Id="rId13" Type="http://schemas.openxmlformats.org/officeDocument/2006/relationships/slide" Target="slides/slide8.xml"/><Relationship Id="rId57" Type="http://schemas.openxmlformats.org/officeDocument/2006/relationships/font" Target="fonts/LatoLight-regular.fntdata"/><Relationship Id="rId12" Type="http://schemas.openxmlformats.org/officeDocument/2006/relationships/slide" Target="slides/slide7.xml"/><Relationship Id="rId56" Type="http://schemas.openxmlformats.org/officeDocument/2006/relationships/font" Target="fonts/MontserratMedium-boldItalic.fntdata"/><Relationship Id="rId15" Type="http://schemas.openxmlformats.org/officeDocument/2006/relationships/slide" Target="slides/slide10.xml"/><Relationship Id="rId59" Type="http://schemas.openxmlformats.org/officeDocument/2006/relationships/font" Target="fonts/LatoLight-italic.fntdata"/><Relationship Id="rId14" Type="http://schemas.openxmlformats.org/officeDocument/2006/relationships/slide" Target="slides/slide9.xml"/><Relationship Id="rId58" Type="http://schemas.openxmlformats.org/officeDocument/2006/relationships/font" Target="fonts/LatoLight-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search?client=safari&amp;rls=en&amp;q=orpheus+richard+hackman&amp;ie=UTF-8&amp;oe=UTF-8#fpstate=ive&amp;vld=cid:dc2ad0ea,vid:QJtbLrKCamU,st:0" TargetMode="External"/><Relationship Id="rId3" Type="http://schemas.openxmlformats.org/officeDocument/2006/relationships/hyperlink" Target="https://orpheusnyc.org/" TargetMode="External"/><Relationship Id="rId4" Type="http://schemas.openxmlformats.org/officeDocument/2006/relationships/hyperlink" Target="https://www.youtube.com/watch?v=JU576t6B94U" TargetMode="External"/><Relationship Id="rId5" Type="http://schemas.openxmlformats.org/officeDocument/2006/relationships/hyperlink" Target="https://www.youtube.com/watch?v=lR1M7HBC2Qg"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search?client=safari&amp;rls=en&amp;q=orpheus+richard+hackman&amp;ie=UTF-8&amp;oe=UTF-8#fpstate=ive&amp;vld=cid:dc2ad0ea,vid:QJtbLrKCamU,st:0" TargetMode="External"/><Relationship Id="rId3" Type="http://schemas.openxmlformats.org/officeDocument/2006/relationships/hyperlink" Target="https://orpheusnyc.org/" TargetMode="External"/><Relationship Id="rId4" Type="http://schemas.openxmlformats.org/officeDocument/2006/relationships/hyperlink" Target="https://www.youtube.com/watch?v=JU576t6B94U" TargetMode="External"/><Relationship Id="rId5" Type="http://schemas.openxmlformats.org/officeDocument/2006/relationships/hyperlink" Target="https://www.youtube.com/watch?v=lR1M7HBC2Qg"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446" name="Google Shape;44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8" name="Google Shape;45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465" name="Google Shape;46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7" name="Google Shape;47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8" name="Google Shape;50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1" name="Google Shape;53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1" name="Google Shape;57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3" name="Google Shape;61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4" name="Google Shape;654;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7" name="Google Shape;687;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 name="Google Shape;28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6" name="Google Shape;736;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70" name="Google Shape;770;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g3f93c87de2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17" name="Google Shape;817;g3f93c87de2b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869" name="Google Shape;869;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1" name="Google Shape;881;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sz="1300">
                <a:solidFill>
                  <a:srgbClr val="1B212C"/>
                </a:solidFill>
                <a:latin typeface="Montserrat"/>
                <a:ea typeface="Montserrat"/>
                <a:cs typeface="Montserrat"/>
                <a:sym typeface="Montserrat"/>
              </a:rPr>
              <a:t>Allows for frame to appear with Video</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sz="1300">
                <a:solidFill>
                  <a:srgbClr val="1B212C"/>
                </a:solidFill>
                <a:latin typeface="Montserrat"/>
                <a:ea typeface="Montserrat"/>
                <a:cs typeface="Montserrat"/>
                <a:sym typeface="Montserrat"/>
              </a:rPr>
              <a:t>Video is an introduction to the context and inviting learners to reflect on key questions</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u="sng">
                <a:solidFill>
                  <a:schemeClr val="hlink"/>
                </a:solidFill>
                <a:hlinkClick r:id="rId2"/>
              </a:rPr>
              <a:t>orpheus richard hackman</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u="sng">
                <a:solidFill>
                  <a:schemeClr val="hlink"/>
                </a:solidFill>
                <a:hlinkClick r:id="rId3"/>
              </a:rPr>
              <a:t>https://orpheusnyc.org/</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u="sng">
                <a:solidFill>
                  <a:schemeClr val="hlink"/>
                </a:solidFill>
                <a:hlinkClick r:id="rId4"/>
              </a:rPr>
              <a:t>https://www.youtube.com/watch?v=JU576t6B94U</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u="sng">
                <a:solidFill>
                  <a:schemeClr val="hlink"/>
                </a:solidFill>
                <a:hlinkClick r:id="rId5"/>
              </a:rPr>
              <a:t>https://www.youtube.com/watch?v=lR1M7HBC2Qg</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1" name="Google Shape;891;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sz="1300">
                <a:solidFill>
                  <a:srgbClr val="1B212C"/>
                </a:solidFill>
                <a:latin typeface="Montserrat"/>
                <a:ea typeface="Montserrat"/>
                <a:cs typeface="Montserrat"/>
                <a:sym typeface="Montserrat"/>
              </a:rPr>
              <a:t>Allows for frame to appear with Video</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sz="1300">
                <a:solidFill>
                  <a:srgbClr val="1B212C"/>
                </a:solidFill>
                <a:latin typeface="Montserrat"/>
                <a:ea typeface="Montserrat"/>
                <a:cs typeface="Montserrat"/>
                <a:sym typeface="Montserrat"/>
              </a:rPr>
              <a:t>Video is an introduction to the context and inviting learners to reflect on key questions</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u="sng">
                <a:solidFill>
                  <a:schemeClr val="hlink"/>
                </a:solidFill>
                <a:hlinkClick r:id="rId2"/>
              </a:rPr>
              <a:t>orpheus richard hackman</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u="sng">
                <a:solidFill>
                  <a:schemeClr val="hlink"/>
                </a:solidFill>
                <a:hlinkClick r:id="rId3"/>
              </a:rPr>
              <a:t>https://orpheusnyc.org/</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u="sng">
                <a:solidFill>
                  <a:schemeClr val="hlink"/>
                </a:solidFill>
                <a:hlinkClick r:id="rId4"/>
              </a:rPr>
              <a:t>https://www.youtube.com/watch?v=JU576t6B94U</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t/>
            </a:r>
            <a:endParaRPr sz="1300">
              <a:solidFill>
                <a:srgbClr val="1B212C"/>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u="sng">
                <a:solidFill>
                  <a:schemeClr val="hlink"/>
                </a:solidFill>
                <a:hlinkClick r:id="rId5"/>
              </a:rPr>
              <a:t>https://www.youtube.com/watch?v=lR1M7HBC2Qg</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g3f93c87de2b_0_2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902" name="Google Shape;902;g3f93c87de2b_0_2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4" name="Google Shape;914;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7" name="Google Shape;927;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964" name="Google Shape;964;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4" name="Google Shape;30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solidFill>
                  <a:srgbClr val="0D47A1"/>
                </a:solidFill>
              </a:rPr>
              <a:t> </a:t>
            </a:r>
            <a:endParaRPr>
              <a:solidFill>
                <a:srgbClr val="0D47A1"/>
              </a:solidFill>
            </a:endParaRPr>
          </a:p>
          <a:p>
            <a:pPr indent="0" lvl="0" marL="0" rtl="0" algn="l">
              <a:lnSpc>
                <a:spcPct val="100000"/>
              </a:lnSpc>
              <a:spcBef>
                <a:spcPts val="0"/>
              </a:spcBef>
              <a:spcAft>
                <a:spcPts val="0"/>
              </a:spcAft>
              <a:buSzPts val="1400"/>
              <a:buNone/>
            </a:pPr>
            <a:r>
              <a:t/>
            </a:r>
            <a:endParaRPr>
              <a:solidFill>
                <a:srgbClr val="0D47A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6" name="Google Shape;97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2" name="Google Shape;1002;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1" name="Shape 1011"/>
        <p:cNvGrpSpPr/>
        <p:nvPr/>
      </p:nvGrpSpPr>
      <p:grpSpPr>
        <a:xfrm>
          <a:off x="0" y="0"/>
          <a:ext cx="0" cy="0"/>
          <a:chOff x="0" y="0"/>
          <a:chExt cx="0" cy="0"/>
        </a:xfrm>
      </p:grpSpPr>
      <p:sp>
        <p:nvSpPr>
          <p:cNvPr id="1012" name="Google Shape;1012;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3" name="Google Shape;1013;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  </a:t>
            </a:r>
            <a:endParaRPr/>
          </a:p>
        </p:txBody>
      </p:sp>
      <p:sp>
        <p:nvSpPr>
          <p:cNvPr id="1082" name="Google Shape;1082;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3" name="Shape 1103"/>
        <p:cNvGrpSpPr/>
        <p:nvPr/>
      </p:nvGrpSpPr>
      <p:grpSpPr>
        <a:xfrm>
          <a:off x="0" y="0"/>
          <a:ext cx="0" cy="0"/>
          <a:chOff x="0" y="0"/>
          <a:chExt cx="0" cy="0"/>
        </a:xfrm>
      </p:grpSpPr>
      <p:sp>
        <p:nvSpPr>
          <p:cNvPr id="1104" name="Google Shape;1104;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5" name="Google Shape;1105;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  </a:t>
            </a:r>
            <a:endParaRPr/>
          </a:p>
        </p:txBody>
      </p:sp>
      <p:sp>
        <p:nvSpPr>
          <p:cNvPr id="1116" name="Google Shape;1116;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2" name="Google Shape;33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solidFill>
                  <a:srgbClr val="0D47A1"/>
                </a:solidFill>
              </a:rPr>
              <a:t> </a:t>
            </a:r>
            <a:endParaRPr>
              <a:solidFill>
                <a:srgbClr val="0D47A1"/>
              </a:solidFill>
            </a:endParaRPr>
          </a:p>
          <a:p>
            <a:pPr indent="0" lvl="0" marL="0" rtl="0" algn="l">
              <a:lnSpc>
                <a:spcPct val="100000"/>
              </a:lnSpc>
              <a:spcBef>
                <a:spcPts val="0"/>
              </a:spcBef>
              <a:spcAft>
                <a:spcPts val="0"/>
              </a:spcAft>
              <a:buSzPts val="1400"/>
              <a:buNone/>
            </a:pPr>
            <a:r>
              <a:t/>
            </a:r>
            <a:endParaRPr>
              <a:solidFill>
                <a:srgbClr val="0D47A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3" name="Google Shape;36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6" name="Google Shape;38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solidFill>
                  <a:srgbClr val="0D47A1"/>
                </a:solidFill>
              </a:rPr>
              <a:t> </a:t>
            </a:r>
            <a:endParaRPr>
              <a:solidFill>
                <a:srgbClr val="0D47A1"/>
              </a:solidFill>
            </a:endParaRPr>
          </a:p>
          <a:p>
            <a:pPr indent="0" lvl="0" marL="0" rtl="0" algn="l">
              <a:lnSpc>
                <a:spcPct val="100000"/>
              </a:lnSpc>
              <a:spcBef>
                <a:spcPts val="0"/>
              </a:spcBef>
              <a:spcAft>
                <a:spcPts val="0"/>
              </a:spcAft>
              <a:buSzPts val="1400"/>
              <a:buNone/>
            </a:pPr>
            <a:r>
              <a:t/>
            </a:r>
            <a:endParaRPr>
              <a:solidFill>
                <a:srgbClr val="0D47A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416" name="Google Shape;41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solidFill>
                  <a:srgbClr val="0D47A1"/>
                </a:solidFill>
              </a:rPr>
              <a:t> </a:t>
            </a:r>
            <a:endParaRPr>
              <a:solidFill>
                <a:srgbClr val="0D47A1"/>
              </a:solidFill>
            </a:endParaRPr>
          </a:p>
          <a:p>
            <a:pPr indent="0" lvl="0" marL="0" rtl="0" algn="l">
              <a:lnSpc>
                <a:spcPct val="100000"/>
              </a:lnSpc>
              <a:spcBef>
                <a:spcPts val="0"/>
              </a:spcBef>
              <a:spcAft>
                <a:spcPts val="0"/>
              </a:spcAft>
              <a:buSzPts val="1400"/>
              <a:buNone/>
            </a:pPr>
            <a:r>
              <a:t/>
            </a:r>
            <a:endParaRPr>
              <a:solidFill>
                <a:srgbClr val="0D47A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7" name="Google Shape;43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solidFill>
                  <a:srgbClr val="0D47A1"/>
                </a:solidFill>
              </a:rPr>
              <a:t> </a:t>
            </a:r>
            <a:endParaRPr>
              <a:solidFill>
                <a:srgbClr val="0D47A1"/>
              </a:solidFill>
            </a:endParaRPr>
          </a:p>
          <a:p>
            <a:pPr indent="0" lvl="0" marL="0" rtl="0" algn="l">
              <a:lnSpc>
                <a:spcPct val="100000"/>
              </a:lnSpc>
              <a:spcBef>
                <a:spcPts val="0"/>
              </a:spcBef>
              <a:spcAft>
                <a:spcPts val="0"/>
              </a:spcAft>
              <a:buSzPts val="1400"/>
              <a:buNone/>
            </a:pPr>
            <a:r>
              <a:t/>
            </a:r>
            <a:endParaRPr>
              <a:solidFill>
                <a:srgbClr val="0D47A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4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4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5.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6.jp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4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5.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6.jp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0.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p:cSld name="1_Text slide">
    <p:spTree>
      <p:nvGrpSpPr>
        <p:cNvPr id="13" name="Shape 13"/>
        <p:cNvGrpSpPr/>
        <p:nvPr/>
      </p:nvGrpSpPr>
      <p:grpSpPr>
        <a:xfrm>
          <a:off x="0" y="0"/>
          <a:ext cx="0" cy="0"/>
          <a:chOff x="0" y="0"/>
          <a:chExt cx="0" cy="0"/>
        </a:xfrm>
      </p:grpSpPr>
      <p:sp>
        <p:nvSpPr>
          <p:cNvPr id="14" name="Google Shape;14;p2"/>
          <p:cNvSpPr/>
          <p:nvPr/>
        </p:nvSpPr>
        <p:spPr>
          <a:xfrm flipH="1">
            <a:off x="-48725" y="-34850"/>
            <a:ext cx="9241500" cy="5213100"/>
          </a:xfrm>
          <a:prstGeom prst="rect">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6" name="Google Shape;16;p2"/>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pic>
        <p:nvPicPr>
          <p:cNvPr id="17" name="Google Shape;17;p2"/>
          <p:cNvPicPr preferRelativeResize="0"/>
          <p:nvPr/>
        </p:nvPicPr>
        <p:blipFill rotWithShape="1">
          <a:blip r:embed="rId3">
            <a:alphaModFix amt="70000"/>
          </a:blip>
          <a:srcRect b="0" l="0" r="35798" t="0"/>
          <a:stretch/>
        </p:blipFill>
        <p:spPr>
          <a:xfrm>
            <a:off x="7176529" y="931925"/>
            <a:ext cx="2016250" cy="3143249"/>
          </a:xfrm>
          <a:prstGeom prst="rect">
            <a:avLst/>
          </a:prstGeom>
          <a:noFill/>
          <a:ln>
            <a:noFill/>
          </a:ln>
        </p:spPr>
      </p:pic>
      <p:pic>
        <p:nvPicPr>
          <p:cNvPr id="18" name="Google Shape;18;p2"/>
          <p:cNvPicPr preferRelativeResize="0"/>
          <p:nvPr/>
        </p:nvPicPr>
        <p:blipFill rotWithShape="1">
          <a:blip r:embed="rId2">
            <a:alphaModFix/>
          </a:blip>
          <a:srcRect b="0" l="14733" r="0" t="0"/>
          <a:stretch/>
        </p:blipFill>
        <p:spPr>
          <a:xfrm>
            <a:off x="607219" y="4570589"/>
            <a:ext cx="2130920" cy="3936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DS - Dots">
  <p:cSld name="1_Text slide -TDS - Dots">
    <p:spTree>
      <p:nvGrpSpPr>
        <p:cNvPr id="72" name="Shape 72"/>
        <p:cNvGrpSpPr/>
        <p:nvPr/>
      </p:nvGrpSpPr>
      <p:grpSpPr>
        <a:xfrm>
          <a:off x="0" y="0"/>
          <a:ext cx="0" cy="0"/>
          <a:chOff x="0" y="0"/>
          <a:chExt cx="0" cy="0"/>
        </a:xfrm>
      </p:grpSpPr>
      <p:sp>
        <p:nvSpPr>
          <p:cNvPr id="73" name="Google Shape;73;p11"/>
          <p:cNvSpPr/>
          <p:nvPr/>
        </p:nvSpPr>
        <p:spPr>
          <a:xfrm flipH="1">
            <a:off x="-48725" y="-34850"/>
            <a:ext cx="9241500" cy="5213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75" name="Google Shape;75;p11"/>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pic>
        <p:nvPicPr>
          <p:cNvPr id="76" name="Google Shape;76;p11"/>
          <p:cNvPicPr preferRelativeResize="0"/>
          <p:nvPr/>
        </p:nvPicPr>
        <p:blipFill rotWithShape="1">
          <a:blip r:embed="rId3">
            <a:alphaModFix/>
          </a:blip>
          <a:srcRect b="-11591" l="-11126" r="42317" t="-11591"/>
          <a:stretch/>
        </p:blipFill>
        <p:spPr>
          <a:xfrm>
            <a:off x="6886925" y="634650"/>
            <a:ext cx="2281576" cy="408852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EAMS - Dots">
  <p:cSld name="TITLE_AND_BODY_1_3">
    <p:spTree>
      <p:nvGrpSpPr>
        <p:cNvPr id="77" name="Shape 77"/>
        <p:cNvGrpSpPr/>
        <p:nvPr/>
      </p:nvGrpSpPr>
      <p:grpSpPr>
        <a:xfrm>
          <a:off x="0" y="0"/>
          <a:ext cx="0" cy="0"/>
          <a:chOff x="0" y="0"/>
          <a:chExt cx="0" cy="0"/>
        </a:xfrm>
      </p:grpSpPr>
      <p:sp>
        <p:nvSpPr>
          <p:cNvPr id="78" name="Google Shape;78;p12"/>
          <p:cNvSpPr/>
          <p:nvPr/>
        </p:nvSpPr>
        <p:spPr>
          <a:xfrm flipH="1">
            <a:off x="-48725" y="-34850"/>
            <a:ext cx="9241500" cy="5213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12"/>
          <p:cNvSpPr txBox="1"/>
          <p:nvPr>
            <p:ph type="title"/>
          </p:nvPr>
        </p:nvSpPr>
        <p:spPr>
          <a:xfrm>
            <a:off x="246550" y="48375"/>
            <a:ext cx="88485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0C2055"/>
              </a:buClr>
              <a:buSzPts val="2100"/>
              <a:buNone/>
              <a:defRPr b="1" sz="2100">
                <a:solidFill>
                  <a:srgbClr val="0C2055"/>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0" name="Google Shape;80;p12"/>
          <p:cNvSpPr txBox="1"/>
          <p:nvPr>
            <p:ph idx="1" type="body"/>
          </p:nvPr>
        </p:nvSpPr>
        <p:spPr>
          <a:xfrm>
            <a:off x="246800" y="1013525"/>
            <a:ext cx="6042300" cy="3976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rgbClr val="0C2055"/>
              </a:buClr>
              <a:buSzPts val="1300"/>
              <a:buChar char="●"/>
              <a:defRPr b="1">
                <a:solidFill>
                  <a:srgbClr val="0C2055"/>
                </a:solidFill>
              </a:defRPr>
            </a:lvl1pPr>
            <a:lvl2pPr indent="-298450" lvl="1" marL="914400" algn="l">
              <a:lnSpc>
                <a:spcPct val="115000"/>
              </a:lnSpc>
              <a:spcBef>
                <a:spcPts val="1600"/>
              </a:spcBef>
              <a:spcAft>
                <a:spcPts val="0"/>
              </a:spcAft>
              <a:buClr>
                <a:srgbClr val="0C2055"/>
              </a:buClr>
              <a:buSzPts val="1100"/>
              <a:buChar char="○"/>
              <a:defRPr b="1">
                <a:solidFill>
                  <a:srgbClr val="0C2055"/>
                </a:solidFill>
              </a:defRPr>
            </a:lvl2pPr>
            <a:lvl3pPr indent="-298450" lvl="2" marL="1371600" algn="l">
              <a:lnSpc>
                <a:spcPct val="115000"/>
              </a:lnSpc>
              <a:spcBef>
                <a:spcPts val="1600"/>
              </a:spcBef>
              <a:spcAft>
                <a:spcPts val="0"/>
              </a:spcAft>
              <a:buClr>
                <a:srgbClr val="0C2055"/>
              </a:buClr>
              <a:buSzPts val="1100"/>
              <a:buChar char="■"/>
              <a:defRPr b="1">
                <a:solidFill>
                  <a:srgbClr val="0C2055"/>
                </a:solidFill>
              </a:defRPr>
            </a:lvl3pPr>
            <a:lvl4pPr indent="-298450" lvl="3" marL="1828800" algn="l">
              <a:lnSpc>
                <a:spcPct val="115000"/>
              </a:lnSpc>
              <a:spcBef>
                <a:spcPts val="1600"/>
              </a:spcBef>
              <a:spcAft>
                <a:spcPts val="0"/>
              </a:spcAft>
              <a:buClr>
                <a:srgbClr val="0C2055"/>
              </a:buClr>
              <a:buSzPts val="1100"/>
              <a:buChar char="●"/>
              <a:defRPr b="1">
                <a:solidFill>
                  <a:srgbClr val="0C2055"/>
                </a:solidFill>
              </a:defRPr>
            </a:lvl4pPr>
            <a:lvl5pPr indent="-298450" lvl="4" marL="2286000" algn="l">
              <a:lnSpc>
                <a:spcPct val="115000"/>
              </a:lnSpc>
              <a:spcBef>
                <a:spcPts val="1600"/>
              </a:spcBef>
              <a:spcAft>
                <a:spcPts val="0"/>
              </a:spcAft>
              <a:buClr>
                <a:srgbClr val="0C2055"/>
              </a:buClr>
              <a:buSzPts val="1100"/>
              <a:buChar char="○"/>
              <a:defRPr b="1">
                <a:solidFill>
                  <a:srgbClr val="0C2055"/>
                </a:solidFill>
              </a:defRPr>
            </a:lvl5pPr>
            <a:lvl6pPr indent="-298450" lvl="5" marL="2743200" algn="l">
              <a:lnSpc>
                <a:spcPct val="115000"/>
              </a:lnSpc>
              <a:spcBef>
                <a:spcPts val="1600"/>
              </a:spcBef>
              <a:spcAft>
                <a:spcPts val="0"/>
              </a:spcAft>
              <a:buClr>
                <a:srgbClr val="0C2055"/>
              </a:buClr>
              <a:buSzPts val="1100"/>
              <a:buChar char="■"/>
              <a:defRPr b="1">
                <a:solidFill>
                  <a:srgbClr val="0C2055"/>
                </a:solidFill>
              </a:defRPr>
            </a:lvl6pPr>
            <a:lvl7pPr indent="-298450" lvl="6" marL="3200400" algn="l">
              <a:lnSpc>
                <a:spcPct val="115000"/>
              </a:lnSpc>
              <a:spcBef>
                <a:spcPts val="1600"/>
              </a:spcBef>
              <a:spcAft>
                <a:spcPts val="0"/>
              </a:spcAft>
              <a:buClr>
                <a:srgbClr val="0C2055"/>
              </a:buClr>
              <a:buSzPts val="1100"/>
              <a:buChar char="●"/>
              <a:defRPr b="1">
                <a:solidFill>
                  <a:srgbClr val="0C2055"/>
                </a:solidFill>
              </a:defRPr>
            </a:lvl7pPr>
            <a:lvl8pPr indent="-298450" lvl="7" marL="3657600" algn="l">
              <a:lnSpc>
                <a:spcPct val="115000"/>
              </a:lnSpc>
              <a:spcBef>
                <a:spcPts val="1600"/>
              </a:spcBef>
              <a:spcAft>
                <a:spcPts val="0"/>
              </a:spcAft>
              <a:buClr>
                <a:srgbClr val="0C2055"/>
              </a:buClr>
              <a:buSzPts val="1100"/>
              <a:buChar char="○"/>
              <a:defRPr b="1">
                <a:solidFill>
                  <a:srgbClr val="0C2055"/>
                </a:solidFill>
              </a:defRPr>
            </a:lvl8pPr>
            <a:lvl9pPr indent="-298450" lvl="8" marL="4114800" algn="l">
              <a:lnSpc>
                <a:spcPct val="115000"/>
              </a:lnSpc>
              <a:spcBef>
                <a:spcPts val="1600"/>
              </a:spcBef>
              <a:spcAft>
                <a:spcPts val="1600"/>
              </a:spcAft>
              <a:buClr>
                <a:srgbClr val="0C2055"/>
              </a:buClr>
              <a:buSzPts val="1100"/>
              <a:buChar char="■"/>
              <a:defRPr b="1">
                <a:solidFill>
                  <a:srgbClr val="0C2055"/>
                </a:solidFill>
              </a:defRPr>
            </a:lvl9pPr>
          </a:lstStyle>
          <a:p/>
        </p:txBody>
      </p:sp>
      <p:sp>
        <p:nvSpPr>
          <p:cNvPr id="81" name="Google Shape;81;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82" name="Google Shape;82;p12"/>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pic>
        <p:nvPicPr>
          <p:cNvPr id="83" name="Google Shape;83;p12"/>
          <p:cNvPicPr preferRelativeResize="0"/>
          <p:nvPr/>
        </p:nvPicPr>
        <p:blipFill rotWithShape="1">
          <a:blip r:embed="rId3">
            <a:alphaModFix/>
          </a:blip>
          <a:srcRect b="-13206" l="-6132" r="35476" t="-13295"/>
          <a:stretch/>
        </p:blipFill>
        <p:spPr>
          <a:xfrm>
            <a:off x="6855600" y="590075"/>
            <a:ext cx="2329250" cy="4173949"/>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DS - Dots">
  <p:cSld name="TITLE_AND_BODY_1_3_2">
    <p:spTree>
      <p:nvGrpSpPr>
        <p:cNvPr id="84" name="Shape 84"/>
        <p:cNvGrpSpPr/>
        <p:nvPr/>
      </p:nvGrpSpPr>
      <p:grpSpPr>
        <a:xfrm>
          <a:off x="0" y="0"/>
          <a:ext cx="0" cy="0"/>
          <a:chOff x="0" y="0"/>
          <a:chExt cx="0" cy="0"/>
        </a:xfrm>
      </p:grpSpPr>
      <p:sp>
        <p:nvSpPr>
          <p:cNvPr id="85" name="Google Shape;85;p13"/>
          <p:cNvSpPr/>
          <p:nvPr/>
        </p:nvSpPr>
        <p:spPr>
          <a:xfrm flipH="1">
            <a:off x="-48725" y="-34850"/>
            <a:ext cx="9241500" cy="5213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13"/>
          <p:cNvSpPr txBox="1"/>
          <p:nvPr>
            <p:ph type="title"/>
          </p:nvPr>
        </p:nvSpPr>
        <p:spPr>
          <a:xfrm>
            <a:off x="246550" y="48375"/>
            <a:ext cx="88485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0C2055"/>
              </a:buClr>
              <a:buSzPts val="2100"/>
              <a:buNone/>
              <a:defRPr b="1" sz="2100">
                <a:solidFill>
                  <a:srgbClr val="0C2055"/>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7" name="Google Shape;87;p13"/>
          <p:cNvSpPr txBox="1"/>
          <p:nvPr>
            <p:ph idx="1" type="body"/>
          </p:nvPr>
        </p:nvSpPr>
        <p:spPr>
          <a:xfrm>
            <a:off x="246800" y="1013525"/>
            <a:ext cx="6042300" cy="3976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rgbClr val="0C2055"/>
              </a:buClr>
              <a:buSzPts val="1300"/>
              <a:buChar char="●"/>
              <a:defRPr b="1">
                <a:solidFill>
                  <a:srgbClr val="0C2055"/>
                </a:solidFill>
              </a:defRPr>
            </a:lvl1pPr>
            <a:lvl2pPr indent="-298450" lvl="1" marL="914400" algn="l">
              <a:lnSpc>
                <a:spcPct val="115000"/>
              </a:lnSpc>
              <a:spcBef>
                <a:spcPts val="1600"/>
              </a:spcBef>
              <a:spcAft>
                <a:spcPts val="0"/>
              </a:spcAft>
              <a:buClr>
                <a:srgbClr val="0C2055"/>
              </a:buClr>
              <a:buSzPts val="1100"/>
              <a:buChar char="○"/>
              <a:defRPr b="1">
                <a:solidFill>
                  <a:srgbClr val="0C2055"/>
                </a:solidFill>
              </a:defRPr>
            </a:lvl2pPr>
            <a:lvl3pPr indent="-298450" lvl="2" marL="1371600" algn="l">
              <a:lnSpc>
                <a:spcPct val="115000"/>
              </a:lnSpc>
              <a:spcBef>
                <a:spcPts val="1600"/>
              </a:spcBef>
              <a:spcAft>
                <a:spcPts val="0"/>
              </a:spcAft>
              <a:buClr>
                <a:srgbClr val="0C2055"/>
              </a:buClr>
              <a:buSzPts val="1100"/>
              <a:buChar char="■"/>
              <a:defRPr b="1">
                <a:solidFill>
                  <a:srgbClr val="0C2055"/>
                </a:solidFill>
              </a:defRPr>
            </a:lvl3pPr>
            <a:lvl4pPr indent="-298450" lvl="3" marL="1828800" algn="l">
              <a:lnSpc>
                <a:spcPct val="115000"/>
              </a:lnSpc>
              <a:spcBef>
                <a:spcPts val="1600"/>
              </a:spcBef>
              <a:spcAft>
                <a:spcPts val="0"/>
              </a:spcAft>
              <a:buClr>
                <a:srgbClr val="0C2055"/>
              </a:buClr>
              <a:buSzPts val="1100"/>
              <a:buChar char="●"/>
              <a:defRPr b="1">
                <a:solidFill>
                  <a:srgbClr val="0C2055"/>
                </a:solidFill>
              </a:defRPr>
            </a:lvl4pPr>
            <a:lvl5pPr indent="-298450" lvl="4" marL="2286000" algn="l">
              <a:lnSpc>
                <a:spcPct val="115000"/>
              </a:lnSpc>
              <a:spcBef>
                <a:spcPts val="1600"/>
              </a:spcBef>
              <a:spcAft>
                <a:spcPts val="0"/>
              </a:spcAft>
              <a:buClr>
                <a:srgbClr val="0C2055"/>
              </a:buClr>
              <a:buSzPts val="1100"/>
              <a:buChar char="○"/>
              <a:defRPr b="1">
                <a:solidFill>
                  <a:srgbClr val="0C2055"/>
                </a:solidFill>
              </a:defRPr>
            </a:lvl5pPr>
            <a:lvl6pPr indent="-298450" lvl="5" marL="2743200" algn="l">
              <a:lnSpc>
                <a:spcPct val="115000"/>
              </a:lnSpc>
              <a:spcBef>
                <a:spcPts val="1600"/>
              </a:spcBef>
              <a:spcAft>
                <a:spcPts val="0"/>
              </a:spcAft>
              <a:buClr>
                <a:srgbClr val="0C2055"/>
              </a:buClr>
              <a:buSzPts val="1100"/>
              <a:buChar char="■"/>
              <a:defRPr b="1">
                <a:solidFill>
                  <a:srgbClr val="0C2055"/>
                </a:solidFill>
              </a:defRPr>
            </a:lvl6pPr>
            <a:lvl7pPr indent="-298450" lvl="6" marL="3200400" algn="l">
              <a:lnSpc>
                <a:spcPct val="115000"/>
              </a:lnSpc>
              <a:spcBef>
                <a:spcPts val="1600"/>
              </a:spcBef>
              <a:spcAft>
                <a:spcPts val="0"/>
              </a:spcAft>
              <a:buClr>
                <a:srgbClr val="0C2055"/>
              </a:buClr>
              <a:buSzPts val="1100"/>
              <a:buChar char="●"/>
              <a:defRPr b="1">
                <a:solidFill>
                  <a:srgbClr val="0C2055"/>
                </a:solidFill>
              </a:defRPr>
            </a:lvl7pPr>
            <a:lvl8pPr indent="-298450" lvl="7" marL="3657600" algn="l">
              <a:lnSpc>
                <a:spcPct val="115000"/>
              </a:lnSpc>
              <a:spcBef>
                <a:spcPts val="1600"/>
              </a:spcBef>
              <a:spcAft>
                <a:spcPts val="0"/>
              </a:spcAft>
              <a:buClr>
                <a:srgbClr val="0C2055"/>
              </a:buClr>
              <a:buSzPts val="1100"/>
              <a:buChar char="○"/>
              <a:defRPr b="1">
                <a:solidFill>
                  <a:srgbClr val="0C2055"/>
                </a:solidFill>
              </a:defRPr>
            </a:lvl8pPr>
            <a:lvl9pPr indent="-298450" lvl="8" marL="4114800" algn="l">
              <a:lnSpc>
                <a:spcPct val="115000"/>
              </a:lnSpc>
              <a:spcBef>
                <a:spcPts val="1600"/>
              </a:spcBef>
              <a:spcAft>
                <a:spcPts val="1600"/>
              </a:spcAft>
              <a:buClr>
                <a:srgbClr val="0C2055"/>
              </a:buClr>
              <a:buSzPts val="1100"/>
              <a:buChar char="■"/>
              <a:defRPr b="1">
                <a:solidFill>
                  <a:srgbClr val="0C2055"/>
                </a:solidFill>
              </a:defRPr>
            </a:lvl9pPr>
          </a:lstStyle>
          <a:p/>
        </p:txBody>
      </p:sp>
      <p:sp>
        <p:nvSpPr>
          <p:cNvPr id="88" name="Google Shape;88;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89" name="Google Shape;89;p13"/>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pic>
        <p:nvPicPr>
          <p:cNvPr id="90" name="Google Shape;90;p13"/>
          <p:cNvPicPr preferRelativeResize="0"/>
          <p:nvPr/>
        </p:nvPicPr>
        <p:blipFill rotWithShape="1">
          <a:blip r:embed="rId3">
            <a:alphaModFix/>
          </a:blip>
          <a:srcRect b="-11591" l="-11126" r="42317" t="-11591"/>
          <a:stretch/>
        </p:blipFill>
        <p:spPr>
          <a:xfrm>
            <a:off x="6886925" y="634650"/>
            <a:ext cx="2281576" cy="4088526"/>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ITLE_AND_BODY_1_2">
    <p:spTree>
      <p:nvGrpSpPr>
        <p:cNvPr id="91" name="Shape 91"/>
        <p:cNvGrpSpPr/>
        <p:nvPr/>
      </p:nvGrpSpPr>
      <p:grpSpPr>
        <a:xfrm>
          <a:off x="0" y="0"/>
          <a:ext cx="0" cy="0"/>
          <a:chOff x="0" y="0"/>
          <a:chExt cx="0" cy="0"/>
        </a:xfrm>
      </p:grpSpPr>
      <p:sp>
        <p:nvSpPr>
          <p:cNvPr id="92" name="Google Shape;92;p14"/>
          <p:cNvSpPr/>
          <p:nvPr/>
        </p:nvSpPr>
        <p:spPr>
          <a:xfrm flipH="1">
            <a:off x="-48725" y="-34850"/>
            <a:ext cx="9241500" cy="5213100"/>
          </a:xfrm>
          <a:prstGeom prst="rect">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14"/>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94" name="Google Shape;94;p14"/>
          <p:cNvSpPr txBox="1"/>
          <p:nvPr>
            <p:ph idx="1" type="body"/>
          </p:nvPr>
        </p:nvSpPr>
        <p:spPr>
          <a:xfrm>
            <a:off x="246800" y="1013525"/>
            <a:ext cx="6042300" cy="3976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95" name="Google Shape;9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96" name="Google Shape;96;p14"/>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Dark">
  <p:cSld name="TITLE_AND_BODY_1_1_1_1">
    <p:spTree>
      <p:nvGrpSpPr>
        <p:cNvPr id="97" name="Shape 97"/>
        <p:cNvGrpSpPr/>
        <p:nvPr/>
      </p:nvGrpSpPr>
      <p:grpSpPr>
        <a:xfrm>
          <a:off x="0" y="0"/>
          <a:ext cx="0" cy="0"/>
          <a:chOff x="0" y="0"/>
          <a:chExt cx="0" cy="0"/>
        </a:xfrm>
      </p:grpSpPr>
      <p:sp>
        <p:nvSpPr>
          <p:cNvPr id="98" name="Google Shape;98;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99" name="Google Shape;99;p15"/>
          <p:cNvPicPr preferRelativeResize="0"/>
          <p:nvPr/>
        </p:nvPicPr>
        <p:blipFill rotWithShape="1">
          <a:blip r:embed="rId2">
            <a:alphaModFix/>
          </a:blip>
          <a:srcRect b="0" l="0" r="84907" t="0"/>
          <a:stretch/>
        </p:blipFill>
        <p:spPr>
          <a:xfrm>
            <a:off x="8533353" y="99300"/>
            <a:ext cx="426900" cy="445500"/>
          </a:xfrm>
          <a:prstGeom prst="rect">
            <a:avLst/>
          </a:prstGeom>
          <a:noFill/>
          <a:ln>
            <a:noFill/>
          </a:ln>
        </p:spPr>
      </p:pic>
      <p:pic>
        <p:nvPicPr>
          <p:cNvPr id="100" name="Google Shape;100;p15"/>
          <p:cNvPicPr preferRelativeResize="0"/>
          <p:nvPr/>
        </p:nvPicPr>
        <p:blipFill rotWithShape="1">
          <a:blip r:embed="rId3">
            <a:alphaModFix/>
          </a:blip>
          <a:srcRect b="0" l="0" r="0" t="0"/>
          <a:stretch/>
        </p:blipFill>
        <p:spPr>
          <a:xfrm>
            <a:off x="-1801" y="-2250"/>
            <a:ext cx="9147602" cy="5148000"/>
          </a:xfrm>
          <a:prstGeom prst="rect">
            <a:avLst/>
          </a:prstGeom>
          <a:noFill/>
          <a:ln>
            <a:noFill/>
          </a:ln>
        </p:spPr>
      </p:pic>
      <p:pic>
        <p:nvPicPr>
          <p:cNvPr id="101" name="Google Shape;101;p15"/>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slide">
  <p:cSld name="TITLE_AND_BODY_1_1">
    <p:spTree>
      <p:nvGrpSpPr>
        <p:cNvPr id="102" name="Shape 102"/>
        <p:cNvGrpSpPr/>
        <p:nvPr/>
      </p:nvGrpSpPr>
      <p:grpSpPr>
        <a:xfrm>
          <a:off x="0" y="0"/>
          <a:ext cx="0" cy="0"/>
          <a:chOff x="0" y="0"/>
          <a:chExt cx="0" cy="0"/>
        </a:xfrm>
      </p:grpSpPr>
      <p:grpSp>
        <p:nvGrpSpPr>
          <p:cNvPr id="103" name="Google Shape;103;p16"/>
          <p:cNvGrpSpPr/>
          <p:nvPr/>
        </p:nvGrpSpPr>
        <p:grpSpPr>
          <a:xfrm>
            <a:off x="-48725" y="-39375"/>
            <a:ext cx="9241500" cy="5217625"/>
            <a:chOff x="-48725" y="-39375"/>
            <a:chExt cx="9241500" cy="5217625"/>
          </a:xfrm>
        </p:grpSpPr>
        <p:sp>
          <p:nvSpPr>
            <p:cNvPr id="104" name="Google Shape;104;p16"/>
            <p:cNvSpPr/>
            <p:nvPr/>
          </p:nvSpPr>
          <p:spPr>
            <a:xfrm flipH="1">
              <a:off x="-48725" y="-34850"/>
              <a:ext cx="9241500" cy="5213100"/>
            </a:xfrm>
            <a:prstGeom prst="rect">
              <a:avLst/>
            </a:prstGeom>
            <a:gradFill>
              <a:gsLst>
                <a:gs pos="0">
                  <a:srgbClr val="2C2182"/>
                </a:gs>
                <a:gs pos="16000">
                  <a:srgbClr val="2C218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5" name="Google Shape;105;p16"/>
            <p:cNvPicPr preferRelativeResize="0"/>
            <p:nvPr/>
          </p:nvPicPr>
          <p:blipFill rotWithShape="1">
            <a:blip r:embed="rId2">
              <a:alphaModFix amt="19000"/>
            </a:blip>
            <a:srcRect b="-22969" l="-27210" r="27209" t="22970"/>
            <a:stretch/>
          </p:blipFill>
          <p:spPr>
            <a:xfrm>
              <a:off x="5413625" y="-39375"/>
              <a:ext cx="3731748" cy="3733576"/>
            </a:xfrm>
            <a:prstGeom prst="rect">
              <a:avLst/>
            </a:prstGeom>
            <a:noFill/>
            <a:ln>
              <a:noFill/>
            </a:ln>
          </p:spPr>
        </p:pic>
      </p:grpSp>
      <p:pic>
        <p:nvPicPr>
          <p:cNvPr id="106" name="Google Shape;106;p16"/>
          <p:cNvPicPr preferRelativeResize="0"/>
          <p:nvPr/>
        </p:nvPicPr>
        <p:blipFill rotWithShape="1">
          <a:blip r:embed="rId3">
            <a:alphaModFix/>
          </a:blip>
          <a:srcRect b="6379" l="356" r="12732" t="6701"/>
          <a:stretch/>
        </p:blipFill>
        <p:spPr>
          <a:xfrm>
            <a:off x="-43050" y="-18400"/>
            <a:ext cx="9227776" cy="5181601"/>
          </a:xfrm>
          <a:prstGeom prst="rect">
            <a:avLst/>
          </a:prstGeom>
          <a:noFill/>
          <a:ln>
            <a:noFill/>
          </a:ln>
        </p:spPr>
      </p:pic>
      <p:sp>
        <p:nvSpPr>
          <p:cNvPr id="107" name="Google Shape;107;p16"/>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08" name="Google Shape;108;p16"/>
          <p:cNvSpPr txBox="1"/>
          <p:nvPr>
            <p:ph idx="1" type="body"/>
          </p:nvPr>
        </p:nvSpPr>
        <p:spPr>
          <a:xfrm>
            <a:off x="246800" y="1013525"/>
            <a:ext cx="5314800" cy="3595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109" name="Google Shape;109;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10" name="Google Shape;110;p16"/>
          <p:cNvPicPr preferRelativeResize="0"/>
          <p:nvPr/>
        </p:nvPicPr>
        <p:blipFill rotWithShape="1">
          <a:blip r:embed="rId4">
            <a:alphaModFix/>
          </a:blip>
          <a:srcRect b="0" l="0" r="86406" t="0"/>
          <a:stretch/>
        </p:blipFill>
        <p:spPr>
          <a:xfrm>
            <a:off x="241490" y="4566275"/>
            <a:ext cx="339676" cy="393600"/>
          </a:xfrm>
          <a:prstGeom prst="rect">
            <a:avLst/>
          </a:prstGeom>
          <a:noFill/>
          <a:ln>
            <a:noFill/>
          </a:ln>
        </p:spPr>
      </p:pic>
      <p:sp>
        <p:nvSpPr>
          <p:cNvPr id="111" name="Google Shape;111;p16"/>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team development">
  <p:cSld name="TITLE_AND_BODY_1_1_2">
    <p:spTree>
      <p:nvGrpSpPr>
        <p:cNvPr id="112" name="Shape 112"/>
        <p:cNvGrpSpPr/>
        <p:nvPr/>
      </p:nvGrpSpPr>
      <p:grpSpPr>
        <a:xfrm>
          <a:off x="0" y="0"/>
          <a:ext cx="0" cy="0"/>
          <a:chOff x="0" y="0"/>
          <a:chExt cx="0" cy="0"/>
        </a:xfrm>
      </p:grpSpPr>
      <p:sp>
        <p:nvSpPr>
          <p:cNvPr id="113" name="Google Shape;113;p17"/>
          <p:cNvSpPr/>
          <p:nvPr/>
        </p:nvSpPr>
        <p:spPr>
          <a:xfrm flipH="1">
            <a:off x="-48725" y="-34850"/>
            <a:ext cx="9241500" cy="5213100"/>
          </a:xfrm>
          <a:prstGeom prst="rect">
            <a:avLst/>
          </a:prstGeom>
          <a:gradFill>
            <a:gsLst>
              <a:gs pos="0">
                <a:srgbClr val="396AA2"/>
              </a:gs>
              <a:gs pos="16000">
                <a:srgbClr val="396AA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17"/>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15" name="Google Shape;115;p17"/>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116" name="Google Shape;116;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17" name="Google Shape;117;p17"/>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118" name="Google Shape;118;p17"/>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practitioner development">
  <p:cSld name="TITLE_AND_BODY_1_1_2_1_1_1">
    <p:spTree>
      <p:nvGrpSpPr>
        <p:cNvPr id="119" name="Shape 119"/>
        <p:cNvGrpSpPr/>
        <p:nvPr/>
      </p:nvGrpSpPr>
      <p:grpSpPr>
        <a:xfrm>
          <a:off x="0" y="0"/>
          <a:ext cx="0" cy="0"/>
          <a:chOff x="0" y="0"/>
          <a:chExt cx="0" cy="0"/>
        </a:xfrm>
      </p:grpSpPr>
      <p:sp>
        <p:nvSpPr>
          <p:cNvPr id="120" name="Google Shape;120;p18"/>
          <p:cNvSpPr/>
          <p:nvPr/>
        </p:nvSpPr>
        <p:spPr>
          <a:xfrm flipH="1">
            <a:off x="-48750" y="-34800"/>
            <a:ext cx="9241500" cy="5213100"/>
          </a:xfrm>
          <a:prstGeom prst="rect">
            <a:avLst/>
          </a:prstGeom>
          <a:gradFill>
            <a:gsLst>
              <a:gs pos="0">
                <a:srgbClr val="782A8C"/>
              </a:gs>
              <a:gs pos="16000">
                <a:srgbClr val="782A8C"/>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18"/>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22" name="Google Shape;122;p18"/>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123" name="Google Shape;123;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24" name="Google Shape;124;p18"/>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125" name="Google Shape;125;p18"/>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coaching">
  <p:cSld name="TITLE_AND_BODY_1_1_2_1_1">
    <p:spTree>
      <p:nvGrpSpPr>
        <p:cNvPr id="126" name="Shape 126"/>
        <p:cNvGrpSpPr/>
        <p:nvPr/>
      </p:nvGrpSpPr>
      <p:grpSpPr>
        <a:xfrm>
          <a:off x="0" y="0"/>
          <a:ext cx="0" cy="0"/>
          <a:chOff x="0" y="0"/>
          <a:chExt cx="0" cy="0"/>
        </a:xfrm>
      </p:grpSpPr>
      <p:sp>
        <p:nvSpPr>
          <p:cNvPr id="127" name="Google Shape;127;p19"/>
          <p:cNvSpPr/>
          <p:nvPr/>
        </p:nvSpPr>
        <p:spPr>
          <a:xfrm flipH="1">
            <a:off x="-48725" y="-34850"/>
            <a:ext cx="9241500" cy="5213100"/>
          </a:xfrm>
          <a:prstGeom prst="rect">
            <a:avLst/>
          </a:prstGeom>
          <a:gradFill>
            <a:gsLst>
              <a:gs pos="0">
                <a:srgbClr val="122FB1"/>
              </a:gs>
              <a:gs pos="16000">
                <a:srgbClr val="122FB1"/>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19"/>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29" name="Google Shape;129;p19"/>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130" name="Google Shape;130;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31" name="Google Shape;131;p19"/>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132" name="Google Shape;132;p19"/>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gnostics">
  <p:cSld name="TITLE_AND_BODY_1_1_2_1_1_1_1">
    <p:spTree>
      <p:nvGrpSpPr>
        <p:cNvPr id="133" name="Shape 133"/>
        <p:cNvGrpSpPr/>
        <p:nvPr/>
      </p:nvGrpSpPr>
      <p:grpSpPr>
        <a:xfrm>
          <a:off x="0" y="0"/>
          <a:ext cx="0" cy="0"/>
          <a:chOff x="0" y="0"/>
          <a:chExt cx="0" cy="0"/>
        </a:xfrm>
      </p:grpSpPr>
      <p:sp>
        <p:nvSpPr>
          <p:cNvPr id="134" name="Google Shape;134;p20"/>
          <p:cNvSpPr/>
          <p:nvPr/>
        </p:nvSpPr>
        <p:spPr>
          <a:xfrm flipH="1">
            <a:off x="-48750" y="-34800"/>
            <a:ext cx="9241500" cy="5213100"/>
          </a:xfrm>
          <a:prstGeom prst="rect">
            <a:avLst/>
          </a:prstGeom>
          <a:gradFill>
            <a:gsLst>
              <a:gs pos="0">
                <a:srgbClr val="580C54"/>
              </a:gs>
              <a:gs pos="16000">
                <a:srgbClr val="580C54"/>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20"/>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36" name="Google Shape;136;p20"/>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137" name="Google Shape;137;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38" name="Google Shape;138;p20"/>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139" name="Google Shape;139;p20"/>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EAMS BLANK">
  <p:cSld name="1_Text slide TEAMS BLANK 3">
    <p:spTree>
      <p:nvGrpSpPr>
        <p:cNvPr id="19" name="Shape 19"/>
        <p:cNvGrpSpPr/>
        <p:nvPr/>
      </p:nvGrpSpPr>
      <p:grpSpPr>
        <a:xfrm>
          <a:off x="0" y="0"/>
          <a:ext cx="0" cy="0"/>
          <a:chOff x="0" y="0"/>
          <a:chExt cx="0" cy="0"/>
        </a:xfrm>
      </p:grpSpPr>
      <p:sp>
        <p:nvSpPr>
          <p:cNvPr id="20" name="Google Shape;20;p3"/>
          <p:cNvSpPr/>
          <p:nvPr/>
        </p:nvSpPr>
        <p:spPr>
          <a:xfrm flipH="1">
            <a:off x="-48725" y="-34850"/>
            <a:ext cx="9241500" cy="5213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2" name="Google Shape;22;p3"/>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sp>
        <p:nvSpPr>
          <p:cNvPr id="23" name="Google Shape;23;p3"/>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rgbClr val="A5A5A5"/>
                </a:solidFill>
                <a:latin typeface="Montserrat"/>
                <a:ea typeface="Montserrat"/>
                <a:cs typeface="Montserrat"/>
                <a:sym typeface="Montserrat"/>
              </a:rPr>
              <a:t>Copyright 6TCG, Inc. 2025.</a:t>
            </a:r>
            <a:endParaRPr b="0" i="0" sz="1050" u="none" cap="none" strike="noStrike">
              <a:solidFill>
                <a:srgbClr val="A5A5A5"/>
              </a:solidFill>
              <a:latin typeface="Montserrat"/>
              <a:ea typeface="Montserrat"/>
              <a:cs typeface="Montserrat"/>
              <a:sym typeface="Montserrat"/>
            </a:endParaRPr>
          </a:p>
        </p:txBody>
      </p:sp>
      <p:pic>
        <p:nvPicPr>
          <p:cNvPr id="24" name="Google Shape;24;p3"/>
          <p:cNvPicPr preferRelativeResize="0"/>
          <p:nvPr/>
        </p:nvPicPr>
        <p:blipFill rotWithShape="1">
          <a:blip r:embed="rId3">
            <a:alphaModFix/>
          </a:blip>
          <a:srcRect b="0" l="14733" r="0" t="0"/>
          <a:stretch/>
        </p:blipFill>
        <p:spPr>
          <a:xfrm>
            <a:off x="607219" y="4570589"/>
            <a:ext cx="2130920" cy="393600"/>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terprise">
  <p:cSld name="TITLE_AND_BODY_1_1_2_1_1_1_1_1">
    <p:spTree>
      <p:nvGrpSpPr>
        <p:cNvPr id="140" name="Shape 140"/>
        <p:cNvGrpSpPr/>
        <p:nvPr/>
      </p:nvGrpSpPr>
      <p:grpSpPr>
        <a:xfrm>
          <a:off x="0" y="0"/>
          <a:ext cx="0" cy="0"/>
          <a:chOff x="0" y="0"/>
          <a:chExt cx="0" cy="0"/>
        </a:xfrm>
      </p:grpSpPr>
      <p:sp>
        <p:nvSpPr>
          <p:cNvPr id="141" name="Google Shape;141;p21"/>
          <p:cNvSpPr/>
          <p:nvPr/>
        </p:nvSpPr>
        <p:spPr>
          <a:xfrm flipH="1">
            <a:off x="-48750" y="-34800"/>
            <a:ext cx="9241500" cy="5213100"/>
          </a:xfrm>
          <a:prstGeom prst="rect">
            <a:avLst/>
          </a:prstGeom>
          <a:gradFill>
            <a:gsLst>
              <a:gs pos="0">
                <a:srgbClr val="125958"/>
              </a:gs>
              <a:gs pos="16000">
                <a:srgbClr val="125958"/>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21"/>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43" name="Google Shape;143;p21"/>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144" name="Google Shape;14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45" name="Google Shape;145;p21"/>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146" name="Google Shape;146;p21"/>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5 1">
  <p:cSld name="TITLE_5_1">
    <p:spTree>
      <p:nvGrpSpPr>
        <p:cNvPr id="147" name="Shape 147"/>
        <p:cNvGrpSpPr/>
        <p:nvPr/>
      </p:nvGrpSpPr>
      <p:grpSpPr>
        <a:xfrm>
          <a:off x="0" y="0"/>
          <a:ext cx="0" cy="0"/>
          <a:chOff x="0" y="0"/>
          <a:chExt cx="0" cy="0"/>
        </a:xfrm>
      </p:grpSpPr>
      <p:sp>
        <p:nvSpPr>
          <p:cNvPr id="148" name="Google Shape;148;p22"/>
          <p:cNvSpPr txBox="1"/>
          <p:nvPr>
            <p:ph type="ctrTitle"/>
          </p:nvPr>
        </p:nvSpPr>
        <p:spPr>
          <a:xfrm>
            <a:off x="372700" y="1197400"/>
            <a:ext cx="4906200" cy="1312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3100"/>
              <a:buFont typeface="Montserrat SemiBold"/>
              <a:buNone/>
              <a:defRPr sz="3100">
                <a:solidFill>
                  <a:schemeClr val="lt1"/>
                </a:solidFill>
                <a:latin typeface="Montserrat SemiBold"/>
                <a:ea typeface="Montserrat SemiBold"/>
                <a:cs typeface="Montserrat SemiBold"/>
                <a:sym typeface="Montserrat SemiBold"/>
              </a:defRPr>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p:txBody>
      </p:sp>
      <p:sp>
        <p:nvSpPr>
          <p:cNvPr id="149" name="Google Shape;149;p22"/>
          <p:cNvSpPr txBox="1"/>
          <p:nvPr>
            <p:ph idx="1" type="subTitle"/>
          </p:nvPr>
        </p:nvSpPr>
        <p:spPr>
          <a:xfrm>
            <a:off x="419675" y="2420800"/>
            <a:ext cx="3712800" cy="506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1400"/>
              <a:buFont typeface="Montserrat SemiBold"/>
              <a:buNone/>
              <a:defRPr sz="1400">
                <a:solidFill>
                  <a:schemeClr val="lt1"/>
                </a:solidFill>
                <a:latin typeface="Montserrat SemiBold"/>
                <a:ea typeface="Montserrat SemiBold"/>
                <a:cs typeface="Montserrat SemiBold"/>
                <a:sym typeface="Montserrat SemiBold"/>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p:txBody>
      </p:sp>
      <p:sp>
        <p:nvSpPr>
          <p:cNvPr id="150" name="Google Shape;150;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51" name="Google Shape;151;p22"/>
          <p:cNvPicPr preferRelativeResize="0"/>
          <p:nvPr/>
        </p:nvPicPr>
        <p:blipFill rotWithShape="1">
          <a:blip r:embed="rId2">
            <a:alphaModFix/>
          </a:blip>
          <a:srcRect b="0" l="0" r="0" t="0"/>
          <a:stretch/>
        </p:blipFill>
        <p:spPr>
          <a:xfrm>
            <a:off x="381514" y="357650"/>
            <a:ext cx="2499060" cy="393600"/>
          </a:xfrm>
          <a:prstGeom prst="rect">
            <a:avLst/>
          </a:prstGeom>
          <a:noFill/>
          <a:ln>
            <a:noFill/>
          </a:ln>
        </p:spPr>
      </p:pic>
      <p:pic>
        <p:nvPicPr>
          <p:cNvPr id="152" name="Google Shape;152;p22"/>
          <p:cNvPicPr preferRelativeResize="0"/>
          <p:nvPr/>
        </p:nvPicPr>
        <p:blipFill rotWithShape="1">
          <a:blip r:embed="rId3">
            <a:alphaModFix/>
          </a:blip>
          <a:srcRect b="0" l="1203" r="8298" t="3818"/>
          <a:stretch/>
        </p:blipFill>
        <p:spPr>
          <a:xfrm>
            <a:off x="-48550" y="-39925"/>
            <a:ext cx="9230648" cy="5221525"/>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EAMS BLANK 1">
  <p:cSld name="1_Text slide TEAMS BLANK_1">
    <p:spTree>
      <p:nvGrpSpPr>
        <p:cNvPr id="153" name="Shape 153"/>
        <p:cNvGrpSpPr/>
        <p:nvPr/>
      </p:nvGrpSpPr>
      <p:grpSpPr>
        <a:xfrm>
          <a:off x="0" y="0"/>
          <a:ext cx="0" cy="0"/>
          <a:chOff x="0" y="0"/>
          <a:chExt cx="0" cy="0"/>
        </a:xfrm>
      </p:grpSpPr>
      <p:sp>
        <p:nvSpPr>
          <p:cNvPr id="154" name="Google Shape;154;p23"/>
          <p:cNvSpPr/>
          <p:nvPr/>
        </p:nvSpPr>
        <p:spPr>
          <a:xfrm flipH="1">
            <a:off x="-3"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56" name="Google Shape;156;p23"/>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sp>
        <p:nvSpPr>
          <p:cNvPr id="157" name="Google Shape;157;p23"/>
          <p:cNvSpPr txBox="1"/>
          <p:nvPr>
            <p:ph type="title"/>
          </p:nvPr>
        </p:nvSpPr>
        <p:spPr>
          <a:xfrm>
            <a:off x="246550" y="152190"/>
            <a:ext cx="8848500" cy="67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C2055"/>
              </a:buClr>
              <a:buSzPts val="2100"/>
              <a:buNone/>
              <a:defRPr b="1" sz="2100">
                <a:solidFill>
                  <a:srgbClr val="0C2055"/>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EAMS BLANK 2 1 1">
  <p:cSld name="1_Text slide TEAMS BLANK_1_1">
    <p:spTree>
      <p:nvGrpSpPr>
        <p:cNvPr id="158" name="Shape 158"/>
        <p:cNvGrpSpPr/>
        <p:nvPr/>
      </p:nvGrpSpPr>
      <p:grpSpPr>
        <a:xfrm>
          <a:off x="0" y="0"/>
          <a:ext cx="0" cy="0"/>
          <a:chOff x="0" y="0"/>
          <a:chExt cx="0" cy="0"/>
        </a:xfrm>
      </p:grpSpPr>
      <p:sp>
        <p:nvSpPr>
          <p:cNvPr id="159" name="Google Shape;159;p24"/>
          <p:cNvSpPr/>
          <p:nvPr/>
        </p:nvSpPr>
        <p:spPr>
          <a:xfrm flipH="1">
            <a:off x="-3"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0" name="Google Shape;160;p24"/>
          <p:cNvPicPr preferRelativeResize="0"/>
          <p:nvPr/>
        </p:nvPicPr>
        <p:blipFill rotWithShape="1">
          <a:blip r:embed="rId2">
            <a:alphaModFix/>
          </a:blip>
          <a:srcRect b="-27308" l="-14068" r="-14055" t="-27323"/>
          <a:stretch/>
        </p:blipFill>
        <p:spPr>
          <a:xfrm>
            <a:off x="241490" y="4566275"/>
            <a:ext cx="339676" cy="393600"/>
          </a:xfrm>
          <a:prstGeom prst="rect">
            <a:avLst/>
          </a:prstGeom>
          <a:noFill/>
          <a:ln>
            <a:noFill/>
          </a:ln>
        </p:spPr>
      </p:pic>
      <p:sp>
        <p:nvSpPr>
          <p:cNvPr id="161" name="Google Shape;161;p24"/>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rgbClr val="A5A5A5"/>
                </a:solidFill>
                <a:latin typeface="Montserrat"/>
                <a:ea typeface="Montserrat"/>
                <a:cs typeface="Montserrat"/>
                <a:sym typeface="Montserrat"/>
              </a:rPr>
              <a:t>Copyright 6TCG, Inc. 2025.</a:t>
            </a:r>
            <a:endParaRPr b="0" i="0" sz="1050" u="none" cap="none" strike="noStrike">
              <a:solidFill>
                <a:srgbClr val="A5A5A5"/>
              </a:solidFill>
              <a:latin typeface="Montserrat"/>
              <a:ea typeface="Montserrat"/>
              <a:cs typeface="Montserrat"/>
              <a:sym typeface="Montserrat"/>
            </a:endParaRPr>
          </a:p>
        </p:txBody>
      </p:sp>
      <p:pic>
        <p:nvPicPr>
          <p:cNvPr id="162" name="Google Shape;162;p24"/>
          <p:cNvPicPr preferRelativeResize="0"/>
          <p:nvPr/>
        </p:nvPicPr>
        <p:blipFill rotWithShape="1">
          <a:blip r:embed="rId3">
            <a:alphaModFix/>
          </a:blip>
          <a:srcRect b="0" l="14734" r="0" t="0"/>
          <a:stretch/>
        </p:blipFill>
        <p:spPr>
          <a:xfrm>
            <a:off x="607219" y="4570589"/>
            <a:ext cx="2130920" cy="393600"/>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EAMS BLANK">
  <p:cSld name="1_Text slide TEAMS BLANK">
    <p:spTree>
      <p:nvGrpSpPr>
        <p:cNvPr id="167" name="Shape 167"/>
        <p:cNvGrpSpPr/>
        <p:nvPr/>
      </p:nvGrpSpPr>
      <p:grpSpPr>
        <a:xfrm>
          <a:off x="0" y="0"/>
          <a:ext cx="0" cy="0"/>
          <a:chOff x="0" y="0"/>
          <a:chExt cx="0" cy="0"/>
        </a:xfrm>
      </p:grpSpPr>
      <p:sp>
        <p:nvSpPr>
          <p:cNvPr id="168" name="Google Shape;168;p26"/>
          <p:cNvSpPr/>
          <p:nvPr/>
        </p:nvSpPr>
        <p:spPr>
          <a:xfrm flipH="1">
            <a:off x="-3"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70" name="Google Shape;170;p26"/>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sp>
        <p:nvSpPr>
          <p:cNvPr id="171" name="Google Shape;171;p26"/>
          <p:cNvSpPr txBox="1"/>
          <p:nvPr>
            <p:ph type="title"/>
          </p:nvPr>
        </p:nvSpPr>
        <p:spPr>
          <a:xfrm>
            <a:off x="246550" y="152190"/>
            <a:ext cx="8848500" cy="67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C2055"/>
              </a:buClr>
              <a:buSzPts val="2100"/>
              <a:buNone/>
              <a:defRPr b="1" sz="2100">
                <a:solidFill>
                  <a:srgbClr val="0C2055"/>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p:cSld name="TITLE_AND_BODY_1_1_1">
    <p:spTree>
      <p:nvGrpSpPr>
        <p:cNvPr id="172" name="Shape 172"/>
        <p:cNvGrpSpPr/>
        <p:nvPr/>
      </p:nvGrpSpPr>
      <p:grpSpPr>
        <a:xfrm>
          <a:off x="0" y="0"/>
          <a:ext cx="0" cy="0"/>
          <a:chOff x="0" y="0"/>
          <a:chExt cx="0" cy="0"/>
        </a:xfrm>
      </p:grpSpPr>
      <p:sp>
        <p:nvSpPr>
          <p:cNvPr id="173" name="Google Shape;173;p27"/>
          <p:cNvSpPr txBox="1"/>
          <p:nvPr>
            <p:ph idx="1" type="body"/>
          </p:nvPr>
        </p:nvSpPr>
        <p:spPr>
          <a:xfrm>
            <a:off x="246798" y="1013525"/>
            <a:ext cx="8013300" cy="3976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rgbClr val="00104B"/>
              </a:buClr>
              <a:buSzPts val="1300"/>
              <a:buFont typeface="Montserrat"/>
              <a:buChar char="●"/>
              <a:defRPr>
                <a:solidFill>
                  <a:srgbClr val="00104B"/>
                </a:solidFill>
                <a:latin typeface="Montserrat"/>
                <a:ea typeface="Montserrat"/>
                <a:cs typeface="Montserrat"/>
                <a:sym typeface="Montserrat"/>
              </a:defRPr>
            </a:lvl1pPr>
            <a:lvl2pPr indent="-298450" lvl="1" marL="9144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2pPr>
            <a:lvl3pPr indent="-298450" lvl="2" marL="13716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3pPr>
            <a:lvl4pPr indent="-298450" lvl="3" marL="18288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4pPr>
            <a:lvl5pPr indent="-298450" lvl="4" marL="22860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5pPr>
            <a:lvl6pPr indent="-298450" lvl="5" marL="27432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6pPr>
            <a:lvl7pPr indent="-298450" lvl="6" marL="32004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7pPr>
            <a:lvl8pPr indent="-298450" lvl="7" marL="36576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8pPr>
            <a:lvl9pPr indent="-298450" lvl="8" marL="4114800" algn="l">
              <a:lnSpc>
                <a:spcPct val="115000"/>
              </a:lnSpc>
              <a:spcBef>
                <a:spcPts val="1600"/>
              </a:spcBef>
              <a:spcAft>
                <a:spcPts val="1600"/>
              </a:spcAft>
              <a:buClr>
                <a:srgbClr val="00104B"/>
              </a:buClr>
              <a:buSzPts val="1100"/>
              <a:buFont typeface="Montserrat"/>
              <a:buChar char="■"/>
              <a:defRPr>
                <a:solidFill>
                  <a:srgbClr val="00104B"/>
                </a:solidFill>
                <a:latin typeface="Montserrat"/>
                <a:ea typeface="Montserrat"/>
                <a:cs typeface="Montserrat"/>
                <a:sym typeface="Montserrat"/>
              </a:defRPr>
            </a:lvl9pPr>
          </a:lstStyle>
          <a:p/>
        </p:txBody>
      </p:sp>
      <p:sp>
        <p:nvSpPr>
          <p:cNvPr id="174" name="Google Shape;174;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75" name="Google Shape;175;p27"/>
          <p:cNvPicPr preferRelativeResize="0"/>
          <p:nvPr/>
        </p:nvPicPr>
        <p:blipFill rotWithShape="1">
          <a:blip r:embed="rId2">
            <a:alphaModFix/>
          </a:blip>
          <a:srcRect b="0" l="0" r="84907" t="0"/>
          <a:stretch/>
        </p:blipFill>
        <p:spPr>
          <a:xfrm>
            <a:off x="8533353" y="99300"/>
            <a:ext cx="426900" cy="445500"/>
          </a:xfrm>
          <a:prstGeom prst="rect">
            <a:avLst/>
          </a:prstGeom>
          <a:noFill/>
          <a:ln>
            <a:noFill/>
          </a:ln>
        </p:spPr>
      </p:pic>
      <p:pic>
        <p:nvPicPr>
          <p:cNvPr id="176" name="Google Shape;176;p27"/>
          <p:cNvPicPr preferRelativeResize="0"/>
          <p:nvPr/>
        </p:nvPicPr>
        <p:blipFill rotWithShape="1">
          <a:blip r:embed="rId3">
            <a:alphaModFix/>
          </a:blip>
          <a:srcRect b="0" l="0" r="86874" t="0"/>
          <a:stretch/>
        </p:blipFill>
        <p:spPr>
          <a:xfrm>
            <a:off x="246789" y="4544225"/>
            <a:ext cx="371236" cy="4455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p:cSld name="TITLE_AND_BODY_1">
    <p:spTree>
      <p:nvGrpSpPr>
        <p:cNvPr id="177" name="Shape 177"/>
        <p:cNvGrpSpPr/>
        <p:nvPr/>
      </p:nvGrpSpPr>
      <p:grpSpPr>
        <a:xfrm>
          <a:off x="0" y="0"/>
          <a:ext cx="0" cy="0"/>
          <a:chOff x="0" y="0"/>
          <a:chExt cx="0" cy="0"/>
        </a:xfrm>
      </p:grpSpPr>
      <p:sp>
        <p:nvSpPr>
          <p:cNvPr id="178" name="Google Shape;178;p28"/>
          <p:cNvSpPr/>
          <p:nvPr/>
        </p:nvSpPr>
        <p:spPr>
          <a:xfrm flipH="1">
            <a:off x="-48725" y="-34850"/>
            <a:ext cx="9241500" cy="5213100"/>
          </a:xfrm>
          <a:prstGeom prst="rect">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28"/>
          <p:cNvSpPr txBox="1"/>
          <p:nvPr>
            <p:ph type="title"/>
          </p:nvPr>
        </p:nvSpPr>
        <p:spPr>
          <a:xfrm>
            <a:off x="246550" y="48375"/>
            <a:ext cx="88320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80" name="Google Shape;180;p28"/>
          <p:cNvSpPr txBox="1"/>
          <p:nvPr>
            <p:ph idx="1" type="body"/>
          </p:nvPr>
        </p:nvSpPr>
        <p:spPr>
          <a:xfrm>
            <a:off x="246800" y="1013525"/>
            <a:ext cx="6042300" cy="3976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181" name="Google Shape;181;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82" name="Google Shape;182;p28"/>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pic>
        <p:nvPicPr>
          <p:cNvPr id="183" name="Google Shape;183;p28"/>
          <p:cNvPicPr preferRelativeResize="0"/>
          <p:nvPr/>
        </p:nvPicPr>
        <p:blipFill rotWithShape="1">
          <a:blip r:embed="rId3">
            <a:alphaModFix amt="70000"/>
          </a:blip>
          <a:srcRect b="0" l="0" r="35798" t="0"/>
          <a:stretch/>
        </p:blipFill>
        <p:spPr>
          <a:xfrm>
            <a:off x="7176529" y="931925"/>
            <a:ext cx="2016250" cy="3143249"/>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EAMS BLANK">
  <p:cSld name="1_Text slide TEAMS BLANK 2">
    <p:spTree>
      <p:nvGrpSpPr>
        <p:cNvPr id="184" name="Shape 184"/>
        <p:cNvGrpSpPr/>
        <p:nvPr/>
      </p:nvGrpSpPr>
      <p:grpSpPr>
        <a:xfrm>
          <a:off x="0" y="0"/>
          <a:ext cx="0" cy="0"/>
          <a:chOff x="0" y="0"/>
          <a:chExt cx="0" cy="0"/>
        </a:xfrm>
      </p:grpSpPr>
      <p:sp>
        <p:nvSpPr>
          <p:cNvPr id="185" name="Google Shape;185;p29"/>
          <p:cNvSpPr/>
          <p:nvPr/>
        </p:nvSpPr>
        <p:spPr>
          <a:xfrm flipH="1">
            <a:off x="-48725" y="-34850"/>
            <a:ext cx="9241500" cy="5213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87" name="Google Shape;187;p29"/>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EAMS - Dots">
  <p:cSld name="TITLE_AND_BODY_1_3">
    <p:spTree>
      <p:nvGrpSpPr>
        <p:cNvPr id="188" name="Shape 188"/>
        <p:cNvGrpSpPr/>
        <p:nvPr/>
      </p:nvGrpSpPr>
      <p:grpSpPr>
        <a:xfrm>
          <a:off x="0" y="0"/>
          <a:ext cx="0" cy="0"/>
          <a:chOff x="0" y="0"/>
          <a:chExt cx="0" cy="0"/>
        </a:xfrm>
      </p:grpSpPr>
      <p:sp>
        <p:nvSpPr>
          <p:cNvPr id="189" name="Google Shape;189;p30"/>
          <p:cNvSpPr/>
          <p:nvPr/>
        </p:nvSpPr>
        <p:spPr>
          <a:xfrm flipH="1">
            <a:off x="-48725" y="-34850"/>
            <a:ext cx="9241500" cy="5213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30"/>
          <p:cNvSpPr txBox="1"/>
          <p:nvPr>
            <p:ph type="title"/>
          </p:nvPr>
        </p:nvSpPr>
        <p:spPr>
          <a:xfrm>
            <a:off x="246550" y="48375"/>
            <a:ext cx="88485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0C2055"/>
              </a:buClr>
              <a:buSzPts val="2100"/>
              <a:buNone/>
              <a:defRPr b="1" sz="2100">
                <a:solidFill>
                  <a:srgbClr val="0C2055"/>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91" name="Google Shape;191;p30"/>
          <p:cNvSpPr txBox="1"/>
          <p:nvPr>
            <p:ph idx="1" type="body"/>
          </p:nvPr>
        </p:nvSpPr>
        <p:spPr>
          <a:xfrm>
            <a:off x="246800" y="1013525"/>
            <a:ext cx="6042300" cy="3976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rgbClr val="0C2055"/>
              </a:buClr>
              <a:buSzPts val="1300"/>
              <a:buChar char="●"/>
              <a:defRPr b="1">
                <a:solidFill>
                  <a:srgbClr val="0C2055"/>
                </a:solidFill>
              </a:defRPr>
            </a:lvl1pPr>
            <a:lvl2pPr indent="-298450" lvl="1" marL="914400" algn="l">
              <a:lnSpc>
                <a:spcPct val="115000"/>
              </a:lnSpc>
              <a:spcBef>
                <a:spcPts val="1600"/>
              </a:spcBef>
              <a:spcAft>
                <a:spcPts val="0"/>
              </a:spcAft>
              <a:buClr>
                <a:srgbClr val="0C2055"/>
              </a:buClr>
              <a:buSzPts val="1100"/>
              <a:buChar char="○"/>
              <a:defRPr b="1">
                <a:solidFill>
                  <a:srgbClr val="0C2055"/>
                </a:solidFill>
              </a:defRPr>
            </a:lvl2pPr>
            <a:lvl3pPr indent="-298450" lvl="2" marL="1371600" algn="l">
              <a:lnSpc>
                <a:spcPct val="115000"/>
              </a:lnSpc>
              <a:spcBef>
                <a:spcPts val="1600"/>
              </a:spcBef>
              <a:spcAft>
                <a:spcPts val="0"/>
              </a:spcAft>
              <a:buClr>
                <a:srgbClr val="0C2055"/>
              </a:buClr>
              <a:buSzPts val="1100"/>
              <a:buChar char="■"/>
              <a:defRPr b="1">
                <a:solidFill>
                  <a:srgbClr val="0C2055"/>
                </a:solidFill>
              </a:defRPr>
            </a:lvl3pPr>
            <a:lvl4pPr indent="-298450" lvl="3" marL="1828800" algn="l">
              <a:lnSpc>
                <a:spcPct val="115000"/>
              </a:lnSpc>
              <a:spcBef>
                <a:spcPts val="1600"/>
              </a:spcBef>
              <a:spcAft>
                <a:spcPts val="0"/>
              </a:spcAft>
              <a:buClr>
                <a:srgbClr val="0C2055"/>
              </a:buClr>
              <a:buSzPts val="1100"/>
              <a:buChar char="●"/>
              <a:defRPr b="1">
                <a:solidFill>
                  <a:srgbClr val="0C2055"/>
                </a:solidFill>
              </a:defRPr>
            </a:lvl4pPr>
            <a:lvl5pPr indent="-298450" lvl="4" marL="2286000" algn="l">
              <a:lnSpc>
                <a:spcPct val="115000"/>
              </a:lnSpc>
              <a:spcBef>
                <a:spcPts val="1600"/>
              </a:spcBef>
              <a:spcAft>
                <a:spcPts val="0"/>
              </a:spcAft>
              <a:buClr>
                <a:srgbClr val="0C2055"/>
              </a:buClr>
              <a:buSzPts val="1100"/>
              <a:buChar char="○"/>
              <a:defRPr b="1">
                <a:solidFill>
                  <a:srgbClr val="0C2055"/>
                </a:solidFill>
              </a:defRPr>
            </a:lvl5pPr>
            <a:lvl6pPr indent="-298450" lvl="5" marL="2743200" algn="l">
              <a:lnSpc>
                <a:spcPct val="115000"/>
              </a:lnSpc>
              <a:spcBef>
                <a:spcPts val="1600"/>
              </a:spcBef>
              <a:spcAft>
                <a:spcPts val="0"/>
              </a:spcAft>
              <a:buClr>
                <a:srgbClr val="0C2055"/>
              </a:buClr>
              <a:buSzPts val="1100"/>
              <a:buChar char="■"/>
              <a:defRPr b="1">
                <a:solidFill>
                  <a:srgbClr val="0C2055"/>
                </a:solidFill>
              </a:defRPr>
            </a:lvl6pPr>
            <a:lvl7pPr indent="-298450" lvl="6" marL="3200400" algn="l">
              <a:lnSpc>
                <a:spcPct val="115000"/>
              </a:lnSpc>
              <a:spcBef>
                <a:spcPts val="1600"/>
              </a:spcBef>
              <a:spcAft>
                <a:spcPts val="0"/>
              </a:spcAft>
              <a:buClr>
                <a:srgbClr val="0C2055"/>
              </a:buClr>
              <a:buSzPts val="1100"/>
              <a:buChar char="●"/>
              <a:defRPr b="1">
                <a:solidFill>
                  <a:srgbClr val="0C2055"/>
                </a:solidFill>
              </a:defRPr>
            </a:lvl7pPr>
            <a:lvl8pPr indent="-298450" lvl="7" marL="3657600" algn="l">
              <a:lnSpc>
                <a:spcPct val="115000"/>
              </a:lnSpc>
              <a:spcBef>
                <a:spcPts val="1600"/>
              </a:spcBef>
              <a:spcAft>
                <a:spcPts val="0"/>
              </a:spcAft>
              <a:buClr>
                <a:srgbClr val="0C2055"/>
              </a:buClr>
              <a:buSzPts val="1100"/>
              <a:buChar char="○"/>
              <a:defRPr b="1">
                <a:solidFill>
                  <a:srgbClr val="0C2055"/>
                </a:solidFill>
              </a:defRPr>
            </a:lvl8pPr>
            <a:lvl9pPr indent="-298450" lvl="8" marL="4114800" algn="l">
              <a:lnSpc>
                <a:spcPct val="115000"/>
              </a:lnSpc>
              <a:spcBef>
                <a:spcPts val="1600"/>
              </a:spcBef>
              <a:spcAft>
                <a:spcPts val="1600"/>
              </a:spcAft>
              <a:buClr>
                <a:srgbClr val="0C2055"/>
              </a:buClr>
              <a:buSzPts val="1100"/>
              <a:buChar char="■"/>
              <a:defRPr b="1">
                <a:solidFill>
                  <a:srgbClr val="0C2055"/>
                </a:solidFill>
              </a:defRPr>
            </a:lvl9pPr>
          </a:lstStyle>
          <a:p/>
        </p:txBody>
      </p:sp>
      <p:sp>
        <p:nvSpPr>
          <p:cNvPr id="192" name="Google Shape;192;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193" name="Google Shape;193;p30"/>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pic>
        <p:nvPicPr>
          <p:cNvPr id="194" name="Google Shape;194;p30"/>
          <p:cNvPicPr preferRelativeResize="0"/>
          <p:nvPr/>
        </p:nvPicPr>
        <p:blipFill rotWithShape="1">
          <a:blip r:embed="rId3">
            <a:alphaModFix/>
          </a:blip>
          <a:srcRect b="-13206" l="-6132" r="35476" t="-13295"/>
          <a:stretch/>
        </p:blipFill>
        <p:spPr>
          <a:xfrm>
            <a:off x="6855600" y="590075"/>
            <a:ext cx="2329250" cy="4173949"/>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DS - Dots">
  <p:cSld name="TITLE_AND_BODY_1_3_2">
    <p:spTree>
      <p:nvGrpSpPr>
        <p:cNvPr id="195" name="Shape 195"/>
        <p:cNvGrpSpPr/>
        <p:nvPr/>
      </p:nvGrpSpPr>
      <p:grpSpPr>
        <a:xfrm>
          <a:off x="0" y="0"/>
          <a:ext cx="0" cy="0"/>
          <a:chOff x="0" y="0"/>
          <a:chExt cx="0" cy="0"/>
        </a:xfrm>
      </p:grpSpPr>
      <p:sp>
        <p:nvSpPr>
          <p:cNvPr id="196" name="Google Shape;196;p31"/>
          <p:cNvSpPr/>
          <p:nvPr/>
        </p:nvSpPr>
        <p:spPr>
          <a:xfrm flipH="1">
            <a:off x="-48725" y="-34850"/>
            <a:ext cx="9241500" cy="5213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31"/>
          <p:cNvSpPr txBox="1"/>
          <p:nvPr>
            <p:ph type="title"/>
          </p:nvPr>
        </p:nvSpPr>
        <p:spPr>
          <a:xfrm>
            <a:off x="246550" y="48375"/>
            <a:ext cx="88485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0C2055"/>
              </a:buClr>
              <a:buSzPts val="2100"/>
              <a:buNone/>
              <a:defRPr b="1" sz="2100">
                <a:solidFill>
                  <a:srgbClr val="0C2055"/>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98" name="Google Shape;198;p31"/>
          <p:cNvSpPr txBox="1"/>
          <p:nvPr>
            <p:ph idx="1" type="body"/>
          </p:nvPr>
        </p:nvSpPr>
        <p:spPr>
          <a:xfrm>
            <a:off x="246800" y="1013525"/>
            <a:ext cx="6042300" cy="3976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rgbClr val="0C2055"/>
              </a:buClr>
              <a:buSzPts val="1300"/>
              <a:buChar char="●"/>
              <a:defRPr b="1">
                <a:solidFill>
                  <a:srgbClr val="0C2055"/>
                </a:solidFill>
              </a:defRPr>
            </a:lvl1pPr>
            <a:lvl2pPr indent="-298450" lvl="1" marL="914400" algn="l">
              <a:lnSpc>
                <a:spcPct val="115000"/>
              </a:lnSpc>
              <a:spcBef>
                <a:spcPts val="1600"/>
              </a:spcBef>
              <a:spcAft>
                <a:spcPts val="0"/>
              </a:spcAft>
              <a:buClr>
                <a:srgbClr val="0C2055"/>
              </a:buClr>
              <a:buSzPts val="1100"/>
              <a:buChar char="○"/>
              <a:defRPr b="1">
                <a:solidFill>
                  <a:srgbClr val="0C2055"/>
                </a:solidFill>
              </a:defRPr>
            </a:lvl2pPr>
            <a:lvl3pPr indent="-298450" lvl="2" marL="1371600" algn="l">
              <a:lnSpc>
                <a:spcPct val="115000"/>
              </a:lnSpc>
              <a:spcBef>
                <a:spcPts val="1600"/>
              </a:spcBef>
              <a:spcAft>
                <a:spcPts val="0"/>
              </a:spcAft>
              <a:buClr>
                <a:srgbClr val="0C2055"/>
              </a:buClr>
              <a:buSzPts val="1100"/>
              <a:buChar char="■"/>
              <a:defRPr b="1">
                <a:solidFill>
                  <a:srgbClr val="0C2055"/>
                </a:solidFill>
              </a:defRPr>
            </a:lvl3pPr>
            <a:lvl4pPr indent="-298450" lvl="3" marL="1828800" algn="l">
              <a:lnSpc>
                <a:spcPct val="115000"/>
              </a:lnSpc>
              <a:spcBef>
                <a:spcPts val="1600"/>
              </a:spcBef>
              <a:spcAft>
                <a:spcPts val="0"/>
              </a:spcAft>
              <a:buClr>
                <a:srgbClr val="0C2055"/>
              </a:buClr>
              <a:buSzPts val="1100"/>
              <a:buChar char="●"/>
              <a:defRPr b="1">
                <a:solidFill>
                  <a:srgbClr val="0C2055"/>
                </a:solidFill>
              </a:defRPr>
            </a:lvl4pPr>
            <a:lvl5pPr indent="-298450" lvl="4" marL="2286000" algn="l">
              <a:lnSpc>
                <a:spcPct val="115000"/>
              </a:lnSpc>
              <a:spcBef>
                <a:spcPts val="1600"/>
              </a:spcBef>
              <a:spcAft>
                <a:spcPts val="0"/>
              </a:spcAft>
              <a:buClr>
                <a:srgbClr val="0C2055"/>
              </a:buClr>
              <a:buSzPts val="1100"/>
              <a:buChar char="○"/>
              <a:defRPr b="1">
                <a:solidFill>
                  <a:srgbClr val="0C2055"/>
                </a:solidFill>
              </a:defRPr>
            </a:lvl5pPr>
            <a:lvl6pPr indent="-298450" lvl="5" marL="2743200" algn="l">
              <a:lnSpc>
                <a:spcPct val="115000"/>
              </a:lnSpc>
              <a:spcBef>
                <a:spcPts val="1600"/>
              </a:spcBef>
              <a:spcAft>
                <a:spcPts val="0"/>
              </a:spcAft>
              <a:buClr>
                <a:srgbClr val="0C2055"/>
              </a:buClr>
              <a:buSzPts val="1100"/>
              <a:buChar char="■"/>
              <a:defRPr b="1">
                <a:solidFill>
                  <a:srgbClr val="0C2055"/>
                </a:solidFill>
              </a:defRPr>
            </a:lvl6pPr>
            <a:lvl7pPr indent="-298450" lvl="6" marL="3200400" algn="l">
              <a:lnSpc>
                <a:spcPct val="115000"/>
              </a:lnSpc>
              <a:spcBef>
                <a:spcPts val="1600"/>
              </a:spcBef>
              <a:spcAft>
                <a:spcPts val="0"/>
              </a:spcAft>
              <a:buClr>
                <a:srgbClr val="0C2055"/>
              </a:buClr>
              <a:buSzPts val="1100"/>
              <a:buChar char="●"/>
              <a:defRPr b="1">
                <a:solidFill>
                  <a:srgbClr val="0C2055"/>
                </a:solidFill>
              </a:defRPr>
            </a:lvl7pPr>
            <a:lvl8pPr indent="-298450" lvl="7" marL="3657600" algn="l">
              <a:lnSpc>
                <a:spcPct val="115000"/>
              </a:lnSpc>
              <a:spcBef>
                <a:spcPts val="1600"/>
              </a:spcBef>
              <a:spcAft>
                <a:spcPts val="0"/>
              </a:spcAft>
              <a:buClr>
                <a:srgbClr val="0C2055"/>
              </a:buClr>
              <a:buSzPts val="1100"/>
              <a:buChar char="○"/>
              <a:defRPr b="1">
                <a:solidFill>
                  <a:srgbClr val="0C2055"/>
                </a:solidFill>
              </a:defRPr>
            </a:lvl8pPr>
            <a:lvl9pPr indent="-298450" lvl="8" marL="4114800" algn="l">
              <a:lnSpc>
                <a:spcPct val="115000"/>
              </a:lnSpc>
              <a:spcBef>
                <a:spcPts val="1600"/>
              </a:spcBef>
              <a:spcAft>
                <a:spcPts val="1600"/>
              </a:spcAft>
              <a:buClr>
                <a:srgbClr val="0C2055"/>
              </a:buClr>
              <a:buSzPts val="1100"/>
              <a:buChar char="■"/>
              <a:defRPr b="1">
                <a:solidFill>
                  <a:srgbClr val="0C2055"/>
                </a:solidFill>
              </a:defRPr>
            </a:lvl9pPr>
          </a:lstStyle>
          <a:p/>
        </p:txBody>
      </p:sp>
      <p:sp>
        <p:nvSpPr>
          <p:cNvPr id="199" name="Google Shape;199;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00" name="Google Shape;200;p31"/>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pic>
        <p:nvPicPr>
          <p:cNvPr id="201" name="Google Shape;201;p31"/>
          <p:cNvPicPr preferRelativeResize="0"/>
          <p:nvPr/>
        </p:nvPicPr>
        <p:blipFill rotWithShape="1">
          <a:blip r:embed="rId3">
            <a:alphaModFix/>
          </a:blip>
          <a:srcRect b="-11591" l="-11126" r="42317" t="-11591"/>
          <a:stretch/>
        </p:blipFill>
        <p:spPr>
          <a:xfrm>
            <a:off x="6886925" y="634650"/>
            <a:ext cx="2281576" cy="408852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1">
  <p:cSld name="Text slide 1">
    <p:bg>
      <p:bgPr>
        <a:solidFill>
          <a:srgbClr val="00104B"/>
        </a:solidFill>
      </p:bgPr>
    </p:bg>
    <p:spTree>
      <p:nvGrpSpPr>
        <p:cNvPr id="25" name="Shape 25"/>
        <p:cNvGrpSpPr/>
        <p:nvPr/>
      </p:nvGrpSpPr>
      <p:grpSpPr>
        <a:xfrm>
          <a:off x="0" y="0"/>
          <a:ext cx="0" cy="0"/>
          <a:chOff x="0" y="0"/>
          <a:chExt cx="0" cy="0"/>
        </a:xfrm>
      </p:grpSpPr>
      <p:sp>
        <p:nvSpPr>
          <p:cNvPr id="26" name="Google Shape;26;p4"/>
          <p:cNvSpPr/>
          <p:nvPr/>
        </p:nvSpPr>
        <p:spPr>
          <a:xfrm flipH="1">
            <a:off x="-48725" y="-34850"/>
            <a:ext cx="9241500" cy="5213100"/>
          </a:xfrm>
          <a:prstGeom prst="rect">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8" name="Google Shape;28;p4"/>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pic>
        <p:nvPicPr>
          <p:cNvPr id="29" name="Google Shape;29;p4"/>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pic>
        <p:nvPicPr>
          <p:cNvPr id="30" name="Google Shape;30;p4"/>
          <p:cNvPicPr preferRelativeResize="0"/>
          <p:nvPr/>
        </p:nvPicPr>
        <p:blipFill rotWithShape="1">
          <a:blip r:embed="rId2">
            <a:alphaModFix/>
          </a:blip>
          <a:srcRect b="0" l="14733" r="0" t="0"/>
          <a:stretch/>
        </p:blipFill>
        <p:spPr>
          <a:xfrm>
            <a:off x="607219" y="4570589"/>
            <a:ext cx="2130920" cy="3936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ITLE_AND_BODY_1_2">
    <p:spTree>
      <p:nvGrpSpPr>
        <p:cNvPr id="202" name="Shape 202"/>
        <p:cNvGrpSpPr/>
        <p:nvPr/>
      </p:nvGrpSpPr>
      <p:grpSpPr>
        <a:xfrm>
          <a:off x="0" y="0"/>
          <a:ext cx="0" cy="0"/>
          <a:chOff x="0" y="0"/>
          <a:chExt cx="0" cy="0"/>
        </a:xfrm>
      </p:grpSpPr>
      <p:sp>
        <p:nvSpPr>
          <p:cNvPr id="203" name="Google Shape;203;p32"/>
          <p:cNvSpPr/>
          <p:nvPr/>
        </p:nvSpPr>
        <p:spPr>
          <a:xfrm flipH="1">
            <a:off x="-48725" y="-34850"/>
            <a:ext cx="9241500" cy="5213100"/>
          </a:xfrm>
          <a:prstGeom prst="rect">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32"/>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05" name="Google Shape;205;p32"/>
          <p:cNvSpPr txBox="1"/>
          <p:nvPr>
            <p:ph idx="1" type="body"/>
          </p:nvPr>
        </p:nvSpPr>
        <p:spPr>
          <a:xfrm>
            <a:off x="246800" y="1013525"/>
            <a:ext cx="6042300" cy="3976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206" name="Google Shape;206;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07" name="Google Shape;207;p32"/>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Dark">
  <p:cSld name="TITLE_AND_BODY_1_1_1_1">
    <p:spTree>
      <p:nvGrpSpPr>
        <p:cNvPr id="208" name="Shape 208"/>
        <p:cNvGrpSpPr/>
        <p:nvPr/>
      </p:nvGrpSpPr>
      <p:grpSpPr>
        <a:xfrm>
          <a:off x="0" y="0"/>
          <a:ext cx="0" cy="0"/>
          <a:chOff x="0" y="0"/>
          <a:chExt cx="0" cy="0"/>
        </a:xfrm>
      </p:grpSpPr>
      <p:sp>
        <p:nvSpPr>
          <p:cNvPr id="209" name="Google Shape;209;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10" name="Google Shape;210;p33"/>
          <p:cNvPicPr preferRelativeResize="0"/>
          <p:nvPr/>
        </p:nvPicPr>
        <p:blipFill rotWithShape="1">
          <a:blip r:embed="rId2">
            <a:alphaModFix/>
          </a:blip>
          <a:srcRect b="0" l="0" r="84907" t="0"/>
          <a:stretch/>
        </p:blipFill>
        <p:spPr>
          <a:xfrm>
            <a:off x="8533353" y="99300"/>
            <a:ext cx="426900" cy="445500"/>
          </a:xfrm>
          <a:prstGeom prst="rect">
            <a:avLst/>
          </a:prstGeom>
          <a:noFill/>
          <a:ln>
            <a:noFill/>
          </a:ln>
        </p:spPr>
      </p:pic>
      <p:pic>
        <p:nvPicPr>
          <p:cNvPr id="211" name="Google Shape;211;p33"/>
          <p:cNvPicPr preferRelativeResize="0"/>
          <p:nvPr/>
        </p:nvPicPr>
        <p:blipFill rotWithShape="1">
          <a:blip r:embed="rId3">
            <a:alphaModFix/>
          </a:blip>
          <a:srcRect b="0" l="0" r="0" t="0"/>
          <a:stretch/>
        </p:blipFill>
        <p:spPr>
          <a:xfrm>
            <a:off x="-1801" y="-2250"/>
            <a:ext cx="9147602" cy="5148000"/>
          </a:xfrm>
          <a:prstGeom prst="rect">
            <a:avLst/>
          </a:prstGeom>
          <a:noFill/>
          <a:ln>
            <a:noFill/>
          </a:ln>
        </p:spPr>
      </p:pic>
      <p:pic>
        <p:nvPicPr>
          <p:cNvPr id="212" name="Google Shape;212;p33"/>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slide">
  <p:cSld name="TITLE_AND_BODY_1_1">
    <p:spTree>
      <p:nvGrpSpPr>
        <p:cNvPr id="213" name="Shape 213"/>
        <p:cNvGrpSpPr/>
        <p:nvPr/>
      </p:nvGrpSpPr>
      <p:grpSpPr>
        <a:xfrm>
          <a:off x="0" y="0"/>
          <a:ext cx="0" cy="0"/>
          <a:chOff x="0" y="0"/>
          <a:chExt cx="0" cy="0"/>
        </a:xfrm>
      </p:grpSpPr>
      <p:grpSp>
        <p:nvGrpSpPr>
          <p:cNvPr id="214" name="Google Shape;214;p34"/>
          <p:cNvGrpSpPr/>
          <p:nvPr/>
        </p:nvGrpSpPr>
        <p:grpSpPr>
          <a:xfrm>
            <a:off x="-48725" y="-39375"/>
            <a:ext cx="9241500" cy="5217625"/>
            <a:chOff x="-48725" y="-39375"/>
            <a:chExt cx="9241500" cy="5217625"/>
          </a:xfrm>
        </p:grpSpPr>
        <p:sp>
          <p:nvSpPr>
            <p:cNvPr id="215" name="Google Shape;215;p34"/>
            <p:cNvSpPr/>
            <p:nvPr/>
          </p:nvSpPr>
          <p:spPr>
            <a:xfrm flipH="1">
              <a:off x="-48725" y="-34850"/>
              <a:ext cx="9241500" cy="5213100"/>
            </a:xfrm>
            <a:prstGeom prst="rect">
              <a:avLst/>
            </a:prstGeom>
            <a:gradFill>
              <a:gsLst>
                <a:gs pos="0">
                  <a:srgbClr val="2C2182"/>
                </a:gs>
                <a:gs pos="16000">
                  <a:srgbClr val="2C218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6" name="Google Shape;216;p34"/>
            <p:cNvPicPr preferRelativeResize="0"/>
            <p:nvPr/>
          </p:nvPicPr>
          <p:blipFill rotWithShape="1">
            <a:blip r:embed="rId2">
              <a:alphaModFix amt="19000"/>
            </a:blip>
            <a:srcRect b="-22969" l="-27210" r="27209" t="22970"/>
            <a:stretch/>
          </p:blipFill>
          <p:spPr>
            <a:xfrm>
              <a:off x="5413625" y="-39375"/>
              <a:ext cx="3731748" cy="3733576"/>
            </a:xfrm>
            <a:prstGeom prst="rect">
              <a:avLst/>
            </a:prstGeom>
            <a:noFill/>
            <a:ln>
              <a:noFill/>
            </a:ln>
          </p:spPr>
        </p:pic>
      </p:grpSp>
      <p:pic>
        <p:nvPicPr>
          <p:cNvPr id="217" name="Google Shape;217;p34"/>
          <p:cNvPicPr preferRelativeResize="0"/>
          <p:nvPr/>
        </p:nvPicPr>
        <p:blipFill rotWithShape="1">
          <a:blip r:embed="rId3">
            <a:alphaModFix/>
          </a:blip>
          <a:srcRect b="6379" l="356" r="12732" t="6701"/>
          <a:stretch/>
        </p:blipFill>
        <p:spPr>
          <a:xfrm>
            <a:off x="-43050" y="-18400"/>
            <a:ext cx="9227776" cy="5181601"/>
          </a:xfrm>
          <a:prstGeom prst="rect">
            <a:avLst/>
          </a:prstGeom>
          <a:noFill/>
          <a:ln>
            <a:noFill/>
          </a:ln>
        </p:spPr>
      </p:pic>
      <p:sp>
        <p:nvSpPr>
          <p:cNvPr id="218" name="Google Shape;218;p34"/>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19" name="Google Shape;219;p34"/>
          <p:cNvSpPr txBox="1"/>
          <p:nvPr>
            <p:ph idx="1" type="body"/>
          </p:nvPr>
        </p:nvSpPr>
        <p:spPr>
          <a:xfrm>
            <a:off x="246800" y="1013525"/>
            <a:ext cx="5314800" cy="3595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220" name="Google Shape;220;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21" name="Google Shape;221;p34"/>
          <p:cNvPicPr preferRelativeResize="0"/>
          <p:nvPr/>
        </p:nvPicPr>
        <p:blipFill rotWithShape="1">
          <a:blip r:embed="rId4">
            <a:alphaModFix/>
          </a:blip>
          <a:srcRect b="0" l="0" r="86406" t="0"/>
          <a:stretch/>
        </p:blipFill>
        <p:spPr>
          <a:xfrm>
            <a:off x="241490" y="4566275"/>
            <a:ext cx="339676" cy="393600"/>
          </a:xfrm>
          <a:prstGeom prst="rect">
            <a:avLst/>
          </a:prstGeom>
          <a:noFill/>
          <a:ln>
            <a:noFill/>
          </a:ln>
        </p:spPr>
      </p:pic>
      <p:sp>
        <p:nvSpPr>
          <p:cNvPr id="222" name="Google Shape;222;p34"/>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team development">
  <p:cSld name="TITLE_AND_BODY_1_1_2">
    <p:spTree>
      <p:nvGrpSpPr>
        <p:cNvPr id="223" name="Shape 223"/>
        <p:cNvGrpSpPr/>
        <p:nvPr/>
      </p:nvGrpSpPr>
      <p:grpSpPr>
        <a:xfrm>
          <a:off x="0" y="0"/>
          <a:ext cx="0" cy="0"/>
          <a:chOff x="0" y="0"/>
          <a:chExt cx="0" cy="0"/>
        </a:xfrm>
      </p:grpSpPr>
      <p:sp>
        <p:nvSpPr>
          <p:cNvPr id="224" name="Google Shape;224;p35"/>
          <p:cNvSpPr/>
          <p:nvPr/>
        </p:nvSpPr>
        <p:spPr>
          <a:xfrm flipH="1">
            <a:off x="-48725" y="-34850"/>
            <a:ext cx="9241500" cy="5213100"/>
          </a:xfrm>
          <a:prstGeom prst="rect">
            <a:avLst/>
          </a:prstGeom>
          <a:gradFill>
            <a:gsLst>
              <a:gs pos="0">
                <a:srgbClr val="396AA2"/>
              </a:gs>
              <a:gs pos="16000">
                <a:srgbClr val="396AA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35"/>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26" name="Google Shape;226;p35"/>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227" name="Google Shape;227;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28" name="Google Shape;228;p35"/>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229" name="Google Shape;229;p35"/>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leader development">
  <p:cSld name="TITLE_AND_BODY_1_1_2_1">
    <p:spTree>
      <p:nvGrpSpPr>
        <p:cNvPr id="230" name="Shape 230"/>
        <p:cNvGrpSpPr/>
        <p:nvPr/>
      </p:nvGrpSpPr>
      <p:grpSpPr>
        <a:xfrm>
          <a:off x="0" y="0"/>
          <a:ext cx="0" cy="0"/>
          <a:chOff x="0" y="0"/>
          <a:chExt cx="0" cy="0"/>
        </a:xfrm>
      </p:grpSpPr>
      <p:sp>
        <p:nvSpPr>
          <p:cNvPr id="231" name="Google Shape;231;p36"/>
          <p:cNvSpPr/>
          <p:nvPr/>
        </p:nvSpPr>
        <p:spPr>
          <a:xfrm flipH="1">
            <a:off x="-48725" y="-34850"/>
            <a:ext cx="9241500" cy="5213100"/>
          </a:xfrm>
          <a:prstGeom prst="rect">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36"/>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33" name="Google Shape;233;p36"/>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234" name="Google Shape;234;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35" name="Google Shape;235;p36"/>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236" name="Google Shape;236;p36"/>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practitioner development">
  <p:cSld name="TITLE_AND_BODY_1_1_2_1_1_1">
    <p:spTree>
      <p:nvGrpSpPr>
        <p:cNvPr id="237" name="Shape 237"/>
        <p:cNvGrpSpPr/>
        <p:nvPr/>
      </p:nvGrpSpPr>
      <p:grpSpPr>
        <a:xfrm>
          <a:off x="0" y="0"/>
          <a:ext cx="0" cy="0"/>
          <a:chOff x="0" y="0"/>
          <a:chExt cx="0" cy="0"/>
        </a:xfrm>
      </p:grpSpPr>
      <p:sp>
        <p:nvSpPr>
          <p:cNvPr id="238" name="Google Shape;238;p37"/>
          <p:cNvSpPr/>
          <p:nvPr/>
        </p:nvSpPr>
        <p:spPr>
          <a:xfrm flipH="1">
            <a:off x="-48750" y="-34800"/>
            <a:ext cx="9241500" cy="5213100"/>
          </a:xfrm>
          <a:prstGeom prst="rect">
            <a:avLst/>
          </a:prstGeom>
          <a:gradFill>
            <a:gsLst>
              <a:gs pos="0">
                <a:srgbClr val="782A8C"/>
              </a:gs>
              <a:gs pos="16000">
                <a:srgbClr val="782A8C"/>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37"/>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40" name="Google Shape;240;p37"/>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241" name="Google Shape;241;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42" name="Google Shape;242;p37"/>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243" name="Google Shape;243;p37"/>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coaching">
  <p:cSld name="TITLE_AND_BODY_1_1_2_1_1">
    <p:spTree>
      <p:nvGrpSpPr>
        <p:cNvPr id="244" name="Shape 244"/>
        <p:cNvGrpSpPr/>
        <p:nvPr/>
      </p:nvGrpSpPr>
      <p:grpSpPr>
        <a:xfrm>
          <a:off x="0" y="0"/>
          <a:ext cx="0" cy="0"/>
          <a:chOff x="0" y="0"/>
          <a:chExt cx="0" cy="0"/>
        </a:xfrm>
      </p:grpSpPr>
      <p:sp>
        <p:nvSpPr>
          <p:cNvPr id="245" name="Google Shape;245;p38"/>
          <p:cNvSpPr/>
          <p:nvPr/>
        </p:nvSpPr>
        <p:spPr>
          <a:xfrm flipH="1">
            <a:off x="-48725" y="-34850"/>
            <a:ext cx="9241500" cy="5213100"/>
          </a:xfrm>
          <a:prstGeom prst="rect">
            <a:avLst/>
          </a:prstGeom>
          <a:gradFill>
            <a:gsLst>
              <a:gs pos="0">
                <a:srgbClr val="122FB1"/>
              </a:gs>
              <a:gs pos="16000">
                <a:srgbClr val="122FB1"/>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38"/>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47" name="Google Shape;247;p38"/>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248" name="Google Shape;248;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49" name="Google Shape;249;p38"/>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250" name="Google Shape;250;p38"/>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gnostics">
  <p:cSld name="TITLE_AND_BODY_1_1_2_1_1_1_1">
    <p:spTree>
      <p:nvGrpSpPr>
        <p:cNvPr id="251" name="Shape 251"/>
        <p:cNvGrpSpPr/>
        <p:nvPr/>
      </p:nvGrpSpPr>
      <p:grpSpPr>
        <a:xfrm>
          <a:off x="0" y="0"/>
          <a:ext cx="0" cy="0"/>
          <a:chOff x="0" y="0"/>
          <a:chExt cx="0" cy="0"/>
        </a:xfrm>
      </p:grpSpPr>
      <p:sp>
        <p:nvSpPr>
          <p:cNvPr id="252" name="Google Shape;252;p39"/>
          <p:cNvSpPr/>
          <p:nvPr/>
        </p:nvSpPr>
        <p:spPr>
          <a:xfrm flipH="1">
            <a:off x="-48750" y="-34800"/>
            <a:ext cx="9241500" cy="5213100"/>
          </a:xfrm>
          <a:prstGeom prst="rect">
            <a:avLst/>
          </a:prstGeom>
          <a:gradFill>
            <a:gsLst>
              <a:gs pos="0">
                <a:srgbClr val="580C54"/>
              </a:gs>
              <a:gs pos="16000">
                <a:srgbClr val="580C54"/>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39"/>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54" name="Google Shape;254;p39"/>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255" name="Google Shape;255;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56" name="Google Shape;256;p39"/>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257" name="Google Shape;257;p39"/>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terprise">
  <p:cSld name="TITLE_AND_BODY_1_1_2_1_1_1_1_1">
    <p:spTree>
      <p:nvGrpSpPr>
        <p:cNvPr id="258" name="Shape 258"/>
        <p:cNvGrpSpPr/>
        <p:nvPr/>
      </p:nvGrpSpPr>
      <p:grpSpPr>
        <a:xfrm>
          <a:off x="0" y="0"/>
          <a:ext cx="0" cy="0"/>
          <a:chOff x="0" y="0"/>
          <a:chExt cx="0" cy="0"/>
        </a:xfrm>
      </p:grpSpPr>
      <p:sp>
        <p:nvSpPr>
          <p:cNvPr id="259" name="Google Shape;259;p40"/>
          <p:cNvSpPr/>
          <p:nvPr/>
        </p:nvSpPr>
        <p:spPr>
          <a:xfrm flipH="1">
            <a:off x="-48750" y="-34800"/>
            <a:ext cx="9241500" cy="5213100"/>
          </a:xfrm>
          <a:prstGeom prst="rect">
            <a:avLst/>
          </a:prstGeom>
          <a:gradFill>
            <a:gsLst>
              <a:gs pos="0">
                <a:srgbClr val="125958"/>
              </a:gs>
              <a:gs pos="16000">
                <a:srgbClr val="125958"/>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40"/>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61" name="Google Shape;261;p40"/>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262" name="Google Shape;262;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63" name="Google Shape;263;p40"/>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264" name="Google Shape;264;p40"/>
          <p:cNvSpPr/>
          <p:nvPr>
            <p:ph idx="2" type="pic"/>
          </p:nvPr>
        </p:nvSpPr>
        <p:spPr>
          <a:xfrm>
            <a:off x="5664450" y="1200238"/>
            <a:ext cx="2738400" cy="2738400"/>
          </a:xfrm>
          <a:prstGeom prst="ellipse">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5 1">
  <p:cSld name="TITLE_5_1">
    <p:spTree>
      <p:nvGrpSpPr>
        <p:cNvPr id="265" name="Shape 265"/>
        <p:cNvGrpSpPr/>
        <p:nvPr/>
      </p:nvGrpSpPr>
      <p:grpSpPr>
        <a:xfrm>
          <a:off x="0" y="0"/>
          <a:ext cx="0" cy="0"/>
          <a:chOff x="0" y="0"/>
          <a:chExt cx="0" cy="0"/>
        </a:xfrm>
      </p:grpSpPr>
      <p:sp>
        <p:nvSpPr>
          <p:cNvPr id="266" name="Google Shape;266;p41"/>
          <p:cNvSpPr txBox="1"/>
          <p:nvPr>
            <p:ph type="ctrTitle"/>
          </p:nvPr>
        </p:nvSpPr>
        <p:spPr>
          <a:xfrm>
            <a:off x="372700" y="1197400"/>
            <a:ext cx="4906200" cy="1312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3100"/>
              <a:buFont typeface="Montserrat SemiBold"/>
              <a:buNone/>
              <a:defRPr sz="3100">
                <a:solidFill>
                  <a:schemeClr val="lt1"/>
                </a:solidFill>
                <a:latin typeface="Montserrat SemiBold"/>
                <a:ea typeface="Montserrat SemiBold"/>
                <a:cs typeface="Montserrat SemiBold"/>
                <a:sym typeface="Montserrat SemiBold"/>
              </a:defRPr>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p:txBody>
      </p:sp>
      <p:sp>
        <p:nvSpPr>
          <p:cNvPr id="267" name="Google Shape;267;p41"/>
          <p:cNvSpPr txBox="1"/>
          <p:nvPr>
            <p:ph idx="1" type="subTitle"/>
          </p:nvPr>
        </p:nvSpPr>
        <p:spPr>
          <a:xfrm>
            <a:off x="419675" y="2420800"/>
            <a:ext cx="3712800" cy="506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1400"/>
              <a:buFont typeface="Montserrat SemiBold"/>
              <a:buNone/>
              <a:defRPr sz="1400">
                <a:solidFill>
                  <a:schemeClr val="lt1"/>
                </a:solidFill>
                <a:latin typeface="Montserrat SemiBold"/>
                <a:ea typeface="Montserrat SemiBold"/>
                <a:cs typeface="Montserrat SemiBold"/>
                <a:sym typeface="Montserrat SemiBold"/>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p:txBody>
      </p:sp>
      <p:sp>
        <p:nvSpPr>
          <p:cNvPr id="268" name="Google Shape;268;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69" name="Google Shape;269;p41"/>
          <p:cNvPicPr preferRelativeResize="0"/>
          <p:nvPr/>
        </p:nvPicPr>
        <p:blipFill rotWithShape="1">
          <a:blip r:embed="rId2">
            <a:alphaModFix/>
          </a:blip>
          <a:srcRect b="0" l="0" r="0" t="0"/>
          <a:stretch/>
        </p:blipFill>
        <p:spPr>
          <a:xfrm>
            <a:off x="381514" y="357650"/>
            <a:ext cx="2499060" cy="393600"/>
          </a:xfrm>
          <a:prstGeom prst="rect">
            <a:avLst/>
          </a:prstGeom>
          <a:noFill/>
          <a:ln>
            <a:noFill/>
          </a:ln>
        </p:spPr>
      </p:pic>
      <p:pic>
        <p:nvPicPr>
          <p:cNvPr id="270" name="Google Shape;270;p41"/>
          <p:cNvPicPr preferRelativeResize="0"/>
          <p:nvPr/>
        </p:nvPicPr>
        <p:blipFill rotWithShape="1">
          <a:blip r:embed="rId3">
            <a:alphaModFix/>
          </a:blip>
          <a:srcRect b="0" l="1203" r="8298" t="3818"/>
          <a:stretch/>
        </p:blipFill>
        <p:spPr>
          <a:xfrm>
            <a:off x="-48550" y="-39925"/>
            <a:ext cx="9230648" cy="52215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p:cSld name="TITLE_AND_BODY_1">
    <p:spTree>
      <p:nvGrpSpPr>
        <p:cNvPr id="31" name="Shape 31"/>
        <p:cNvGrpSpPr/>
        <p:nvPr/>
      </p:nvGrpSpPr>
      <p:grpSpPr>
        <a:xfrm>
          <a:off x="0" y="0"/>
          <a:ext cx="0" cy="0"/>
          <a:chOff x="0" y="0"/>
          <a:chExt cx="0" cy="0"/>
        </a:xfrm>
      </p:grpSpPr>
      <p:sp>
        <p:nvSpPr>
          <p:cNvPr id="32" name="Google Shape;32;p5"/>
          <p:cNvSpPr/>
          <p:nvPr/>
        </p:nvSpPr>
        <p:spPr>
          <a:xfrm flipH="1">
            <a:off x="-48725" y="-34850"/>
            <a:ext cx="9241500" cy="5213100"/>
          </a:xfrm>
          <a:prstGeom prst="rect">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5"/>
          <p:cNvSpPr txBox="1"/>
          <p:nvPr>
            <p:ph type="title"/>
          </p:nvPr>
        </p:nvSpPr>
        <p:spPr>
          <a:xfrm>
            <a:off x="246550" y="48375"/>
            <a:ext cx="88320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4" name="Google Shape;34;p5"/>
          <p:cNvSpPr txBox="1"/>
          <p:nvPr>
            <p:ph idx="1" type="body"/>
          </p:nvPr>
        </p:nvSpPr>
        <p:spPr>
          <a:xfrm>
            <a:off x="246800" y="1013525"/>
            <a:ext cx="6042300" cy="3976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35" name="Google Shape;35;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36" name="Google Shape;36;p5"/>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pic>
        <p:nvPicPr>
          <p:cNvPr id="37" name="Google Shape;37;p5"/>
          <p:cNvPicPr preferRelativeResize="0"/>
          <p:nvPr/>
        </p:nvPicPr>
        <p:blipFill rotWithShape="1">
          <a:blip r:embed="rId3">
            <a:alphaModFix amt="70000"/>
          </a:blip>
          <a:srcRect b="0" l="0" r="35798" t="0"/>
          <a:stretch/>
        </p:blipFill>
        <p:spPr>
          <a:xfrm>
            <a:off x="7176529" y="931925"/>
            <a:ext cx="2016250" cy="314324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EAMS BLANK 2">
  <p:cSld name="1_Text slide TEAMS BLANK_2">
    <p:spTree>
      <p:nvGrpSpPr>
        <p:cNvPr id="38" name="Shape 38"/>
        <p:cNvGrpSpPr/>
        <p:nvPr/>
      </p:nvGrpSpPr>
      <p:grpSpPr>
        <a:xfrm>
          <a:off x="0" y="0"/>
          <a:ext cx="0" cy="0"/>
          <a:chOff x="0" y="0"/>
          <a:chExt cx="0" cy="0"/>
        </a:xfrm>
      </p:grpSpPr>
      <p:sp>
        <p:nvSpPr>
          <p:cNvPr id="39" name="Google Shape;39;p6"/>
          <p:cNvSpPr/>
          <p:nvPr/>
        </p:nvSpPr>
        <p:spPr>
          <a:xfrm flipH="1">
            <a:off x="-3"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41" name="Google Shape;41;p6"/>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sp>
        <p:nvSpPr>
          <p:cNvPr id="42" name="Google Shape;42;p6"/>
          <p:cNvSpPr txBox="1"/>
          <p:nvPr>
            <p:ph type="title"/>
          </p:nvPr>
        </p:nvSpPr>
        <p:spPr>
          <a:xfrm>
            <a:off x="246550" y="152190"/>
            <a:ext cx="8848500" cy="67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C2055"/>
              </a:buClr>
              <a:buSzPts val="2100"/>
              <a:buNone/>
              <a:defRPr b="1" sz="2100">
                <a:solidFill>
                  <a:srgbClr val="0C2055"/>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EAMS BLANK">
  <p:cSld name="1_Text slide TEAMS BLANK">
    <p:spTree>
      <p:nvGrpSpPr>
        <p:cNvPr id="43" name="Shape 43"/>
        <p:cNvGrpSpPr/>
        <p:nvPr/>
      </p:nvGrpSpPr>
      <p:grpSpPr>
        <a:xfrm>
          <a:off x="0" y="0"/>
          <a:ext cx="0" cy="0"/>
          <a:chOff x="0" y="0"/>
          <a:chExt cx="0" cy="0"/>
        </a:xfrm>
      </p:grpSpPr>
      <p:sp>
        <p:nvSpPr>
          <p:cNvPr id="44" name="Google Shape;44;p7"/>
          <p:cNvSpPr/>
          <p:nvPr/>
        </p:nvSpPr>
        <p:spPr>
          <a:xfrm flipH="1">
            <a:off x="-3"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5" name="Google Shape;45;p7"/>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sp>
        <p:nvSpPr>
          <p:cNvPr id="46" name="Google Shape;46;p7"/>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rgbClr val="A5A5A5"/>
                </a:solidFill>
                <a:latin typeface="Montserrat"/>
                <a:ea typeface="Montserrat"/>
                <a:cs typeface="Montserrat"/>
                <a:sym typeface="Montserrat"/>
              </a:rPr>
              <a:t>Copyright 6TCG, Inc. 2025.</a:t>
            </a:r>
            <a:endParaRPr b="0" i="0" sz="1050" u="none" cap="none" strike="noStrike">
              <a:solidFill>
                <a:srgbClr val="A5A5A5"/>
              </a:solidFill>
              <a:latin typeface="Montserrat"/>
              <a:ea typeface="Montserrat"/>
              <a:cs typeface="Montserrat"/>
              <a:sym typeface="Montserrat"/>
            </a:endParaRPr>
          </a:p>
        </p:txBody>
      </p:sp>
      <p:pic>
        <p:nvPicPr>
          <p:cNvPr id="47" name="Google Shape;47;p7"/>
          <p:cNvPicPr preferRelativeResize="0"/>
          <p:nvPr/>
        </p:nvPicPr>
        <p:blipFill rotWithShape="1">
          <a:blip r:embed="rId3">
            <a:alphaModFix/>
          </a:blip>
          <a:srcRect b="0" l="14733" r="0" t="0"/>
          <a:stretch/>
        </p:blipFill>
        <p:spPr>
          <a:xfrm>
            <a:off x="607219" y="4570589"/>
            <a:ext cx="2130920" cy="393600"/>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p:cSld name="TITLE_AND_BODY_1_1_1">
    <p:spTree>
      <p:nvGrpSpPr>
        <p:cNvPr id="48" name="Shape 48"/>
        <p:cNvGrpSpPr/>
        <p:nvPr/>
      </p:nvGrpSpPr>
      <p:grpSpPr>
        <a:xfrm>
          <a:off x="0" y="0"/>
          <a:ext cx="0" cy="0"/>
          <a:chOff x="0" y="0"/>
          <a:chExt cx="0" cy="0"/>
        </a:xfrm>
      </p:grpSpPr>
      <p:sp>
        <p:nvSpPr>
          <p:cNvPr id="49" name="Google Shape;49;p8"/>
          <p:cNvSpPr txBox="1"/>
          <p:nvPr>
            <p:ph idx="1" type="body"/>
          </p:nvPr>
        </p:nvSpPr>
        <p:spPr>
          <a:xfrm>
            <a:off x="246798" y="1013525"/>
            <a:ext cx="8013300" cy="3976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rgbClr val="00104B"/>
              </a:buClr>
              <a:buSzPts val="1300"/>
              <a:buFont typeface="Montserrat"/>
              <a:buChar char="●"/>
              <a:defRPr>
                <a:solidFill>
                  <a:srgbClr val="00104B"/>
                </a:solidFill>
                <a:latin typeface="Montserrat"/>
                <a:ea typeface="Montserrat"/>
                <a:cs typeface="Montserrat"/>
                <a:sym typeface="Montserrat"/>
              </a:defRPr>
            </a:lvl1pPr>
            <a:lvl2pPr indent="-298450" lvl="1" marL="9144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2pPr>
            <a:lvl3pPr indent="-298450" lvl="2" marL="13716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3pPr>
            <a:lvl4pPr indent="-298450" lvl="3" marL="18288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4pPr>
            <a:lvl5pPr indent="-298450" lvl="4" marL="22860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5pPr>
            <a:lvl6pPr indent="-298450" lvl="5" marL="27432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6pPr>
            <a:lvl7pPr indent="-298450" lvl="6" marL="32004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7pPr>
            <a:lvl8pPr indent="-298450" lvl="7" marL="3657600" algn="l">
              <a:lnSpc>
                <a:spcPct val="115000"/>
              </a:lnSpc>
              <a:spcBef>
                <a:spcPts val="1600"/>
              </a:spcBef>
              <a:spcAft>
                <a:spcPts val="0"/>
              </a:spcAft>
              <a:buClr>
                <a:srgbClr val="00104B"/>
              </a:buClr>
              <a:buSzPts val="1100"/>
              <a:buFont typeface="Montserrat"/>
              <a:buChar char="○"/>
              <a:defRPr>
                <a:solidFill>
                  <a:srgbClr val="00104B"/>
                </a:solidFill>
                <a:latin typeface="Montserrat"/>
                <a:ea typeface="Montserrat"/>
                <a:cs typeface="Montserrat"/>
                <a:sym typeface="Montserrat"/>
              </a:defRPr>
            </a:lvl8pPr>
            <a:lvl9pPr indent="-298450" lvl="8" marL="4114800" algn="l">
              <a:lnSpc>
                <a:spcPct val="115000"/>
              </a:lnSpc>
              <a:spcBef>
                <a:spcPts val="1600"/>
              </a:spcBef>
              <a:spcAft>
                <a:spcPts val="1600"/>
              </a:spcAft>
              <a:buClr>
                <a:srgbClr val="00104B"/>
              </a:buClr>
              <a:buSzPts val="1100"/>
              <a:buFont typeface="Montserrat"/>
              <a:buChar char="■"/>
              <a:defRPr>
                <a:solidFill>
                  <a:srgbClr val="00104B"/>
                </a:solidFill>
                <a:latin typeface="Montserrat"/>
                <a:ea typeface="Montserrat"/>
                <a:cs typeface="Montserrat"/>
                <a:sym typeface="Montserrat"/>
              </a:defRPr>
            </a:lvl9pPr>
          </a:lstStyle>
          <a:p/>
        </p:txBody>
      </p:sp>
      <p:sp>
        <p:nvSpPr>
          <p:cNvPr id="50" name="Google Shape;50;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51" name="Google Shape;51;p8"/>
          <p:cNvPicPr preferRelativeResize="0"/>
          <p:nvPr/>
        </p:nvPicPr>
        <p:blipFill rotWithShape="1">
          <a:blip r:embed="rId2">
            <a:alphaModFix/>
          </a:blip>
          <a:srcRect b="0" l="0" r="84907" t="0"/>
          <a:stretch/>
        </p:blipFill>
        <p:spPr>
          <a:xfrm>
            <a:off x="8533353" y="99300"/>
            <a:ext cx="426900" cy="445500"/>
          </a:xfrm>
          <a:prstGeom prst="rect">
            <a:avLst/>
          </a:prstGeom>
          <a:noFill/>
          <a:ln>
            <a:noFill/>
          </a:ln>
        </p:spPr>
      </p:pic>
      <p:pic>
        <p:nvPicPr>
          <p:cNvPr id="52" name="Google Shape;52;p8"/>
          <p:cNvPicPr preferRelativeResize="0"/>
          <p:nvPr/>
        </p:nvPicPr>
        <p:blipFill rotWithShape="1">
          <a:blip r:embed="rId3">
            <a:alphaModFix/>
          </a:blip>
          <a:srcRect b="0" l="0" r="86874" t="0"/>
          <a:stretch/>
        </p:blipFill>
        <p:spPr>
          <a:xfrm>
            <a:off x="246789" y="4544225"/>
            <a:ext cx="371236" cy="445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TEAMS BLANK">
  <p:cSld name="1_Text slide TEAMS BLANK 2">
    <p:spTree>
      <p:nvGrpSpPr>
        <p:cNvPr id="53" name="Shape 53"/>
        <p:cNvGrpSpPr/>
        <p:nvPr/>
      </p:nvGrpSpPr>
      <p:grpSpPr>
        <a:xfrm>
          <a:off x="0" y="0"/>
          <a:ext cx="0" cy="0"/>
          <a:chOff x="0" y="0"/>
          <a:chExt cx="0" cy="0"/>
        </a:xfrm>
      </p:grpSpPr>
      <p:sp>
        <p:nvSpPr>
          <p:cNvPr id="54" name="Google Shape;54;p9"/>
          <p:cNvSpPr/>
          <p:nvPr/>
        </p:nvSpPr>
        <p:spPr>
          <a:xfrm flipH="1">
            <a:off x="-3"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56" name="Google Shape;56;p9"/>
          <p:cNvPicPr preferRelativeResize="0"/>
          <p:nvPr/>
        </p:nvPicPr>
        <p:blipFill rotWithShape="1">
          <a:blip r:embed="rId2">
            <a:alphaModFix/>
          </a:blip>
          <a:srcRect b="-27307" l="-14067" r="-14055" t="-27323"/>
          <a:stretch/>
        </p:blipFill>
        <p:spPr>
          <a:xfrm>
            <a:off x="241490" y="4566275"/>
            <a:ext cx="339676" cy="393600"/>
          </a:xfrm>
          <a:prstGeom prst="rect">
            <a:avLst/>
          </a:prstGeom>
          <a:noFill/>
          <a:ln>
            <a:noFill/>
          </a:ln>
        </p:spPr>
      </p:pic>
      <p:sp>
        <p:nvSpPr>
          <p:cNvPr id="57" name="Google Shape;57;p9"/>
          <p:cNvSpPr txBox="1"/>
          <p:nvPr>
            <p:ph type="title"/>
          </p:nvPr>
        </p:nvSpPr>
        <p:spPr>
          <a:xfrm>
            <a:off x="246550" y="152190"/>
            <a:ext cx="8848500" cy="67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0C2055"/>
              </a:buClr>
              <a:buSzPts val="2100"/>
              <a:buNone/>
              <a:defRPr b="1" sz="2100">
                <a:solidFill>
                  <a:srgbClr val="0C2055"/>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58" name="Google Shape;58;p9"/>
          <p:cNvSpPr/>
          <p:nvPr>
            <p:ph idx="2" type="pic"/>
          </p:nvPr>
        </p:nvSpPr>
        <p:spPr>
          <a:xfrm>
            <a:off x="3043714" y="1609039"/>
            <a:ext cx="1406700" cy="1406700"/>
          </a:xfrm>
          <a:prstGeom prst="rect">
            <a:avLst/>
          </a:prstGeom>
          <a:noFill/>
          <a:ln>
            <a:noFill/>
          </a:ln>
        </p:spPr>
      </p:sp>
      <p:sp>
        <p:nvSpPr>
          <p:cNvPr id="59" name="Google Shape;59;p9"/>
          <p:cNvSpPr/>
          <p:nvPr>
            <p:ph idx="3" type="pic"/>
          </p:nvPr>
        </p:nvSpPr>
        <p:spPr>
          <a:xfrm>
            <a:off x="4693446" y="1609039"/>
            <a:ext cx="1406700" cy="1406700"/>
          </a:xfrm>
          <a:prstGeom prst="rect">
            <a:avLst/>
          </a:prstGeom>
          <a:noFill/>
          <a:ln>
            <a:noFill/>
          </a:ln>
        </p:spPr>
      </p:sp>
      <p:sp>
        <p:nvSpPr>
          <p:cNvPr id="60" name="Google Shape;60;p9"/>
          <p:cNvSpPr/>
          <p:nvPr>
            <p:ph idx="4" type="pic"/>
          </p:nvPr>
        </p:nvSpPr>
        <p:spPr>
          <a:xfrm>
            <a:off x="261553" y="837963"/>
            <a:ext cx="1719900" cy="1719900"/>
          </a:xfrm>
          <a:prstGeom prst="rect">
            <a:avLst/>
          </a:prstGeom>
          <a:noFill/>
          <a:ln>
            <a:noFill/>
          </a:ln>
        </p:spPr>
      </p:sp>
      <p:sp>
        <p:nvSpPr>
          <p:cNvPr id="61" name="Google Shape;61;p9"/>
          <p:cNvSpPr/>
          <p:nvPr>
            <p:ph idx="5" type="pic"/>
          </p:nvPr>
        </p:nvSpPr>
        <p:spPr>
          <a:xfrm>
            <a:off x="1136498" y="3256423"/>
            <a:ext cx="1719900" cy="1719900"/>
          </a:xfrm>
          <a:prstGeom prst="rect">
            <a:avLst/>
          </a:prstGeom>
          <a:noFill/>
          <a:ln>
            <a:noFill/>
          </a:ln>
        </p:spPr>
      </p:sp>
      <p:sp>
        <p:nvSpPr>
          <p:cNvPr id="62" name="Google Shape;62;p9"/>
          <p:cNvSpPr/>
          <p:nvPr>
            <p:ph idx="6" type="pic"/>
          </p:nvPr>
        </p:nvSpPr>
        <p:spPr>
          <a:xfrm>
            <a:off x="7162563" y="837963"/>
            <a:ext cx="1719900" cy="1719900"/>
          </a:xfrm>
          <a:prstGeom prst="rect">
            <a:avLst/>
          </a:prstGeom>
          <a:noFill/>
          <a:ln>
            <a:noFill/>
          </a:ln>
        </p:spPr>
      </p:sp>
      <p:sp>
        <p:nvSpPr>
          <p:cNvPr id="63" name="Google Shape;63;p9"/>
          <p:cNvSpPr/>
          <p:nvPr>
            <p:ph idx="7" type="pic"/>
          </p:nvPr>
        </p:nvSpPr>
        <p:spPr>
          <a:xfrm>
            <a:off x="6287618" y="3256423"/>
            <a:ext cx="1719900" cy="1719900"/>
          </a:xfrm>
          <a:prstGeom prst="rect">
            <a:avLst/>
          </a:prstGeom>
          <a:noFill/>
          <a:ln>
            <a:noFill/>
          </a:ln>
        </p:spPr>
      </p:sp>
      <p:sp>
        <p:nvSpPr>
          <p:cNvPr id="64" name="Google Shape;64;p9"/>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rgbClr val="A5A5A5"/>
                </a:solidFill>
                <a:latin typeface="Montserrat"/>
                <a:ea typeface="Montserrat"/>
                <a:cs typeface="Montserrat"/>
                <a:sym typeface="Montserrat"/>
              </a:rPr>
              <a:t>Copyright 6TCG, Inc. 2025.</a:t>
            </a:r>
            <a:endParaRPr b="0" i="0" sz="1050" u="none" cap="none" strike="noStrike">
              <a:solidFill>
                <a:srgbClr val="A5A5A5"/>
              </a:solidFill>
              <a:latin typeface="Montserrat"/>
              <a:ea typeface="Montserrat"/>
              <a:cs typeface="Montserrat"/>
              <a:sym typeface="Montserrat"/>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leader development">
  <p:cSld name="TITLE_AND_BODY_1_1_2_1">
    <p:spTree>
      <p:nvGrpSpPr>
        <p:cNvPr id="65" name="Shape 65"/>
        <p:cNvGrpSpPr/>
        <p:nvPr/>
      </p:nvGrpSpPr>
      <p:grpSpPr>
        <a:xfrm>
          <a:off x="0" y="0"/>
          <a:ext cx="0" cy="0"/>
          <a:chOff x="0" y="0"/>
          <a:chExt cx="0" cy="0"/>
        </a:xfrm>
      </p:grpSpPr>
      <p:sp>
        <p:nvSpPr>
          <p:cNvPr id="66" name="Google Shape;66;p10"/>
          <p:cNvSpPr/>
          <p:nvPr/>
        </p:nvSpPr>
        <p:spPr>
          <a:xfrm flipH="1">
            <a:off x="-48725" y="-34850"/>
            <a:ext cx="9241500" cy="5213100"/>
          </a:xfrm>
          <a:prstGeom prst="rect">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0"/>
          <p:cNvSpPr txBox="1"/>
          <p:nvPr>
            <p:ph type="title"/>
          </p:nvPr>
        </p:nvSpPr>
        <p:spPr>
          <a:xfrm>
            <a:off x="246550" y="48375"/>
            <a:ext cx="8013300" cy="87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b="1" sz="2100">
                <a:solidFill>
                  <a:schemeClr val="lt1"/>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8" name="Google Shape;68;p10"/>
          <p:cNvSpPr txBox="1"/>
          <p:nvPr>
            <p:ph idx="1" type="body"/>
          </p:nvPr>
        </p:nvSpPr>
        <p:spPr>
          <a:xfrm>
            <a:off x="246800" y="1013525"/>
            <a:ext cx="5314800" cy="36036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lt1"/>
              </a:buClr>
              <a:buSzPts val="1300"/>
              <a:buChar char="●"/>
              <a:defRPr b="1">
                <a:solidFill>
                  <a:schemeClr val="lt1"/>
                </a:solidFill>
              </a:defRPr>
            </a:lvl1pPr>
            <a:lvl2pPr indent="-298450" lvl="1" marL="914400" algn="l">
              <a:lnSpc>
                <a:spcPct val="115000"/>
              </a:lnSpc>
              <a:spcBef>
                <a:spcPts val="1600"/>
              </a:spcBef>
              <a:spcAft>
                <a:spcPts val="0"/>
              </a:spcAft>
              <a:buClr>
                <a:schemeClr val="lt1"/>
              </a:buClr>
              <a:buSzPts val="1100"/>
              <a:buChar char="○"/>
              <a:defRPr b="1">
                <a:solidFill>
                  <a:schemeClr val="lt1"/>
                </a:solidFill>
              </a:defRPr>
            </a:lvl2pPr>
            <a:lvl3pPr indent="-298450" lvl="2" marL="1371600" algn="l">
              <a:lnSpc>
                <a:spcPct val="115000"/>
              </a:lnSpc>
              <a:spcBef>
                <a:spcPts val="1600"/>
              </a:spcBef>
              <a:spcAft>
                <a:spcPts val="0"/>
              </a:spcAft>
              <a:buClr>
                <a:schemeClr val="lt1"/>
              </a:buClr>
              <a:buSzPts val="1100"/>
              <a:buChar char="■"/>
              <a:defRPr b="1">
                <a:solidFill>
                  <a:schemeClr val="lt1"/>
                </a:solidFill>
              </a:defRPr>
            </a:lvl3pPr>
            <a:lvl4pPr indent="-298450" lvl="3" marL="1828800" algn="l">
              <a:lnSpc>
                <a:spcPct val="115000"/>
              </a:lnSpc>
              <a:spcBef>
                <a:spcPts val="1600"/>
              </a:spcBef>
              <a:spcAft>
                <a:spcPts val="0"/>
              </a:spcAft>
              <a:buClr>
                <a:schemeClr val="lt1"/>
              </a:buClr>
              <a:buSzPts val="1100"/>
              <a:buChar char="●"/>
              <a:defRPr b="1">
                <a:solidFill>
                  <a:schemeClr val="lt1"/>
                </a:solidFill>
              </a:defRPr>
            </a:lvl4pPr>
            <a:lvl5pPr indent="-298450" lvl="4" marL="2286000" algn="l">
              <a:lnSpc>
                <a:spcPct val="115000"/>
              </a:lnSpc>
              <a:spcBef>
                <a:spcPts val="1600"/>
              </a:spcBef>
              <a:spcAft>
                <a:spcPts val="0"/>
              </a:spcAft>
              <a:buClr>
                <a:schemeClr val="lt1"/>
              </a:buClr>
              <a:buSzPts val="1100"/>
              <a:buChar char="○"/>
              <a:defRPr b="1">
                <a:solidFill>
                  <a:schemeClr val="lt1"/>
                </a:solidFill>
              </a:defRPr>
            </a:lvl5pPr>
            <a:lvl6pPr indent="-298450" lvl="5" marL="2743200" algn="l">
              <a:lnSpc>
                <a:spcPct val="115000"/>
              </a:lnSpc>
              <a:spcBef>
                <a:spcPts val="1600"/>
              </a:spcBef>
              <a:spcAft>
                <a:spcPts val="0"/>
              </a:spcAft>
              <a:buClr>
                <a:schemeClr val="lt1"/>
              </a:buClr>
              <a:buSzPts val="1100"/>
              <a:buChar char="■"/>
              <a:defRPr b="1">
                <a:solidFill>
                  <a:schemeClr val="lt1"/>
                </a:solidFill>
              </a:defRPr>
            </a:lvl6pPr>
            <a:lvl7pPr indent="-298450" lvl="6" marL="3200400" algn="l">
              <a:lnSpc>
                <a:spcPct val="115000"/>
              </a:lnSpc>
              <a:spcBef>
                <a:spcPts val="1600"/>
              </a:spcBef>
              <a:spcAft>
                <a:spcPts val="0"/>
              </a:spcAft>
              <a:buClr>
                <a:schemeClr val="lt1"/>
              </a:buClr>
              <a:buSzPts val="1100"/>
              <a:buChar char="●"/>
              <a:defRPr b="1">
                <a:solidFill>
                  <a:schemeClr val="lt1"/>
                </a:solidFill>
              </a:defRPr>
            </a:lvl7pPr>
            <a:lvl8pPr indent="-298450" lvl="7" marL="3657600" algn="l">
              <a:lnSpc>
                <a:spcPct val="115000"/>
              </a:lnSpc>
              <a:spcBef>
                <a:spcPts val="1600"/>
              </a:spcBef>
              <a:spcAft>
                <a:spcPts val="0"/>
              </a:spcAft>
              <a:buClr>
                <a:schemeClr val="lt1"/>
              </a:buClr>
              <a:buSzPts val="1100"/>
              <a:buChar char="○"/>
              <a:defRPr b="1">
                <a:solidFill>
                  <a:schemeClr val="lt1"/>
                </a:solidFill>
              </a:defRPr>
            </a:lvl8pPr>
            <a:lvl9pPr indent="-298450" lvl="8" marL="4114800" algn="l">
              <a:lnSpc>
                <a:spcPct val="115000"/>
              </a:lnSpc>
              <a:spcBef>
                <a:spcPts val="1600"/>
              </a:spcBef>
              <a:spcAft>
                <a:spcPts val="1600"/>
              </a:spcAft>
              <a:buClr>
                <a:schemeClr val="lt1"/>
              </a:buClr>
              <a:buSzPts val="1100"/>
              <a:buChar char="■"/>
              <a:defRPr b="1">
                <a:solidFill>
                  <a:schemeClr val="lt1"/>
                </a:solidFill>
              </a:defRPr>
            </a:lvl9pPr>
          </a:lstStyle>
          <a:p/>
        </p:txBody>
      </p:sp>
      <p:sp>
        <p:nvSpPr>
          <p:cNvPr id="69" name="Google Shape;69;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70" name="Google Shape;70;p10"/>
          <p:cNvPicPr preferRelativeResize="0"/>
          <p:nvPr/>
        </p:nvPicPr>
        <p:blipFill rotWithShape="1">
          <a:blip r:embed="rId2">
            <a:alphaModFix/>
          </a:blip>
          <a:srcRect b="0" l="0" r="86406" t="0"/>
          <a:stretch/>
        </p:blipFill>
        <p:spPr>
          <a:xfrm>
            <a:off x="241490" y="4566275"/>
            <a:ext cx="339676" cy="393600"/>
          </a:xfrm>
          <a:prstGeom prst="rect">
            <a:avLst/>
          </a:prstGeom>
          <a:noFill/>
          <a:ln>
            <a:noFill/>
          </a:ln>
        </p:spPr>
      </p:pic>
      <p:sp>
        <p:nvSpPr>
          <p:cNvPr id="71" name="Google Shape;71;p10"/>
          <p:cNvSpPr/>
          <p:nvPr>
            <p:ph idx="2" type="pic"/>
          </p:nvPr>
        </p:nvSpPr>
        <p:spPr>
          <a:xfrm>
            <a:off x="5664450" y="1200238"/>
            <a:ext cx="2738400" cy="2738400"/>
          </a:xfrm>
          <a:prstGeom prst="ellipse">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5.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5"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5" Type="http://schemas.openxmlformats.org/officeDocument/2006/relationships/slideLayout" Target="../slideLayouts/slideLayout37.xml"/><Relationship Id="rId14" Type="http://schemas.openxmlformats.org/officeDocument/2006/relationships/slideLayout" Target="../slideLayouts/slideLayout36.xml"/><Relationship Id="rId17" Type="http://schemas.openxmlformats.org/officeDocument/2006/relationships/slideLayout" Target="../slideLayouts/slideLayout39.xml"/><Relationship Id="rId16" Type="http://schemas.openxmlformats.org/officeDocument/2006/relationships/slideLayout" Target="../slideLayouts/slideLayout38.xml"/><Relationship Id="rId18"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focus">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Montserrat"/>
              <a:buNone/>
              <a:defRPr b="0" i="0" sz="2800" u="none" cap="none" strike="noStrike">
                <a:solidFill>
                  <a:schemeClr val="dk1"/>
                </a:solidFill>
                <a:latin typeface="Montserrat"/>
                <a:ea typeface="Montserrat"/>
                <a:cs typeface="Montserrat"/>
                <a:sym typeface="Montserrat"/>
              </a:defRPr>
            </a:lvl1pPr>
            <a:lvl2pPr lvl="1"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2pPr>
            <a:lvl3pPr lvl="2"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3pPr>
            <a:lvl4pPr lvl="3"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4pPr>
            <a:lvl5pPr lvl="4"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5pPr>
            <a:lvl6pPr lvl="5"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6pPr>
            <a:lvl7pPr lvl="6"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7pPr>
            <a:lvl8pPr lvl="7"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8pPr>
            <a:lvl9pPr lvl="8"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marR="0" rtl="0" algn="l">
              <a:lnSpc>
                <a:spcPct val="115000"/>
              </a:lnSpc>
              <a:spcBef>
                <a:spcPts val="0"/>
              </a:spcBef>
              <a:spcAft>
                <a:spcPts val="0"/>
              </a:spcAft>
              <a:buClr>
                <a:schemeClr val="dk1"/>
              </a:buClr>
              <a:buSzPts val="1300"/>
              <a:buFont typeface="Montserrat"/>
              <a:buChar char="●"/>
              <a:defRPr b="0" i="0" sz="1300" u="none" cap="none" strike="noStrike">
                <a:solidFill>
                  <a:schemeClr val="dk1"/>
                </a:solidFill>
                <a:latin typeface="Montserrat"/>
                <a:ea typeface="Montserrat"/>
                <a:cs typeface="Montserrat"/>
                <a:sym typeface="Montserrat"/>
              </a:defRPr>
            </a:lvl1pPr>
            <a:lvl2pPr indent="-298450" lvl="1" marL="9144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2pPr>
            <a:lvl3pPr indent="-298450" lvl="2" marL="13716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3pPr>
            <a:lvl4pPr indent="-298450" lvl="3" marL="18288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4pPr>
            <a:lvl5pPr indent="-298450" lvl="4" marL="22860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5pPr>
            <a:lvl6pPr indent="-298450" lvl="5" marL="27432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6pPr>
            <a:lvl7pPr indent="-298450" lvl="6" marL="32004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7pPr>
            <a:lvl8pPr indent="-298450" lvl="7" marL="36576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8pPr>
            <a:lvl9pPr indent="-298450" lvl="8" marL="4114800" marR="0" rtl="0" algn="l">
              <a:lnSpc>
                <a:spcPct val="115000"/>
              </a:lnSpc>
              <a:spcBef>
                <a:spcPts val="1600"/>
              </a:spcBef>
              <a:spcAft>
                <a:spcPts val="160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grpSp>
        <p:nvGrpSpPr>
          <p:cNvPr id="9" name="Google Shape;9;p1"/>
          <p:cNvGrpSpPr/>
          <p:nvPr/>
        </p:nvGrpSpPr>
        <p:grpSpPr>
          <a:xfrm>
            <a:off x="-1516355" y="205982"/>
            <a:ext cx="1219251" cy="1699053"/>
            <a:chOff x="-1196340" y="-129293"/>
            <a:chExt cx="1005900" cy="1470660"/>
          </a:xfrm>
        </p:grpSpPr>
        <p:sp>
          <p:nvSpPr>
            <p:cNvPr id="10" name="Google Shape;10;p1"/>
            <p:cNvSpPr/>
            <p:nvPr/>
          </p:nvSpPr>
          <p:spPr>
            <a:xfrm>
              <a:off x="-1196340" y="-129293"/>
              <a:ext cx="1005900" cy="419100"/>
            </a:xfrm>
            <a:prstGeom prst="rect">
              <a:avLst/>
            </a:prstGeom>
            <a:solidFill>
              <a:srgbClr val="48439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 name="Google Shape;11;p1"/>
            <p:cNvSpPr/>
            <p:nvPr/>
          </p:nvSpPr>
          <p:spPr>
            <a:xfrm>
              <a:off x="-1196340" y="396487"/>
              <a:ext cx="1005900" cy="419100"/>
            </a:xfrm>
            <a:prstGeom prst="rect">
              <a:avLst/>
            </a:prstGeom>
            <a:solidFill>
              <a:srgbClr val="9A3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 name="Google Shape;12;p1"/>
            <p:cNvSpPr/>
            <p:nvPr/>
          </p:nvSpPr>
          <p:spPr>
            <a:xfrm>
              <a:off x="-1196340" y="922267"/>
              <a:ext cx="1005900" cy="419100"/>
            </a:xfrm>
            <a:prstGeom prst="rect">
              <a:avLst/>
            </a:prstGeom>
            <a:solidFill>
              <a:srgbClr val="35DB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Lst>
  <p:transition spd="med">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focus">
    <p:bg>
      <p:bgPr>
        <a:blipFill>
          <a:blip r:embed="rId1">
            <a:alphaModFix/>
          </a:blip>
          <a:stretch>
            <a:fillRect/>
          </a:stretch>
        </a:blipFill>
      </p:bgPr>
    </p:bg>
    <p:spTree>
      <p:nvGrpSpPr>
        <p:cNvPr id="163" name="Shape 163"/>
        <p:cNvGrpSpPr/>
        <p:nvPr/>
      </p:nvGrpSpPr>
      <p:grpSpPr>
        <a:xfrm>
          <a:off x="0" y="0"/>
          <a:ext cx="0" cy="0"/>
          <a:chOff x="0" y="0"/>
          <a:chExt cx="0" cy="0"/>
        </a:xfrm>
      </p:grpSpPr>
      <p:sp>
        <p:nvSpPr>
          <p:cNvPr id="164" name="Google Shape;164;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Montserrat"/>
              <a:buNone/>
              <a:defRPr b="0" i="0" sz="2800" u="none" cap="none" strike="noStrike">
                <a:solidFill>
                  <a:schemeClr val="dk1"/>
                </a:solidFill>
                <a:latin typeface="Montserrat"/>
                <a:ea typeface="Montserrat"/>
                <a:cs typeface="Montserrat"/>
                <a:sym typeface="Montserrat"/>
              </a:defRPr>
            </a:lvl1pPr>
            <a:lvl2pPr lvl="1"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2pPr>
            <a:lvl3pPr lvl="2"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3pPr>
            <a:lvl4pPr lvl="3"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4pPr>
            <a:lvl5pPr lvl="4"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5pPr>
            <a:lvl6pPr lvl="5"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6pPr>
            <a:lvl7pPr lvl="6"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7pPr>
            <a:lvl8pPr lvl="7"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8pPr>
            <a:lvl9pPr lvl="8"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9pPr>
          </a:lstStyle>
          <a:p/>
        </p:txBody>
      </p:sp>
      <p:sp>
        <p:nvSpPr>
          <p:cNvPr id="165" name="Google Shape;165;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marR="0" rtl="0" algn="l">
              <a:lnSpc>
                <a:spcPct val="115000"/>
              </a:lnSpc>
              <a:spcBef>
                <a:spcPts val="0"/>
              </a:spcBef>
              <a:spcAft>
                <a:spcPts val="0"/>
              </a:spcAft>
              <a:buClr>
                <a:schemeClr val="dk1"/>
              </a:buClr>
              <a:buSzPts val="1300"/>
              <a:buFont typeface="Montserrat"/>
              <a:buChar char="●"/>
              <a:defRPr b="0" i="0" sz="1300" u="none" cap="none" strike="noStrike">
                <a:solidFill>
                  <a:schemeClr val="dk1"/>
                </a:solidFill>
                <a:latin typeface="Montserrat"/>
                <a:ea typeface="Montserrat"/>
                <a:cs typeface="Montserrat"/>
                <a:sym typeface="Montserrat"/>
              </a:defRPr>
            </a:lvl1pPr>
            <a:lvl2pPr indent="-298450" lvl="1" marL="9144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2pPr>
            <a:lvl3pPr indent="-298450" lvl="2" marL="13716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3pPr>
            <a:lvl4pPr indent="-298450" lvl="3" marL="18288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4pPr>
            <a:lvl5pPr indent="-298450" lvl="4" marL="22860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5pPr>
            <a:lvl6pPr indent="-298450" lvl="5" marL="27432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6pPr>
            <a:lvl7pPr indent="-298450" lvl="6" marL="32004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7pPr>
            <a:lvl8pPr indent="-298450" lvl="7" marL="3657600" marR="0" rtl="0" algn="l">
              <a:lnSpc>
                <a:spcPct val="115000"/>
              </a:lnSpc>
              <a:spcBef>
                <a:spcPts val="1600"/>
              </a:spcBef>
              <a:spcAft>
                <a:spcPts val="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8pPr>
            <a:lvl9pPr indent="-298450" lvl="8" marL="4114800" marR="0" rtl="0" algn="l">
              <a:lnSpc>
                <a:spcPct val="115000"/>
              </a:lnSpc>
              <a:spcBef>
                <a:spcPts val="1600"/>
              </a:spcBef>
              <a:spcAft>
                <a:spcPts val="1600"/>
              </a:spcAft>
              <a:buClr>
                <a:schemeClr val="dk1"/>
              </a:buClr>
              <a:buSzPts val="1100"/>
              <a:buFont typeface="Montserrat"/>
              <a:buChar char="■"/>
              <a:defRPr b="0" i="0" sz="1100" u="none" cap="none" strike="noStrike">
                <a:solidFill>
                  <a:schemeClr val="dk1"/>
                </a:solidFill>
                <a:latin typeface="Montserrat"/>
                <a:ea typeface="Montserrat"/>
                <a:cs typeface="Montserrat"/>
                <a:sym typeface="Montserrat"/>
              </a:defRPr>
            </a:lvl9pPr>
          </a:lstStyle>
          <a:p/>
        </p:txBody>
      </p:sp>
      <p:sp>
        <p:nvSpPr>
          <p:cNvPr id="166" name="Google Shape;166;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ransition spd="med">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32.png"/><Relationship Id="rId5"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2.png"/><Relationship Id="rId4" Type="http://schemas.openxmlformats.org/officeDocument/2006/relationships/image" Target="../media/image7.png"/><Relationship Id="rId5"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2.png"/><Relationship Id="rId4" Type="http://schemas.openxmlformats.org/officeDocument/2006/relationships/image" Target="../media/image7.png"/><Relationship Id="rId5"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39.png"/><Relationship Id="rId6"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39.png"/><Relationship Id="rId5"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30.png"/><Relationship Id="rId5" Type="http://schemas.openxmlformats.org/officeDocument/2006/relationships/image" Target="../media/image26.png"/><Relationship Id="rId6"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28.png"/><Relationship Id="rId5" Type="http://schemas.openxmlformats.org/officeDocument/2006/relationships/image" Target="../media/image69.png"/><Relationship Id="rId6"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29.png"/><Relationship Id="rId5" Type="http://schemas.openxmlformats.org/officeDocument/2006/relationships/image" Target="../media/image48.png"/><Relationship Id="rId6" Type="http://schemas.openxmlformats.org/officeDocument/2006/relationships/image" Target="../media/image35.png"/><Relationship Id="rId7"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0.png"/><Relationship Id="rId4" Type="http://schemas.openxmlformats.org/officeDocument/2006/relationships/image" Target="../media/image47.png"/><Relationship Id="rId5" Type="http://schemas.openxmlformats.org/officeDocument/2006/relationships/image" Target="../media/image4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0.png"/><Relationship Id="rId4" Type="http://schemas.openxmlformats.org/officeDocument/2006/relationships/image" Target="../media/image41.png"/><Relationship Id="rId5" Type="http://schemas.openxmlformats.org/officeDocument/2006/relationships/image" Target="../media/image36.png"/><Relationship Id="rId6" Type="http://schemas.openxmlformats.org/officeDocument/2006/relationships/image" Target="../media/image38.png"/><Relationship Id="rId7"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46.png"/><Relationship Id="rId5" Type="http://schemas.openxmlformats.org/officeDocument/2006/relationships/image" Target="../media/image43.png"/><Relationship Id="rId6"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8.png"/><Relationship Id="rId4" Type="http://schemas.openxmlformats.org/officeDocument/2006/relationships/image" Target="../media/image69.png"/><Relationship Id="rId5"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28.png"/><Relationship Id="rId4" Type="http://schemas.openxmlformats.org/officeDocument/2006/relationships/image" Target="../media/image69.png"/><Relationship Id="rId5" Type="http://schemas.openxmlformats.org/officeDocument/2006/relationships/image" Target="../media/image27.png"/><Relationship Id="rId6"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2.xml"/><Relationship Id="rId3" Type="http://schemas.openxmlformats.org/officeDocument/2006/relationships/image" Target="../media/image20.png"/><Relationship Id="rId4" Type="http://schemas.openxmlformats.org/officeDocument/2006/relationships/image" Target="../media/image27.png"/><Relationship Id="rId5" Type="http://schemas.openxmlformats.org/officeDocument/2006/relationships/image" Target="../media/image52.jpg"/><Relationship Id="rId6" Type="http://schemas.openxmlformats.org/officeDocument/2006/relationships/image" Target="../media/image72.png"/><Relationship Id="rId7" Type="http://schemas.openxmlformats.org/officeDocument/2006/relationships/image" Target="../media/image59.jpg"/><Relationship Id="rId8" Type="http://schemas.openxmlformats.org/officeDocument/2006/relationships/image" Target="../media/image6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2.png"/><Relationship Id="rId4" Type="http://schemas.openxmlformats.org/officeDocument/2006/relationships/image" Target="../media/image7.png"/><Relationship Id="rId5"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 Id="rId3" Type="http://schemas.openxmlformats.org/officeDocument/2006/relationships/image" Target="../media/image62.jp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 Id="rId3" Type="http://schemas.openxmlformats.org/officeDocument/2006/relationships/image" Target="../media/image62.jp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2.png"/><Relationship Id="rId4" Type="http://schemas.openxmlformats.org/officeDocument/2006/relationships/image" Target="../media/image7.png"/><Relationship Id="rId5"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5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6.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2.png"/><Relationship Id="rId4" Type="http://schemas.openxmlformats.org/officeDocument/2006/relationships/image" Target="../media/image7.png"/><Relationship Id="rId5"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7.png"/><Relationship Id="rId4" Type="http://schemas.openxmlformats.org/officeDocument/2006/relationships/image" Target="../media/image16.png"/><Relationship Id="rId5" Type="http://schemas.openxmlformats.org/officeDocument/2006/relationships/image" Target="../media/image18.png"/><Relationship Id="rId6" Type="http://schemas.openxmlformats.org/officeDocument/2006/relationships/image" Target="../media/image2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61.png"/><Relationship Id="rId4" Type="http://schemas.openxmlformats.org/officeDocument/2006/relationships/image" Target="../media/image68.jpg"/><Relationship Id="rId5" Type="http://schemas.openxmlformats.org/officeDocument/2006/relationships/image" Target="../media/image65.jpg"/><Relationship Id="rId6" Type="http://schemas.openxmlformats.org/officeDocument/2006/relationships/image" Target="../media/image70.jpg"/><Relationship Id="rId7" Type="http://schemas.openxmlformats.org/officeDocument/2006/relationships/image" Target="../media/image67.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0.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61.png"/><Relationship Id="rId4" Type="http://schemas.openxmlformats.org/officeDocument/2006/relationships/image" Target="../media/image71.png"/><Relationship Id="rId5"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2.png"/><Relationship Id="rId4" Type="http://schemas.openxmlformats.org/officeDocument/2006/relationships/image" Target="../media/image7.png"/><Relationship Id="rId5"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4.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1.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2"/>
          <p:cNvSpPr txBox="1"/>
          <p:nvPr/>
        </p:nvSpPr>
        <p:spPr>
          <a:xfrm>
            <a:off x="225250" y="1666025"/>
            <a:ext cx="5857200" cy="148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US" sz="3000" u="none" cap="none" strike="noStrike">
                <a:solidFill>
                  <a:schemeClr val="lt1"/>
                </a:solidFill>
                <a:latin typeface="Montserrat SemiBold"/>
                <a:ea typeface="Montserrat SemiBold"/>
                <a:cs typeface="Montserrat SemiBold"/>
                <a:sym typeface="Montserrat SemiBold"/>
              </a:rPr>
              <a:t>Foundational </a:t>
            </a:r>
            <a:endParaRPr b="0" i="0" sz="3000" u="none" cap="none" strike="noStrike">
              <a:solidFill>
                <a:schemeClr val="lt1"/>
              </a:solidFill>
              <a:latin typeface="Montserrat SemiBold"/>
              <a:ea typeface="Montserrat SemiBold"/>
              <a:cs typeface="Montserrat SemiBold"/>
              <a:sym typeface="Montserrat SemiBold"/>
            </a:endParaRPr>
          </a:p>
          <a:p>
            <a:pPr indent="0" lvl="0" marL="0" marR="0" rtl="0" algn="l">
              <a:lnSpc>
                <a:spcPct val="100000"/>
              </a:lnSpc>
              <a:spcBef>
                <a:spcPts val="0"/>
              </a:spcBef>
              <a:spcAft>
                <a:spcPts val="0"/>
              </a:spcAft>
              <a:buClr>
                <a:srgbClr val="000000"/>
              </a:buClr>
              <a:buSzPts val="2300"/>
              <a:buFont typeface="Arial"/>
              <a:buNone/>
            </a:pPr>
            <a:r>
              <a:rPr b="0" i="0" lang="en-US" sz="3000" u="none" cap="none" strike="noStrike">
                <a:solidFill>
                  <a:schemeClr val="lt1"/>
                </a:solidFill>
                <a:latin typeface="Montserrat SemiBold"/>
                <a:ea typeface="Montserrat SemiBold"/>
                <a:cs typeface="Montserrat SemiBold"/>
                <a:sym typeface="Montserrat SemiBold"/>
              </a:rPr>
              <a:t>Practitioner </a:t>
            </a:r>
            <a:endParaRPr b="0" i="0" sz="3000" u="none" cap="none" strike="noStrike">
              <a:solidFill>
                <a:schemeClr val="lt1"/>
              </a:solidFill>
              <a:latin typeface="Montserrat SemiBold"/>
              <a:ea typeface="Montserrat SemiBold"/>
              <a:cs typeface="Montserrat SemiBold"/>
              <a:sym typeface="Montserrat SemiBold"/>
            </a:endParaRPr>
          </a:p>
          <a:p>
            <a:pPr indent="0" lvl="0" marL="0" marR="0" rtl="0" algn="l">
              <a:lnSpc>
                <a:spcPct val="100000"/>
              </a:lnSpc>
              <a:spcBef>
                <a:spcPts val="0"/>
              </a:spcBef>
              <a:spcAft>
                <a:spcPts val="0"/>
              </a:spcAft>
              <a:buClr>
                <a:srgbClr val="000000"/>
              </a:buClr>
              <a:buSzPts val="2300"/>
              <a:buFont typeface="Arial"/>
              <a:buNone/>
            </a:pPr>
            <a:r>
              <a:rPr b="0" i="0" lang="en-US" sz="3000" u="none" cap="none" strike="noStrike">
                <a:solidFill>
                  <a:schemeClr val="lt1"/>
                </a:solidFill>
                <a:latin typeface="Montserrat SemiBold"/>
                <a:ea typeface="Montserrat SemiBold"/>
                <a:cs typeface="Montserrat SemiBold"/>
                <a:sym typeface="Montserrat SemiBold"/>
              </a:rPr>
              <a:t>Certification</a:t>
            </a:r>
            <a:endParaRPr b="0" i="0" sz="3000" u="none" cap="none" strike="noStrike">
              <a:solidFill>
                <a:schemeClr val="lt1"/>
              </a:solidFill>
              <a:latin typeface="Montserrat SemiBold"/>
              <a:ea typeface="Montserrat SemiBold"/>
              <a:cs typeface="Montserrat SemiBold"/>
              <a:sym typeface="Montserrat SemiBold"/>
            </a:endParaRPr>
          </a:p>
        </p:txBody>
      </p:sp>
      <p:sp>
        <p:nvSpPr>
          <p:cNvPr id="276" name="Google Shape;276;p42"/>
          <p:cNvSpPr txBox="1"/>
          <p:nvPr/>
        </p:nvSpPr>
        <p:spPr>
          <a:xfrm>
            <a:off x="225250" y="3623825"/>
            <a:ext cx="4544100" cy="57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Montserrat"/>
                <a:ea typeface="Montserrat"/>
                <a:cs typeface="Montserrat"/>
                <a:sym typeface="Montserrat"/>
              </a:rPr>
              <a:t>PROGRAM INTRODUCTION</a:t>
            </a:r>
            <a:endParaRPr b="0" i="0" sz="1400" u="none" cap="none" strike="noStrike">
              <a:solidFill>
                <a:schemeClr val="lt1"/>
              </a:solidFill>
              <a:latin typeface="Montserrat"/>
              <a:ea typeface="Montserrat"/>
              <a:cs typeface="Montserrat"/>
              <a:sym typeface="Montserrat"/>
            </a:endParaRPr>
          </a:p>
        </p:txBody>
      </p:sp>
      <p:cxnSp>
        <p:nvCxnSpPr>
          <p:cNvPr id="277" name="Google Shape;277;p42"/>
          <p:cNvCxnSpPr/>
          <p:nvPr/>
        </p:nvCxnSpPr>
        <p:spPr>
          <a:xfrm>
            <a:off x="363973" y="3429656"/>
            <a:ext cx="1596900" cy="0"/>
          </a:xfrm>
          <a:prstGeom prst="straightConnector1">
            <a:avLst/>
          </a:prstGeom>
          <a:noFill/>
          <a:ln cap="flat" cmpd="sng" w="28575">
            <a:solidFill>
              <a:srgbClr val="35DBFE"/>
            </a:solidFill>
            <a:prstDash val="solid"/>
            <a:round/>
            <a:headEnd len="sm" w="sm" type="none"/>
            <a:tailEnd len="sm" w="sm" type="none"/>
          </a:ln>
        </p:spPr>
      </p:cxnSp>
      <p:sp>
        <p:nvSpPr>
          <p:cNvPr id="278" name="Google Shape;278;p42"/>
          <p:cNvSpPr txBox="1"/>
          <p:nvPr/>
        </p:nvSpPr>
        <p:spPr>
          <a:xfrm>
            <a:off x="3414839" y="4679227"/>
            <a:ext cx="2314200" cy="3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Montserrat"/>
                <a:ea typeface="Montserrat"/>
                <a:cs typeface="Montserrat"/>
                <a:sym typeface="Montserrat"/>
              </a:rPr>
              <a:t>Copyright 6TCG, Inc. 2025 </a:t>
            </a:r>
            <a:endParaRPr b="0" i="0" sz="1000" u="none" cap="none" strike="noStrike">
              <a:solidFill>
                <a:srgbClr val="000000"/>
              </a:solidFill>
              <a:latin typeface="Arial"/>
              <a:ea typeface="Arial"/>
              <a:cs typeface="Arial"/>
              <a:sym typeface="Arial"/>
            </a:endParaRPr>
          </a:p>
        </p:txBody>
      </p:sp>
      <p:pic>
        <p:nvPicPr>
          <p:cNvPr id="279" name="Google Shape;279;p42" title="Screenshot 2025-05-05 at 14.19.24.png"/>
          <p:cNvPicPr preferRelativeResize="0"/>
          <p:nvPr/>
        </p:nvPicPr>
        <p:blipFill rotWithShape="1">
          <a:blip r:embed="rId3">
            <a:alphaModFix/>
          </a:blip>
          <a:srcRect b="0" l="0" r="0" t="0"/>
          <a:stretch/>
        </p:blipFill>
        <p:spPr>
          <a:xfrm>
            <a:off x="0" y="1350"/>
            <a:ext cx="1745818" cy="1382750"/>
          </a:xfrm>
          <a:prstGeom prst="rect">
            <a:avLst/>
          </a:prstGeom>
          <a:noFill/>
          <a:ln>
            <a:noFill/>
          </a:ln>
        </p:spPr>
      </p:pic>
      <p:pic>
        <p:nvPicPr>
          <p:cNvPr id="280" name="Google Shape;280;p42" title="headshot for website (12).png"/>
          <p:cNvPicPr preferRelativeResize="0"/>
          <p:nvPr/>
        </p:nvPicPr>
        <p:blipFill rotWithShape="1">
          <a:blip r:embed="rId4">
            <a:alphaModFix/>
          </a:blip>
          <a:srcRect b="0" l="0" r="-3103" t="0"/>
          <a:stretch/>
        </p:blipFill>
        <p:spPr>
          <a:xfrm>
            <a:off x="5373675" y="876025"/>
            <a:ext cx="3426598" cy="3323202"/>
          </a:xfrm>
          <a:prstGeom prst="rect">
            <a:avLst/>
          </a:prstGeom>
          <a:noFill/>
          <a:ln>
            <a:noFill/>
          </a:ln>
        </p:spPr>
      </p:pic>
      <p:pic>
        <p:nvPicPr>
          <p:cNvPr id="281" name="Google Shape;281;p42" title="headshot for website (3).png"/>
          <p:cNvPicPr preferRelativeResize="0"/>
          <p:nvPr/>
        </p:nvPicPr>
        <p:blipFill rotWithShape="1">
          <a:blip r:embed="rId5">
            <a:alphaModFix/>
          </a:blip>
          <a:srcRect b="0" l="0" r="0" t="0"/>
          <a:stretch/>
        </p:blipFill>
        <p:spPr>
          <a:xfrm>
            <a:off x="5255025" y="752549"/>
            <a:ext cx="3511511" cy="363850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pic>
        <p:nvPicPr>
          <p:cNvPr id="448" name="Google Shape;448;p51" title="Workspace with Presentation and Tools.png"/>
          <p:cNvPicPr preferRelativeResize="0"/>
          <p:nvPr/>
        </p:nvPicPr>
        <p:blipFill rotWithShape="1">
          <a:blip r:embed="rId3">
            <a:alphaModFix/>
          </a:blip>
          <a:srcRect b="7798" l="0" r="0" t="7806"/>
          <a:stretch/>
        </p:blipFill>
        <p:spPr>
          <a:xfrm>
            <a:off x="3374" y="0"/>
            <a:ext cx="9142184" cy="5143501"/>
          </a:xfrm>
          <a:prstGeom prst="rect">
            <a:avLst/>
          </a:prstGeom>
          <a:noFill/>
          <a:ln>
            <a:noFill/>
          </a:ln>
        </p:spPr>
      </p:pic>
      <p:sp>
        <p:nvSpPr>
          <p:cNvPr id="449" name="Google Shape;449;p51"/>
          <p:cNvSpPr/>
          <p:nvPr/>
        </p:nvSpPr>
        <p:spPr>
          <a:xfrm>
            <a:off x="0" y="-1"/>
            <a:ext cx="9144000" cy="5143500"/>
          </a:xfrm>
          <a:prstGeom prst="roundRect">
            <a:avLst>
              <a:gd fmla="val 0" name="adj"/>
            </a:avLst>
          </a:prstGeom>
          <a:gradFill>
            <a:gsLst>
              <a:gs pos="0">
                <a:srgbClr val="0C2055">
                  <a:alpha val="88627"/>
                </a:srgbClr>
              </a:gs>
              <a:gs pos="52000">
                <a:srgbClr val="342A84">
                  <a:alpha val="68627"/>
                </a:srgbClr>
              </a:gs>
              <a:gs pos="100000">
                <a:srgbClr val="5B34B2">
                  <a:alpha val="40000"/>
                </a:srgbClr>
              </a:gs>
            </a:gsLst>
            <a:lin ang="18900044"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50" name="Google Shape;450;p51"/>
          <p:cNvSpPr/>
          <p:nvPr/>
        </p:nvSpPr>
        <p:spPr>
          <a:xfrm>
            <a:off x="6673806" y="280265"/>
            <a:ext cx="2139900" cy="2139900"/>
          </a:xfrm>
          <a:prstGeom prst="ellipse">
            <a:avLst/>
          </a:prstGeom>
          <a:noFill/>
          <a:ln cap="flat" cmpd="sng" w="19050">
            <a:solidFill>
              <a:srgbClr val="DCD2F2"/>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51" name="Google Shape;451;p51"/>
          <p:cNvPicPr preferRelativeResize="0"/>
          <p:nvPr/>
        </p:nvPicPr>
        <p:blipFill rotWithShape="1">
          <a:blip r:embed="rId4">
            <a:alphaModFix/>
          </a:blip>
          <a:srcRect b="0" l="0" r="0" t="0"/>
          <a:stretch/>
        </p:blipFill>
        <p:spPr>
          <a:xfrm>
            <a:off x="241489" y="350925"/>
            <a:ext cx="2499060" cy="393600"/>
          </a:xfrm>
          <a:prstGeom prst="rect">
            <a:avLst/>
          </a:prstGeom>
          <a:noFill/>
          <a:ln>
            <a:noFill/>
          </a:ln>
        </p:spPr>
      </p:pic>
      <p:sp>
        <p:nvSpPr>
          <p:cNvPr id="452" name="Google Shape;452;p51"/>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chemeClr val="lt1"/>
                </a:solidFill>
                <a:latin typeface="Montserrat"/>
                <a:ea typeface="Montserrat"/>
                <a:cs typeface="Montserrat"/>
                <a:sym typeface="Montserrat"/>
              </a:rPr>
              <a:t>Copyright 6TCG, Inc. 2025.</a:t>
            </a:r>
            <a:endParaRPr b="0" i="0" sz="1050" u="none" cap="none" strike="noStrike">
              <a:solidFill>
                <a:schemeClr val="lt1"/>
              </a:solidFill>
              <a:latin typeface="Montserrat"/>
              <a:ea typeface="Montserrat"/>
              <a:cs typeface="Montserrat"/>
              <a:sym typeface="Montserrat"/>
            </a:endParaRPr>
          </a:p>
        </p:txBody>
      </p:sp>
      <p:sp>
        <p:nvSpPr>
          <p:cNvPr id="453" name="Google Shape;453;p51"/>
          <p:cNvSpPr txBox="1"/>
          <p:nvPr/>
        </p:nvSpPr>
        <p:spPr>
          <a:xfrm>
            <a:off x="550545" y="2700784"/>
            <a:ext cx="62388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Montserrat"/>
                <a:ea typeface="Montserrat"/>
                <a:cs typeface="Montserrat"/>
                <a:sym typeface="Montserrat"/>
              </a:rPr>
              <a:t>Lecturette: Introducing Conditions Thinking</a:t>
            </a:r>
            <a:endParaRPr b="0" i="0" sz="1400" u="none" cap="none" strike="noStrike">
              <a:solidFill>
                <a:srgbClr val="000000"/>
              </a:solidFill>
              <a:latin typeface="Arial"/>
              <a:ea typeface="Arial"/>
              <a:cs typeface="Arial"/>
              <a:sym typeface="Arial"/>
            </a:endParaRPr>
          </a:p>
        </p:txBody>
      </p:sp>
      <p:pic>
        <p:nvPicPr>
          <p:cNvPr id="454" name="Google Shape;454;p51" title="6TC_Icons6.png"/>
          <p:cNvPicPr preferRelativeResize="0"/>
          <p:nvPr/>
        </p:nvPicPr>
        <p:blipFill rotWithShape="1">
          <a:blip r:embed="rId5">
            <a:alphaModFix/>
          </a:blip>
          <a:srcRect b="0" l="0" r="0" t="0"/>
          <a:stretch/>
        </p:blipFill>
        <p:spPr>
          <a:xfrm>
            <a:off x="330114" y="752475"/>
            <a:ext cx="1956222" cy="1956250"/>
          </a:xfrm>
          <a:prstGeom prst="rect">
            <a:avLst/>
          </a:prstGeom>
          <a:noFill/>
          <a:ln>
            <a:noFill/>
          </a:ln>
        </p:spPr>
      </p:pic>
      <p:sp>
        <p:nvSpPr>
          <p:cNvPr id="455" name="Google Shape;455;p51"/>
          <p:cNvSpPr txBox="1"/>
          <p:nvPr/>
        </p:nvSpPr>
        <p:spPr>
          <a:xfrm>
            <a:off x="684383" y="1315091"/>
            <a:ext cx="12477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chemeClr val="lt1"/>
                </a:solidFill>
                <a:latin typeface="Montserrat"/>
                <a:ea typeface="Montserrat"/>
                <a:cs typeface="Montserrat"/>
                <a:sym typeface="Montserrat"/>
              </a:rPr>
              <a:t>0</a:t>
            </a:r>
            <a:r>
              <a:rPr b="1" lang="en-US" sz="4800">
                <a:solidFill>
                  <a:schemeClr val="lt1"/>
                </a:solidFill>
                <a:latin typeface="Montserrat"/>
                <a:ea typeface="Montserrat"/>
                <a:cs typeface="Montserrat"/>
                <a:sym typeface="Montserrat"/>
              </a:rPr>
              <a:t>4</a:t>
            </a:r>
            <a:r>
              <a:rPr b="1" i="0" lang="en-US" sz="4800" u="none" cap="none" strike="noStrike">
                <a:solidFill>
                  <a:schemeClr val="lt1"/>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52"/>
          <p:cNvSpPr txBox="1"/>
          <p:nvPr/>
        </p:nvSpPr>
        <p:spPr>
          <a:xfrm>
            <a:off x="539500" y="345200"/>
            <a:ext cx="8101200" cy="70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chemeClr val="lt1"/>
                </a:solidFill>
                <a:latin typeface="Montserrat"/>
                <a:ea typeface="Montserrat"/>
                <a:cs typeface="Montserrat"/>
                <a:sym typeface="Montserrat"/>
              </a:rPr>
              <a:t>Conditions Thinking For </a:t>
            </a:r>
            <a:r>
              <a:rPr b="1" i="0" lang="en-US" sz="2200" u="none" cap="none" strike="noStrike">
                <a:solidFill>
                  <a:schemeClr val="lt1"/>
                </a:solidFill>
                <a:latin typeface="Montserrat"/>
                <a:ea typeface="Montserrat"/>
                <a:cs typeface="Montserrat"/>
                <a:sym typeface="Montserrat"/>
              </a:rPr>
              <a:t>Team Effectiveness</a:t>
            </a:r>
            <a:endParaRPr b="1" i="0" sz="22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lt1"/>
              </a:solidFill>
              <a:latin typeface="Montserrat"/>
              <a:ea typeface="Montserrat"/>
              <a:cs typeface="Montserrat"/>
              <a:sym typeface="Montserrat"/>
            </a:endParaRPr>
          </a:p>
        </p:txBody>
      </p:sp>
      <p:pic>
        <p:nvPicPr>
          <p:cNvPr id="461" name="Google Shape;461;p52" title="VS (10).png"/>
          <p:cNvPicPr preferRelativeResize="0"/>
          <p:nvPr/>
        </p:nvPicPr>
        <p:blipFill rotWithShape="1">
          <a:blip r:embed="rId3">
            <a:alphaModFix/>
          </a:blip>
          <a:srcRect b="31009" l="0" r="0" t="27661"/>
          <a:stretch/>
        </p:blipFill>
        <p:spPr>
          <a:xfrm>
            <a:off x="112975" y="1499506"/>
            <a:ext cx="8875402" cy="2107644"/>
          </a:xfrm>
          <a:prstGeom prst="rect">
            <a:avLst/>
          </a:prstGeom>
          <a:noFill/>
          <a:ln>
            <a:noFill/>
          </a:ln>
        </p:spPr>
      </p:pic>
      <p:sp>
        <p:nvSpPr>
          <p:cNvPr id="462" name="Google Shape;462;p52"/>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chemeClr val="lt1"/>
                </a:solidFill>
                <a:latin typeface="Montserrat"/>
                <a:ea typeface="Montserrat"/>
                <a:cs typeface="Montserrat"/>
                <a:sym typeface="Montserrat"/>
              </a:rPr>
              <a:t>Copyright 6TCG, Inc. 2025.</a:t>
            </a:r>
            <a:endParaRPr b="0" i="0" sz="105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pic>
        <p:nvPicPr>
          <p:cNvPr id="467" name="Google Shape;467;p53" title="Workspace with Presentation and Tools.png"/>
          <p:cNvPicPr preferRelativeResize="0"/>
          <p:nvPr/>
        </p:nvPicPr>
        <p:blipFill rotWithShape="1">
          <a:blip r:embed="rId3">
            <a:alphaModFix/>
          </a:blip>
          <a:srcRect b="7798" l="0" r="0" t="7806"/>
          <a:stretch/>
        </p:blipFill>
        <p:spPr>
          <a:xfrm>
            <a:off x="3374" y="0"/>
            <a:ext cx="9142184" cy="5143501"/>
          </a:xfrm>
          <a:prstGeom prst="rect">
            <a:avLst/>
          </a:prstGeom>
          <a:noFill/>
          <a:ln>
            <a:noFill/>
          </a:ln>
        </p:spPr>
      </p:pic>
      <p:sp>
        <p:nvSpPr>
          <p:cNvPr id="468" name="Google Shape;468;p53"/>
          <p:cNvSpPr/>
          <p:nvPr/>
        </p:nvSpPr>
        <p:spPr>
          <a:xfrm>
            <a:off x="0" y="-1"/>
            <a:ext cx="9144000" cy="5143500"/>
          </a:xfrm>
          <a:prstGeom prst="roundRect">
            <a:avLst>
              <a:gd fmla="val 0" name="adj"/>
            </a:avLst>
          </a:prstGeom>
          <a:gradFill>
            <a:gsLst>
              <a:gs pos="0">
                <a:srgbClr val="0C2055">
                  <a:alpha val="88627"/>
                </a:srgbClr>
              </a:gs>
              <a:gs pos="52000">
                <a:srgbClr val="342A84">
                  <a:alpha val="68627"/>
                </a:srgbClr>
              </a:gs>
              <a:gs pos="100000">
                <a:srgbClr val="5B34B2">
                  <a:alpha val="40000"/>
                </a:srgbClr>
              </a:gs>
            </a:gsLst>
            <a:lin ang="18900044"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69" name="Google Shape;469;p53"/>
          <p:cNvSpPr/>
          <p:nvPr/>
        </p:nvSpPr>
        <p:spPr>
          <a:xfrm>
            <a:off x="6673806" y="280265"/>
            <a:ext cx="2139900" cy="2139900"/>
          </a:xfrm>
          <a:prstGeom prst="ellipse">
            <a:avLst/>
          </a:prstGeom>
          <a:noFill/>
          <a:ln cap="flat" cmpd="sng" w="19050">
            <a:solidFill>
              <a:srgbClr val="DCD2F2"/>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70" name="Google Shape;470;p53"/>
          <p:cNvPicPr preferRelativeResize="0"/>
          <p:nvPr/>
        </p:nvPicPr>
        <p:blipFill rotWithShape="1">
          <a:blip r:embed="rId4">
            <a:alphaModFix/>
          </a:blip>
          <a:srcRect b="0" l="0" r="0" t="0"/>
          <a:stretch/>
        </p:blipFill>
        <p:spPr>
          <a:xfrm>
            <a:off x="241489" y="350925"/>
            <a:ext cx="2499060" cy="393600"/>
          </a:xfrm>
          <a:prstGeom prst="rect">
            <a:avLst/>
          </a:prstGeom>
          <a:noFill/>
          <a:ln>
            <a:noFill/>
          </a:ln>
        </p:spPr>
      </p:pic>
      <p:sp>
        <p:nvSpPr>
          <p:cNvPr id="471" name="Google Shape;471;p53"/>
          <p:cNvSpPr txBox="1"/>
          <p:nvPr/>
        </p:nvSpPr>
        <p:spPr>
          <a:xfrm>
            <a:off x="550550" y="2716675"/>
            <a:ext cx="78762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Montserrat"/>
                <a:ea typeface="Montserrat"/>
                <a:cs typeface="Montserrat"/>
                <a:sym typeface="Montserrat"/>
              </a:rPr>
              <a:t>Lecturette: 6 Conditions for Team Effectiveness</a:t>
            </a:r>
            <a:endParaRPr b="0" i="0" sz="1400" u="none" cap="none" strike="noStrike">
              <a:solidFill>
                <a:srgbClr val="000000"/>
              </a:solidFill>
              <a:latin typeface="Arial"/>
              <a:ea typeface="Arial"/>
              <a:cs typeface="Arial"/>
              <a:sym typeface="Arial"/>
            </a:endParaRPr>
          </a:p>
        </p:txBody>
      </p:sp>
      <p:pic>
        <p:nvPicPr>
          <p:cNvPr id="472" name="Google Shape;472;p53" title="6TC_Icons6.png"/>
          <p:cNvPicPr preferRelativeResize="0"/>
          <p:nvPr/>
        </p:nvPicPr>
        <p:blipFill rotWithShape="1">
          <a:blip r:embed="rId5">
            <a:alphaModFix/>
          </a:blip>
          <a:srcRect b="0" l="0" r="0" t="0"/>
          <a:stretch/>
        </p:blipFill>
        <p:spPr>
          <a:xfrm>
            <a:off x="330114" y="752475"/>
            <a:ext cx="1956222" cy="1956250"/>
          </a:xfrm>
          <a:prstGeom prst="rect">
            <a:avLst/>
          </a:prstGeom>
          <a:noFill/>
          <a:ln>
            <a:noFill/>
          </a:ln>
        </p:spPr>
      </p:pic>
      <p:sp>
        <p:nvSpPr>
          <p:cNvPr id="473" name="Google Shape;473;p53"/>
          <p:cNvSpPr txBox="1"/>
          <p:nvPr/>
        </p:nvSpPr>
        <p:spPr>
          <a:xfrm>
            <a:off x="684383" y="1315091"/>
            <a:ext cx="12477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chemeClr val="lt1"/>
                </a:solidFill>
                <a:latin typeface="Montserrat"/>
                <a:ea typeface="Montserrat"/>
                <a:cs typeface="Montserrat"/>
                <a:sym typeface="Montserrat"/>
              </a:rPr>
              <a:t>0</a:t>
            </a:r>
            <a:r>
              <a:rPr b="1" lang="en-US" sz="4800">
                <a:solidFill>
                  <a:schemeClr val="lt1"/>
                </a:solidFill>
                <a:latin typeface="Montserrat"/>
                <a:ea typeface="Montserrat"/>
                <a:cs typeface="Montserrat"/>
                <a:sym typeface="Montserrat"/>
              </a:rPr>
              <a:t>5</a:t>
            </a:r>
            <a:r>
              <a:rPr b="1" i="0" lang="en-US" sz="4800" u="none" cap="none" strike="noStrike">
                <a:solidFill>
                  <a:schemeClr val="lt1"/>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
        <p:nvSpPr>
          <p:cNvPr id="474" name="Google Shape;474;p53"/>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chemeClr val="lt1"/>
                </a:solidFill>
                <a:latin typeface="Montserrat"/>
                <a:ea typeface="Montserrat"/>
                <a:cs typeface="Montserrat"/>
                <a:sym typeface="Montserrat"/>
              </a:rPr>
              <a:t>Copyright 6TCG, Inc. 2025.</a:t>
            </a:r>
            <a:endParaRPr b="0" i="0" sz="105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54"/>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chemeClr val="lt1"/>
                </a:solidFill>
                <a:latin typeface="Montserrat"/>
                <a:ea typeface="Montserrat"/>
                <a:cs typeface="Montserrat"/>
                <a:sym typeface="Montserrat"/>
              </a:rPr>
              <a:t>Copyright 6TCG, Inc. 2025.</a:t>
            </a:r>
            <a:endParaRPr b="0" i="0" sz="1050" u="none" cap="none" strike="noStrike">
              <a:solidFill>
                <a:schemeClr val="lt1"/>
              </a:solidFill>
              <a:latin typeface="Montserrat"/>
              <a:ea typeface="Montserrat"/>
              <a:cs typeface="Montserrat"/>
              <a:sym typeface="Montserrat"/>
            </a:endParaRPr>
          </a:p>
        </p:txBody>
      </p:sp>
      <p:grpSp>
        <p:nvGrpSpPr>
          <p:cNvPr id="480" name="Google Shape;480;p54"/>
          <p:cNvGrpSpPr/>
          <p:nvPr/>
        </p:nvGrpSpPr>
        <p:grpSpPr>
          <a:xfrm>
            <a:off x="6048131" y="1140827"/>
            <a:ext cx="2614396" cy="2779437"/>
            <a:chOff x="6241050" y="1590850"/>
            <a:chExt cx="2519900" cy="2678975"/>
          </a:xfrm>
        </p:grpSpPr>
        <p:pic>
          <p:nvPicPr>
            <p:cNvPr id="481" name="Google Shape;481;p54" title="6TC Diagram Elements4.png"/>
            <p:cNvPicPr preferRelativeResize="0"/>
            <p:nvPr/>
          </p:nvPicPr>
          <p:blipFill rotWithShape="1">
            <a:blip r:embed="rId3">
              <a:alphaModFix/>
            </a:blip>
            <a:srcRect b="0" l="0" r="0" t="0"/>
            <a:stretch/>
          </p:blipFill>
          <p:spPr>
            <a:xfrm>
              <a:off x="6241050" y="1650999"/>
              <a:ext cx="2519900" cy="2519900"/>
            </a:xfrm>
            <a:prstGeom prst="rect">
              <a:avLst/>
            </a:prstGeom>
            <a:noFill/>
            <a:ln>
              <a:noFill/>
            </a:ln>
          </p:spPr>
        </p:pic>
        <p:pic>
          <p:nvPicPr>
            <p:cNvPr id="482" name="Google Shape;482;p54"/>
            <p:cNvPicPr preferRelativeResize="0"/>
            <p:nvPr/>
          </p:nvPicPr>
          <p:blipFill rotWithShape="1">
            <a:blip r:embed="rId4">
              <a:alphaModFix/>
            </a:blip>
            <a:srcRect b="0" l="0" r="0" t="0"/>
            <a:stretch/>
          </p:blipFill>
          <p:spPr>
            <a:xfrm rot="5400000">
              <a:off x="6202500" y="1727400"/>
              <a:ext cx="2678975" cy="2405875"/>
            </a:xfrm>
            <a:prstGeom prst="rect">
              <a:avLst/>
            </a:prstGeom>
            <a:noFill/>
            <a:ln>
              <a:noFill/>
            </a:ln>
          </p:spPr>
        </p:pic>
      </p:grpSp>
      <p:grpSp>
        <p:nvGrpSpPr>
          <p:cNvPr id="483" name="Google Shape;483;p54"/>
          <p:cNvGrpSpPr/>
          <p:nvPr/>
        </p:nvGrpSpPr>
        <p:grpSpPr>
          <a:xfrm>
            <a:off x="5872780" y="2343938"/>
            <a:ext cx="244639" cy="446955"/>
            <a:chOff x="3405313" y="2593413"/>
            <a:chExt cx="235796" cy="430800"/>
          </a:xfrm>
        </p:grpSpPr>
        <p:sp>
          <p:nvSpPr>
            <p:cNvPr id="484" name="Google Shape;484;p54"/>
            <p:cNvSpPr/>
            <p:nvPr/>
          </p:nvSpPr>
          <p:spPr>
            <a:xfrm>
              <a:off x="3405313" y="2593413"/>
              <a:ext cx="147300" cy="430800"/>
            </a:xfrm>
            <a:prstGeom prst="chevron">
              <a:avLst>
                <a:gd fmla="val 70766" name="adj"/>
              </a:avLst>
            </a:prstGeom>
            <a:gradFill>
              <a:gsLst>
                <a:gs pos="0">
                  <a:srgbClr val="5B34B2">
                    <a:alpha val="49020"/>
                  </a:srgbClr>
                </a:gs>
                <a:gs pos="50000">
                  <a:srgbClr val="9A3EEB">
                    <a:alpha val="49020"/>
                  </a:srgbClr>
                </a:gs>
                <a:gs pos="100000">
                  <a:srgbClr val="36DBFE">
                    <a:alpha val="49020"/>
                  </a:srgbClr>
                </a:gs>
              </a:gsLst>
              <a:lin ang="8100019"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485" name="Google Shape;485;p54"/>
            <p:cNvSpPr/>
            <p:nvPr/>
          </p:nvSpPr>
          <p:spPr>
            <a:xfrm>
              <a:off x="3493809" y="2593413"/>
              <a:ext cx="147300" cy="430800"/>
            </a:xfrm>
            <a:prstGeom prst="chevron">
              <a:avLst>
                <a:gd fmla="val 70766" name="adj"/>
              </a:avLst>
            </a:prstGeom>
            <a:gradFill>
              <a:gsLst>
                <a:gs pos="0">
                  <a:srgbClr val="5B34B2">
                    <a:alpha val="49020"/>
                  </a:srgbClr>
                </a:gs>
                <a:gs pos="50000">
                  <a:srgbClr val="9A3EEB">
                    <a:alpha val="49020"/>
                  </a:srgbClr>
                </a:gs>
                <a:gs pos="100000">
                  <a:srgbClr val="36DBFE">
                    <a:alpha val="49020"/>
                  </a:srgbClr>
                </a:gs>
              </a:gsLst>
              <a:lin ang="8100019"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grpSp>
      <p:sp>
        <p:nvSpPr>
          <p:cNvPr id="486" name="Google Shape;486;p54"/>
          <p:cNvSpPr txBox="1"/>
          <p:nvPr/>
        </p:nvSpPr>
        <p:spPr>
          <a:xfrm>
            <a:off x="710375" y="57675"/>
            <a:ext cx="6247500" cy="70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chemeClr val="lt1"/>
                </a:solidFill>
                <a:latin typeface="Montserrat"/>
                <a:ea typeface="Montserrat"/>
                <a:cs typeface="Montserrat"/>
                <a:sym typeface="Montserrat"/>
              </a:rPr>
              <a:t>Overview of the </a:t>
            </a:r>
            <a:r>
              <a:rPr b="1" i="0" lang="en-US" sz="2200" u="none" cap="none" strike="noStrike">
                <a:solidFill>
                  <a:schemeClr val="lt1"/>
                </a:solidFill>
                <a:latin typeface="Montserrat"/>
                <a:ea typeface="Montserrat"/>
                <a:cs typeface="Montserrat"/>
                <a:sym typeface="Montserrat"/>
              </a:rPr>
              <a:t>6 Conditions Framework</a:t>
            </a:r>
            <a:endParaRPr b="1" i="0" sz="22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lt1"/>
              </a:solidFill>
              <a:latin typeface="Montserrat"/>
              <a:ea typeface="Montserrat"/>
              <a:cs typeface="Montserrat"/>
              <a:sym typeface="Montserrat"/>
            </a:endParaRPr>
          </a:p>
        </p:txBody>
      </p:sp>
      <p:pic>
        <p:nvPicPr>
          <p:cNvPr id="487" name="Google Shape;487;p54" title="6TC Diagram Elements11.png"/>
          <p:cNvPicPr preferRelativeResize="0"/>
          <p:nvPr/>
        </p:nvPicPr>
        <p:blipFill rotWithShape="1">
          <a:blip r:embed="rId5">
            <a:alphaModFix/>
          </a:blip>
          <a:srcRect b="0" l="0" r="0" t="0"/>
          <a:stretch/>
        </p:blipFill>
        <p:spPr>
          <a:xfrm>
            <a:off x="701816" y="303396"/>
            <a:ext cx="2357719" cy="4715438"/>
          </a:xfrm>
          <a:prstGeom prst="rect">
            <a:avLst/>
          </a:prstGeom>
          <a:noFill/>
          <a:ln>
            <a:noFill/>
          </a:ln>
        </p:spPr>
      </p:pic>
      <p:sp>
        <p:nvSpPr>
          <p:cNvPr id="488" name="Google Shape;488;p54"/>
          <p:cNvSpPr txBox="1"/>
          <p:nvPr/>
        </p:nvSpPr>
        <p:spPr>
          <a:xfrm>
            <a:off x="1541864" y="1015750"/>
            <a:ext cx="6108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Montserrat"/>
                <a:ea typeface="Montserrat"/>
                <a:cs typeface="Montserrat"/>
                <a:sym typeface="Montserrat"/>
              </a:rPr>
              <a:t>Real</a:t>
            </a:r>
            <a:endParaRPr b="1" i="0" sz="600" u="none" cap="none" strike="noStrike">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Montserrat"/>
                <a:ea typeface="Montserrat"/>
                <a:cs typeface="Montserrat"/>
                <a:sym typeface="Montserrat"/>
              </a:rPr>
              <a:t>Team</a:t>
            </a:r>
            <a:endParaRPr b="1" i="0" sz="600" u="none" cap="none" strike="noStrike">
              <a:solidFill>
                <a:srgbClr val="FFFFFF"/>
              </a:solidFill>
              <a:latin typeface="Montserrat"/>
              <a:ea typeface="Montserrat"/>
              <a:cs typeface="Montserrat"/>
              <a:sym typeface="Montserrat"/>
            </a:endParaRPr>
          </a:p>
        </p:txBody>
      </p:sp>
      <p:sp>
        <p:nvSpPr>
          <p:cNvPr id="489" name="Google Shape;489;p54"/>
          <p:cNvSpPr txBox="1"/>
          <p:nvPr/>
        </p:nvSpPr>
        <p:spPr>
          <a:xfrm>
            <a:off x="1828868" y="1877664"/>
            <a:ext cx="10833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Montserrat"/>
                <a:ea typeface="Montserrat"/>
                <a:cs typeface="Montserrat"/>
                <a:sym typeface="Montserrat"/>
              </a:rPr>
              <a:t>Compelling </a:t>
            </a:r>
            <a:endParaRPr b="1" i="0" sz="600" u="none" cap="none" strike="noStrike">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Montserrat"/>
                <a:ea typeface="Montserrat"/>
                <a:cs typeface="Montserrat"/>
                <a:sym typeface="Montserrat"/>
              </a:rPr>
              <a:t>Purpose</a:t>
            </a:r>
            <a:endParaRPr b="1" i="0" sz="600" u="none" cap="none" strike="noStrike">
              <a:solidFill>
                <a:srgbClr val="FFFFFF"/>
              </a:solidFill>
              <a:latin typeface="Montserrat"/>
              <a:ea typeface="Montserrat"/>
              <a:cs typeface="Montserrat"/>
              <a:sym typeface="Montserrat"/>
            </a:endParaRPr>
          </a:p>
        </p:txBody>
      </p:sp>
      <p:sp>
        <p:nvSpPr>
          <p:cNvPr id="490" name="Google Shape;490;p54"/>
          <p:cNvSpPr txBox="1"/>
          <p:nvPr/>
        </p:nvSpPr>
        <p:spPr>
          <a:xfrm>
            <a:off x="1017344" y="1877664"/>
            <a:ext cx="6108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Montserrat"/>
                <a:ea typeface="Montserrat"/>
                <a:cs typeface="Montserrat"/>
                <a:sym typeface="Montserrat"/>
              </a:rPr>
              <a:t>Right</a:t>
            </a:r>
            <a:endParaRPr b="1" i="0" sz="600" u="none" cap="none" strike="noStrike">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Montserrat"/>
                <a:ea typeface="Montserrat"/>
                <a:cs typeface="Montserrat"/>
                <a:sym typeface="Montserrat"/>
              </a:rPr>
              <a:t>People</a:t>
            </a:r>
            <a:endParaRPr b="1" i="0" sz="600" u="none" cap="none" strike="noStrike">
              <a:solidFill>
                <a:srgbClr val="FFFFFF"/>
              </a:solidFill>
              <a:latin typeface="Montserrat"/>
              <a:ea typeface="Montserrat"/>
              <a:cs typeface="Montserrat"/>
              <a:sym typeface="Montserrat"/>
            </a:endParaRPr>
          </a:p>
        </p:txBody>
      </p:sp>
      <p:sp>
        <p:nvSpPr>
          <p:cNvPr id="491" name="Google Shape;491;p54"/>
          <p:cNvSpPr txBox="1"/>
          <p:nvPr/>
        </p:nvSpPr>
        <p:spPr>
          <a:xfrm>
            <a:off x="1436702" y="1651403"/>
            <a:ext cx="888000" cy="276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6CDF7"/>
                </a:solidFill>
                <a:latin typeface="Montserrat"/>
                <a:ea typeface="Montserrat"/>
                <a:cs typeface="Montserrat"/>
                <a:sym typeface="Montserrat"/>
              </a:rPr>
              <a:t>ESSENTIALS</a:t>
            </a:r>
            <a:endParaRPr b="1" i="0" sz="600" u="none" cap="none" strike="noStrike">
              <a:solidFill>
                <a:srgbClr val="06CDF7"/>
              </a:solidFill>
              <a:latin typeface="Montserrat"/>
              <a:ea typeface="Montserrat"/>
              <a:cs typeface="Montserrat"/>
              <a:sym typeface="Montserrat"/>
            </a:endParaRPr>
          </a:p>
        </p:txBody>
      </p:sp>
      <p:sp>
        <p:nvSpPr>
          <p:cNvPr id="492" name="Google Shape;492;p54"/>
          <p:cNvSpPr txBox="1"/>
          <p:nvPr/>
        </p:nvSpPr>
        <p:spPr>
          <a:xfrm>
            <a:off x="1436714" y="3148629"/>
            <a:ext cx="854700" cy="276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6CDF7"/>
                </a:solidFill>
                <a:latin typeface="Montserrat"/>
                <a:ea typeface="Montserrat"/>
                <a:cs typeface="Montserrat"/>
                <a:sym typeface="Montserrat"/>
              </a:rPr>
              <a:t>ENABLERS</a:t>
            </a:r>
            <a:endParaRPr b="1" i="0" sz="600" u="none" cap="none" strike="noStrike">
              <a:solidFill>
                <a:srgbClr val="06CDF7"/>
              </a:solidFill>
              <a:latin typeface="Montserrat"/>
              <a:ea typeface="Montserrat"/>
              <a:cs typeface="Montserrat"/>
              <a:sym typeface="Montserrat"/>
            </a:endParaRPr>
          </a:p>
        </p:txBody>
      </p:sp>
      <p:sp>
        <p:nvSpPr>
          <p:cNvPr id="493" name="Google Shape;493;p54"/>
          <p:cNvSpPr txBox="1"/>
          <p:nvPr/>
        </p:nvSpPr>
        <p:spPr>
          <a:xfrm>
            <a:off x="1054546" y="2801008"/>
            <a:ext cx="6108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Montserrat"/>
                <a:ea typeface="Montserrat"/>
                <a:cs typeface="Montserrat"/>
                <a:sym typeface="Montserrat"/>
              </a:rPr>
              <a:t>Work</a:t>
            </a:r>
            <a:endParaRPr b="1" i="0" sz="600" u="none" cap="none" strike="noStrike">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Montserrat"/>
                <a:ea typeface="Montserrat"/>
                <a:cs typeface="Montserrat"/>
                <a:sym typeface="Montserrat"/>
              </a:rPr>
              <a:t>Design</a:t>
            </a:r>
            <a:endParaRPr b="1" i="0" sz="600" u="none" cap="none" strike="noStrike">
              <a:solidFill>
                <a:srgbClr val="FFFFFF"/>
              </a:solidFill>
              <a:latin typeface="Montserrat"/>
              <a:ea typeface="Montserrat"/>
              <a:cs typeface="Montserrat"/>
              <a:sym typeface="Montserrat"/>
            </a:endParaRPr>
          </a:p>
        </p:txBody>
      </p:sp>
      <p:sp>
        <p:nvSpPr>
          <p:cNvPr id="494" name="Google Shape;494;p54"/>
          <p:cNvSpPr txBox="1"/>
          <p:nvPr/>
        </p:nvSpPr>
        <p:spPr>
          <a:xfrm>
            <a:off x="1887162" y="2800266"/>
            <a:ext cx="8880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Montserrat"/>
                <a:ea typeface="Montserrat"/>
                <a:cs typeface="Montserrat"/>
                <a:sym typeface="Montserrat"/>
              </a:rPr>
              <a:t>Organizational</a:t>
            </a:r>
            <a:endParaRPr b="1" i="0" sz="600" u="none" cap="none" strike="noStrike">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Montserrat"/>
                <a:ea typeface="Montserrat"/>
                <a:cs typeface="Montserrat"/>
                <a:sym typeface="Montserrat"/>
              </a:rPr>
              <a:t>Support</a:t>
            </a:r>
            <a:endParaRPr b="1" i="0" sz="600" u="none" cap="none" strike="noStrike">
              <a:solidFill>
                <a:srgbClr val="FFFFFF"/>
              </a:solidFill>
              <a:latin typeface="Montserrat"/>
              <a:ea typeface="Montserrat"/>
              <a:cs typeface="Montserrat"/>
              <a:sym typeface="Montserrat"/>
            </a:endParaRPr>
          </a:p>
        </p:txBody>
      </p:sp>
      <p:sp>
        <p:nvSpPr>
          <p:cNvPr id="495" name="Google Shape;495;p54"/>
          <p:cNvSpPr txBox="1"/>
          <p:nvPr/>
        </p:nvSpPr>
        <p:spPr>
          <a:xfrm>
            <a:off x="1472532" y="3590573"/>
            <a:ext cx="7494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FFFFFF"/>
                </a:solidFill>
                <a:latin typeface="Montserrat"/>
                <a:ea typeface="Montserrat"/>
                <a:cs typeface="Montserrat"/>
                <a:sym typeface="Montserrat"/>
              </a:rPr>
              <a:t>Team Coaching</a:t>
            </a:r>
            <a:endParaRPr b="1" i="0" sz="600" u="none" cap="none" strike="noStrike">
              <a:solidFill>
                <a:srgbClr val="FFFFFF"/>
              </a:solidFill>
              <a:latin typeface="Montserrat"/>
              <a:ea typeface="Montserrat"/>
              <a:cs typeface="Montserrat"/>
              <a:sym typeface="Montserrat"/>
            </a:endParaRPr>
          </a:p>
        </p:txBody>
      </p:sp>
      <p:sp>
        <p:nvSpPr>
          <p:cNvPr id="496" name="Google Shape;496;p54"/>
          <p:cNvSpPr/>
          <p:nvPr/>
        </p:nvSpPr>
        <p:spPr>
          <a:xfrm>
            <a:off x="1618525" y="2271040"/>
            <a:ext cx="514800" cy="5145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grpSp>
        <p:nvGrpSpPr>
          <p:cNvPr id="497" name="Google Shape;497;p54"/>
          <p:cNvGrpSpPr/>
          <p:nvPr/>
        </p:nvGrpSpPr>
        <p:grpSpPr>
          <a:xfrm>
            <a:off x="3114587" y="2343938"/>
            <a:ext cx="244639" cy="446955"/>
            <a:chOff x="3405313" y="2593413"/>
            <a:chExt cx="235796" cy="430800"/>
          </a:xfrm>
        </p:grpSpPr>
        <p:sp>
          <p:nvSpPr>
            <p:cNvPr id="498" name="Google Shape;498;p54"/>
            <p:cNvSpPr/>
            <p:nvPr/>
          </p:nvSpPr>
          <p:spPr>
            <a:xfrm>
              <a:off x="3405313" y="2593413"/>
              <a:ext cx="147300" cy="430800"/>
            </a:xfrm>
            <a:prstGeom prst="chevron">
              <a:avLst>
                <a:gd fmla="val 70766" name="adj"/>
              </a:avLst>
            </a:prstGeom>
            <a:gradFill>
              <a:gsLst>
                <a:gs pos="0">
                  <a:srgbClr val="5B34B2">
                    <a:alpha val="49020"/>
                  </a:srgbClr>
                </a:gs>
                <a:gs pos="50000">
                  <a:srgbClr val="9A3EEB">
                    <a:alpha val="49020"/>
                  </a:srgbClr>
                </a:gs>
                <a:gs pos="100000">
                  <a:srgbClr val="36DBFE">
                    <a:alpha val="49020"/>
                  </a:srgbClr>
                </a:gs>
              </a:gsLst>
              <a:lin ang="8100019"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499" name="Google Shape;499;p54"/>
            <p:cNvSpPr/>
            <p:nvPr/>
          </p:nvSpPr>
          <p:spPr>
            <a:xfrm>
              <a:off x="3493809" y="2593413"/>
              <a:ext cx="147300" cy="430800"/>
            </a:xfrm>
            <a:prstGeom prst="chevron">
              <a:avLst>
                <a:gd fmla="val 70766" name="adj"/>
              </a:avLst>
            </a:prstGeom>
            <a:gradFill>
              <a:gsLst>
                <a:gs pos="0">
                  <a:srgbClr val="5B34B2">
                    <a:alpha val="49020"/>
                  </a:srgbClr>
                </a:gs>
                <a:gs pos="50000">
                  <a:srgbClr val="9A3EEB">
                    <a:alpha val="49020"/>
                  </a:srgbClr>
                </a:gs>
                <a:gs pos="100000">
                  <a:srgbClr val="36DBFE">
                    <a:alpha val="49020"/>
                  </a:srgbClr>
                </a:gs>
              </a:gsLst>
              <a:lin ang="8100019"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grpSp>
      <p:sp>
        <p:nvSpPr>
          <p:cNvPr id="500" name="Google Shape;500;p54"/>
          <p:cNvSpPr txBox="1"/>
          <p:nvPr/>
        </p:nvSpPr>
        <p:spPr>
          <a:xfrm>
            <a:off x="1415525" y="2386913"/>
            <a:ext cx="930300" cy="276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1B212C"/>
                </a:solidFill>
                <a:latin typeface="Montserrat ExtraBold"/>
                <a:ea typeface="Montserrat ExtraBold"/>
                <a:cs typeface="Montserrat ExtraBold"/>
                <a:sym typeface="Montserrat ExtraBold"/>
              </a:rPr>
              <a:t>Conditions</a:t>
            </a:r>
            <a:endParaRPr b="0" i="0" sz="600" u="none" cap="none" strike="noStrike">
              <a:solidFill>
                <a:srgbClr val="1B212C"/>
              </a:solidFill>
              <a:latin typeface="Montserrat ExtraBold"/>
              <a:ea typeface="Montserrat ExtraBold"/>
              <a:cs typeface="Montserrat ExtraBold"/>
              <a:sym typeface="Montserrat ExtraBold"/>
            </a:endParaRPr>
          </a:p>
        </p:txBody>
      </p:sp>
      <p:pic>
        <p:nvPicPr>
          <p:cNvPr id="501" name="Google Shape;501;p54"/>
          <p:cNvPicPr preferRelativeResize="0"/>
          <p:nvPr/>
        </p:nvPicPr>
        <p:blipFill rotWithShape="1">
          <a:blip r:embed="rId4">
            <a:alphaModFix/>
          </a:blip>
          <a:srcRect b="0" l="0" r="0" t="0"/>
          <a:stretch/>
        </p:blipFill>
        <p:spPr>
          <a:xfrm>
            <a:off x="615055" y="384995"/>
            <a:ext cx="2499546" cy="2241493"/>
          </a:xfrm>
          <a:prstGeom prst="rect">
            <a:avLst/>
          </a:prstGeom>
          <a:noFill/>
          <a:ln>
            <a:noFill/>
          </a:ln>
        </p:spPr>
      </p:pic>
      <p:pic>
        <p:nvPicPr>
          <p:cNvPr id="502" name="Google Shape;502;p54"/>
          <p:cNvPicPr preferRelativeResize="0"/>
          <p:nvPr/>
        </p:nvPicPr>
        <p:blipFill rotWithShape="1">
          <a:blip r:embed="rId4">
            <a:alphaModFix/>
          </a:blip>
          <a:srcRect b="7183" l="0" r="0" t="0"/>
          <a:stretch/>
        </p:blipFill>
        <p:spPr>
          <a:xfrm rot="10800000">
            <a:off x="615053" y="2601563"/>
            <a:ext cx="2499546" cy="2080420"/>
          </a:xfrm>
          <a:prstGeom prst="rect">
            <a:avLst/>
          </a:prstGeom>
          <a:noFill/>
          <a:ln>
            <a:noFill/>
          </a:ln>
        </p:spPr>
      </p:pic>
      <p:grpSp>
        <p:nvGrpSpPr>
          <p:cNvPr id="503" name="Google Shape;503;p54"/>
          <p:cNvGrpSpPr/>
          <p:nvPr/>
        </p:nvGrpSpPr>
        <p:grpSpPr>
          <a:xfrm>
            <a:off x="3340762" y="1158490"/>
            <a:ext cx="2559435" cy="2779437"/>
            <a:chOff x="3596900" y="1491913"/>
            <a:chExt cx="2466925" cy="2678975"/>
          </a:xfrm>
        </p:grpSpPr>
        <p:pic>
          <p:nvPicPr>
            <p:cNvPr id="504" name="Google Shape;504;p54" title="6TC Diagram Elements7.png"/>
            <p:cNvPicPr preferRelativeResize="0"/>
            <p:nvPr/>
          </p:nvPicPr>
          <p:blipFill rotWithShape="1">
            <a:blip r:embed="rId6">
              <a:alphaModFix/>
            </a:blip>
            <a:srcRect b="0" l="0" r="0" t="0"/>
            <a:stretch/>
          </p:blipFill>
          <p:spPr>
            <a:xfrm>
              <a:off x="3596900" y="1593650"/>
              <a:ext cx="2430324" cy="2430324"/>
            </a:xfrm>
            <a:prstGeom prst="rect">
              <a:avLst/>
            </a:prstGeom>
            <a:noFill/>
            <a:ln>
              <a:noFill/>
            </a:ln>
          </p:spPr>
        </p:pic>
        <p:pic>
          <p:nvPicPr>
            <p:cNvPr id="505" name="Google Shape;505;p54"/>
            <p:cNvPicPr preferRelativeResize="0"/>
            <p:nvPr/>
          </p:nvPicPr>
          <p:blipFill rotWithShape="1">
            <a:blip r:embed="rId4">
              <a:alphaModFix/>
            </a:blip>
            <a:srcRect b="0" l="0" r="0" t="0"/>
            <a:stretch/>
          </p:blipFill>
          <p:spPr>
            <a:xfrm rot="5400000">
              <a:off x="3521400" y="1628463"/>
              <a:ext cx="2678975" cy="2405875"/>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55"/>
          <p:cNvSpPr txBox="1"/>
          <p:nvPr/>
        </p:nvSpPr>
        <p:spPr>
          <a:xfrm>
            <a:off x="267725" y="238700"/>
            <a:ext cx="2163300" cy="70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Montserrat"/>
                <a:ea typeface="Montserrat"/>
                <a:cs typeface="Montserrat"/>
                <a:sym typeface="Montserrat"/>
              </a:rPr>
              <a:t>6 Conditions</a:t>
            </a:r>
            <a:endParaRPr b="0" i="0" sz="22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lt1"/>
              </a:solidFill>
              <a:latin typeface="Montserrat"/>
              <a:ea typeface="Montserrat"/>
              <a:cs typeface="Montserrat"/>
              <a:sym typeface="Montserrat"/>
            </a:endParaRPr>
          </a:p>
        </p:txBody>
      </p:sp>
      <p:sp>
        <p:nvSpPr>
          <p:cNvPr id="511" name="Google Shape;511;p55"/>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chemeClr val="lt1"/>
                </a:solidFill>
                <a:latin typeface="Montserrat"/>
                <a:ea typeface="Montserrat"/>
                <a:cs typeface="Montserrat"/>
                <a:sym typeface="Montserrat"/>
              </a:rPr>
              <a:t>Copyright 6TCG, Inc. 2025.</a:t>
            </a:r>
            <a:endParaRPr b="0" i="0" sz="1050" u="none" cap="none" strike="noStrike">
              <a:solidFill>
                <a:schemeClr val="lt1"/>
              </a:solidFill>
              <a:latin typeface="Montserrat"/>
              <a:ea typeface="Montserrat"/>
              <a:cs typeface="Montserrat"/>
              <a:sym typeface="Montserrat"/>
            </a:endParaRPr>
          </a:p>
        </p:txBody>
      </p:sp>
      <p:grpSp>
        <p:nvGrpSpPr>
          <p:cNvPr id="512" name="Google Shape;512;p55"/>
          <p:cNvGrpSpPr/>
          <p:nvPr/>
        </p:nvGrpSpPr>
        <p:grpSpPr>
          <a:xfrm>
            <a:off x="5887394" y="1556464"/>
            <a:ext cx="2516739" cy="1003250"/>
            <a:chOff x="5315619" y="1785064"/>
            <a:chExt cx="2516739" cy="1003250"/>
          </a:xfrm>
        </p:grpSpPr>
        <p:sp>
          <p:nvSpPr>
            <p:cNvPr id="513" name="Google Shape;513;p55"/>
            <p:cNvSpPr txBox="1"/>
            <p:nvPr/>
          </p:nvSpPr>
          <p:spPr>
            <a:xfrm>
              <a:off x="5838205" y="1785064"/>
              <a:ext cx="14715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Montserrat SemiBold"/>
                  <a:ea typeface="Montserrat SemiBold"/>
                  <a:cs typeface="Montserrat SemiBold"/>
                  <a:sym typeface="Montserrat SemiBold"/>
                </a:rPr>
                <a:t>Building blocks</a:t>
              </a:r>
              <a:endParaRPr b="0" i="0" sz="1400" u="none" cap="none" strike="noStrike">
                <a:solidFill>
                  <a:srgbClr val="000000"/>
                </a:solidFill>
                <a:latin typeface="Arial"/>
                <a:ea typeface="Arial"/>
                <a:cs typeface="Arial"/>
                <a:sym typeface="Arial"/>
              </a:endParaRPr>
            </a:p>
          </p:txBody>
        </p:sp>
        <p:cxnSp>
          <p:nvCxnSpPr>
            <p:cNvPr id="514" name="Google Shape;514;p55"/>
            <p:cNvCxnSpPr/>
            <p:nvPr/>
          </p:nvCxnSpPr>
          <p:spPr>
            <a:xfrm>
              <a:off x="5534075" y="2788314"/>
              <a:ext cx="0" cy="0"/>
            </a:xfrm>
            <a:prstGeom prst="straightConnector1">
              <a:avLst/>
            </a:prstGeom>
            <a:noFill/>
            <a:ln cap="flat" cmpd="sng" w="9525">
              <a:solidFill>
                <a:srgbClr val="06CDF7"/>
              </a:solidFill>
              <a:prstDash val="solid"/>
              <a:round/>
              <a:headEnd len="sm" w="sm" type="none"/>
              <a:tailEnd len="sm" w="sm" type="none"/>
            </a:ln>
          </p:spPr>
        </p:cxnSp>
        <p:cxnSp>
          <p:nvCxnSpPr>
            <p:cNvPr id="515" name="Google Shape;515;p55"/>
            <p:cNvCxnSpPr/>
            <p:nvPr/>
          </p:nvCxnSpPr>
          <p:spPr>
            <a:xfrm rot="10800000">
              <a:off x="5315619" y="1923543"/>
              <a:ext cx="590700" cy="0"/>
            </a:xfrm>
            <a:prstGeom prst="straightConnector1">
              <a:avLst/>
            </a:prstGeom>
            <a:noFill/>
            <a:ln cap="flat" cmpd="sng" w="28575">
              <a:solidFill>
                <a:srgbClr val="00CCF5"/>
              </a:solidFill>
              <a:prstDash val="solid"/>
              <a:round/>
              <a:headEnd len="sm" w="sm" type="none"/>
              <a:tailEnd len="med" w="med" type="triangle"/>
            </a:ln>
          </p:spPr>
        </p:cxnSp>
        <p:cxnSp>
          <p:nvCxnSpPr>
            <p:cNvPr id="516" name="Google Shape;516;p55"/>
            <p:cNvCxnSpPr/>
            <p:nvPr/>
          </p:nvCxnSpPr>
          <p:spPr>
            <a:xfrm>
              <a:off x="7241658" y="1923543"/>
              <a:ext cx="590700" cy="0"/>
            </a:xfrm>
            <a:prstGeom prst="straightConnector1">
              <a:avLst/>
            </a:prstGeom>
            <a:noFill/>
            <a:ln cap="flat" cmpd="sng" w="28575">
              <a:solidFill>
                <a:srgbClr val="00CCF5"/>
              </a:solidFill>
              <a:prstDash val="solid"/>
              <a:round/>
              <a:headEnd len="sm" w="sm" type="none"/>
              <a:tailEnd len="sm" w="sm" type="none"/>
            </a:ln>
          </p:spPr>
        </p:cxnSp>
      </p:grpSp>
      <p:grpSp>
        <p:nvGrpSpPr>
          <p:cNvPr id="517" name="Google Shape;517;p55"/>
          <p:cNvGrpSpPr/>
          <p:nvPr/>
        </p:nvGrpSpPr>
        <p:grpSpPr>
          <a:xfrm>
            <a:off x="702025" y="3199081"/>
            <a:ext cx="2553379" cy="276900"/>
            <a:chOff x="1311625" y="3580081"/>
            <a:chExt cx="2553379" cy="276900"/>
          </a:xfrm>
        </p:grpSpPr>
        <p:sp>
          <p:nvSpPr>
            <p:cNvPr id="518" name="Google Shape;518;p55"/>
            <p:cNvSpPr txBox="1"/>
            <p:nvPr/>
          </p:nvSpPr>
          <p:spPr>
            <a:xfrm>
              <a:off x="2063003" y="3580081"/>
              <a:ext cx="13221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Montserrat SemiBold"/>
                  <a:ea typeface="Montserrat SemiBold"/>
                  <a:cs typeface="Montserrat SemiBold"/>
                  <a:sym typeface="Montserrat SemiBold"/>
                </a:rPr>
                <a:t>Accelerators</a:t>
              </a:r>
              <a:endParaRPr b="0" i="0" sz="1400" u="none" cap="none" strike="noStrike">
                <a:solidFill>
                  <a:srgbClr val="000000"/>
                </a:solidFill>
                <a:latin typeface="Arial"/>
                <a:ea typeface="Arial"/>
                <a:cs typeface="Arial"/>
                <a:sym typeface="Arial"/>
              </a:endParaRPr>
            </a:p>
          </p:txBody>
        </p:sp>
        <p:cxnSp>
          <p:nvCxnSpPr>
            <p:cNvPr id="519" name="Google Shape;519;p55"/>
            <p:cNvCxnSpPr/>
            <p:nvPr/>
          </p:nvCxnSpPr>
          <p:spPr>
            <a:xfrm>
              <a:off x="3312104" y="3718560"/>
              <a:ext cx="552900" cy="0"/>
            </a:xfrm>
            <a:prstGeom prst="straightConnector1">
              <a:avLst/>
            </a:prstGeom>
            <a:noFill/>
            <a:ln cap="flat" cmpd="sng" w="28575">
              <a:solidFill>
                <a:srgbClr val="00CCF5"/>
              </a:solidFill>
              <a:prstDash val="solid"/>
              <a:round/>
              <a:headEnd len="sm" w="sm" type="none"/>
              <a:tailEnd len="med" w="med" type="triangle"/>
            </a:ln>
          </p:spPr>
        </p:cxnSp>
        <p:cxnSp>
          <p:nvCxnSpPr>
            <p:cNvPr id="520" name="Google Shape;520;p55"/>
            <p:cNvCxnSpPr/>
            <p:nvPr/>
          </p:nvCxnSpPr>
          <p:spPr>
            <a:xfrm>
              <a:off x="1311625" y="3718560"/>
              <a:ext cx="824400" cy="0"/>
            </a:xfrm>
            <a:prstGeom prst="straightConnector1">
              <a:avLst/>
            </a:prstGeom>
            <a:noFill/>
            <a:ln cap="flat" cmpd="sng" w="28575">
              <a:solidFill>
                <a:srgbClr val="00CCF5"/>
              </a:solidFill>
              <a:prstDash val="solid"/>
              <a:round/>
              <a:headEnd len="sm" w="sm" type="none"/>
              <a:tailEnd len="sm" w="sm" type="none"/>
            </a:ln>
          </p:spPr>
        </p:cxnSp>
      </p:grpSp>
      <p:pic>
        <p:nvPicPr>
          <p:cNvPr id="521" name="Google Shape;521;p55"/>
          <p:cNvPicPr preferRelativeResize="0"/>
          <p:nvPr/>
        </p:nvPicPr>
        <p:blipFill rotWithShape="1">
          <a:blip r:embed="rId3">
            <a:alphaModFix/>
          </a:blip>
          <a:srcRect b="0" l="13434" r="0" t="0"/>
          <a:stretch/>
        </p:blipFill>
        <p:spPr>
          <a:xfrm>
            <a:off x="561825" y="4563125"/>
            <a:ext cx="2163300" cy="393600"/>
          </a:xfrm>
          <a:prstGeom prst="rect">
            <a:avLst/>
          </a:prstGeom>
          <a:noFill/>
          <a:ln>
            <a:noFill/>
          </a:ln>
        </p:spPr>
      </p:pic>
      <p:pic>
        <p:nvPicPr>
          <p:cNvPr id="522" name="Google Shape;522;p55" title="6TC Diagram Elements11.png"/>
          <p:cNvPicPr preferRelativeResize="0"/>
          <p:nvPr/>
        </p:nvPicPr>
        <p:blipFill rotWithShape="1">
          <a:blip r:embed="rId4">
            <a:alphaModFix/>
          </a:blip>
          <a:srcRect b="0" l="0" r="0" t="0"/>
          <a:stretch/>
        </p:blipFill>
        <p:spPr>
          <a:xfrm>
            <a:off x="3303956" y="-8329"/>
            <a:ext cx="2665984" cy="5331953"/>
          </a:xfrm>
          <a:prstGeom prst="rect">
            <a:avLst/>
          </a:prstGeom>
          <a:noFill/>
          <a:ln>
            <a:noFill/>
          </a:ln>
        </p:spPr>
      </p:pic>
      <p:sp>
        <p:nvSpPr>
          <p:cNvPr id="523" name="Google Shape;523;p55"/>
          <p:cNvSpPr txBox="1"/>
          <p:nvPr/>
        </p:nvSpPr>
        <p:spPr>
          <a:xfrm>
            <a:off x="4134926" y="1515922"/>
            <a:ext cx="1004100" cy="276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6CDF7"/>
                </a:solidFill>
                <a:latin typeface="Montserrat"/>
                <a:ea typeface="Montserrat"/>
                <a:cs typeface="Montserrat"/>
                <a:sym typeface="Montserrat"/>
              </a:rPr>
              <a:t>ESSENTIALS</a:t>
            </a:r>
            <a:endParaRPr b="1" i="0" sz="600" u="none" cap="none" strike="noStrike">
              <a:solidFill>
                <a:srgbClr val="06CDF7"/>
              </a:solidFill>
              <a:latin typeface="Montserrat"/>
              <a:ea typeface="Montserrat"/>
              <a:cs typeface="Montserrat"/>
              <a:sym typeface="Montserrat"/>
            </a:endParaRPr>
          </a:p>
        </p:txBody>
      </p:sp>
      <p:sp>
        <p:nvSpPr>
          <p:cNvPr id="524" name="Google Shape;524;p55"/>
          <p:cNvSpPr txBox="1"/>
          <p:nvPr/>
        </p:nvSpPr>
        <p:spPr>
          <a:xfrm>
            <a:off x="4134939" y="3208901"/>
            <a:ext cx="966300" cy="276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rgbClr val="06CDF7"/>
                </a:solidFill>
                <a:latin typeface="Montserrat"/>
                <a:ea typeface="Montserrat"/>
                <a:cs typeface="Montserrat"/>
                <a:sym typeface="Montserrat"/>
              </a:rPr>
              <a:t>ENABLERS</a:t>
            </a:r>
            <a:endParaRPr b="1" i="0" sz="600" u="none" cap="none" strike="noStrike">
              <a:solidFill>
                <a:srgbClr val="06CDF7"/>
              </a:solidFill>
              <a:latin typeface="Montserrat"/>
              <a:ea typeface="Montserrat"/>
              <a:cs typeface="Montserrat"/>
              <a:sym typeface="Montserrat"/>
            </a:endParaRPr>
          </a:p>
        </p:txBody>
      </p:sp>
      <p:pic>
        <p:nvPicPr>
          <p:cNvPr id="525" name="Google Shape;525;p55"/>
          <p:cNvPicPr preferRelativeResize="0"/>
          <p:nvPr/>
        </p:nvPicPr>
        <p:blipFill rotWithShape="1">
          <a:blip r:embed="rId5">
            <a:alphaModFix/>
          </a:blip>
          <a:srcRect b="0" l="0" r="0" t="0"/>
          <a:stretch/>
        </p:blipFill>
        <p:spPr>
          <a:xfrm>
            <a:off x="3204926" y="89939"/>
            <a:ext cx="2826353" cy="2534555"/>
          </a:xfrm>
          <a:prstGeom prst="rect">
            <a:avLst/>
          </a:prstGeom>
          <a:noFill/>
          <a:ln>
            <a:noFill/>
          </a:ln>
        </p:spPr>
      </p:pic>
      <p:pic>
        <p:nvPicPr>
          <p:cNvPr id="526" name="Google Shape;526;p55"/>
          <p:cNvPicPr preferRelativeResize="0"/>
          <p:nvPr/>
        </p:nvPicPr>
        <p:blipFill rotWithShape="1">
          <a:blip r:embed="rId5">
            <a:alphaModFix/>
          </a:blip>
          <a:srcRect b="7183" l="0" r="0" t="0"/>
          <a:stretch/>
        </p:blipFill>
        <p:spPr>
          <a:xfrm rot="10800000">
            <a:off x="3205851" y="2590309"/>
            <a:ext cx="2826353" cy="2352423"/>
          </a:xfrm>
          <a:prstGeom prst="rect">
            <a:avLst/>
          </a:prstGeom>
          <a:noFill/>
          <a:ln>
            <a:noFill/>
          </a:ln>
        </p:spPr>
      </p:pic>
      <p:sp>
        <p:nvSpPr>
          <p:cNvPr id="527" name="Google Shape;527;p55"/>
          <p:cNvSpPr/>
          <p:nvPr/>
        </p:nvSpPr>
        <p:spPr>
          <a:xfrm>
            <a:off x="4340521" y="2216573"/>
            <a:ext cx="582000" cy="5817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528" name="Google Shape;528;p55"/>
          <p:cNvSpPr txBox="1"/>
          <p:nvPr/>
        </p:nvSpPr>
        <p:spPr>
          <a:xfrm>
            <a:off x="4110981" y="2347595"/>
            <a:ext cx="1051800" cy="276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1B212C"/>
                </a:solidFill>
                <a:latin typeface="Montserrat ExtraBold"/>
                <a:ea typeface="Montserrat ExtraBold"/>
                <a:cs typeface="Montserrat ExtraBold"/>
                <a:sym typeface="Montserrat ExtraBold"/>
              </a:rPr>
              <a:t>Conditions</a:t>
            </a:r>
            <a:endParaRPr b="0" i="0" sz="600" u="none" cap="none" strike="noStrike">
              <a:solidFill>
                <a:srgbClr val="1B212C"/>
              </a:solidFill>
              <a:latin typeface="Montserrat ExtraBold"/>
              <a:ea typeface="Montserrat ExtraBold"/>
              <a:cs typeface="Montserrat ExtraBold"/>
              <a:sym typeface="Montserrat ExtraBo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56"/>
          <p:cNvSpPr txBox="1"/>
          <p:nvPr>
            <p:ph idx="4294967295" type="title"/>
          </p:nvPr>
        </p:nvSpPr>
        <p:spPr>
          <a:xfrm>
            <a:off x="226700" y="189315"/>
            <a:ext cx="88485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C2055"/>
              </a:buClr>
              <a:buSzPts val="2100"/>
              <a:buNone/>
            </a:pPr>
            <a:r>
              <a:rPr b="1" lang="en-US" sz="2200">
                <a:solidFill>
                  <a:srgbClr val="3C3887"/>
                </a:solidFill>
              </a:rPr>
              <a:t>Condition 1:</a:t>
            </a:r>
            <a:r>
              <a:rPr lang="en-US" sz="2200">
                <a:solidFill>
                  <a:srgbClr val="3C3887"/>
                </a:solidFill>
              </a:rPr>
              <a:t> </a:t>
            </a:r>
            <a:r>
              <a:rPr lang="en-US" sz="1900">
                <a:solidFill>
                  <a:srgbClr val="3C3887"/>
                </a:solidFill>
              </a:rPr>
              <a:t>Real Team</a:t>
            </a:r>
            <a:endParaRPr sz="1900">
              <a:solidFill>
                <a:srgbClr val="3C3887"/>
              </a:solidFill>
            </a:endParaRPr>
          </a:p>
        </p:txBody>
      </p:sp>
      <p:sp>
        <p:nvSpPr>
          <p:cNvPr id="534" name="Google Shape;534;p56"/>
          <p:cNvSpPr/>
          <p:nvPr/>
        </p:nvSpPr>
        <p:spPr>
          <a:xfrm>
            <a:off x="5126325" y="0"/>
            <a:ext cx="4017900" cy="5143500"/>
          </a:xfrm>
          <a:prstGeom prst="rect">
            <a:avLst/>
          </a:prstGeom>
          <a:gradFill>
            <a:gsLst>
              <a:gs pos="0">
                <a:srgbClr val="5B34B2"/>
              </a:gs>
              <a:gs pos="16000">
                <a:srgbClr val="5B34B2"/>
              </a:gs>
              <a:gs pos="69000">
                <a:srgbClr val="0C2055"/>
              </a:gs>
              <a:gs pos="100000">
                <a:srgbClr val="0C2055"/>
              </a:gs>
            </a:gsLst>
            <a:lin ang="2698631"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56"/>
          <p:cNvSpPr txBox="1"/>
          <p:nvPr/>
        </p:nvSpPr>
        <p:spPr>
          <a:xfrm>
            <a:off x="246075" y="792475"/>
            <a:ext cx="40179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C2055"/>
                </a:solidFill>
                <a:latin typeface="Montserrat"/>
                <a:ea typeface="Montserrat"/>
                <a:cs typeface="Montserrat"/>
                <a:sym typeface="Montserrat"/>
              </a:rPr>
              <a:t>A Real Team is more than a label; it is a group of people who identify as a team and need to work closely together to accomplish their main work.</a:t>
            </a:r>
            <a:endParaRPr b="0" i="0" sz="1400" u="none" cap="none" strike="noStrike">
              <a:solidFill>
                <a:srgbClr val="000000"/>
              </a:solidFill>
              <a:latin typeface="Arial"/>
              <a:ea typeface="Arial"/>
              <a:cs typeface="Arial"/>
              <a:sym typeface="Arial"/>
            </a:endParaRPr>
          </a:p>
        </p:txBody>
      </p:sp>
      <p:grpSp>
        <p:nvGrpSpPr>
          <p:cNvPr id="536" name="Google Shape;536;p56"/>
          <p:cNvGrpSpPr/>
          <p:nvPr/>
        </p:nvGrpSpPr>
        <p:grpSpPr>
          <a:xfrm>
            <a:off x="5790210" y="622545"/>
            <a:ext cx="2600400" cy="2071850"/>
            <a:chOff x="5790210" y="622545"/>
            <a:chExt cx="2600400" cy="2071850"/>
          </a:xfrm>
        </p:grpSpPr>
        <p:pic>
          <p:nvPicPr>
            <p:cNvPr id="537" name="Google Shape;537;p56"/>
            <p:cNvPicPr preferRelativeResize="0"/>
            <p:nvPr/>
          </p:nvPicPr>
          <p:blipFill rotWithShape="1">
            <a:blip r:embed="rId3">
              <a:alphaModFix/>
            </a:blip>
            <a:srcRect b="0" l="0" r="0" t="0"/>
            <a:stretch/>
          </p:blipFill>
          <p:spPr>
            <a:xfrm>
              <a:off x="6059412" y="1001300"/>
              <a:ext cx="2076001" cy="1693095"/>
            </a:xfrm>
            <a:prstGeom prst="rect">
              <a:avLst/>
            </a:prstGeom>
            <a:noFill/>
            <a:ln>
              <a:noFill/>
            </a:ln>
          </p:spPr>
        </p:pic>
        <p:sp>
          <p:nvSpPr>
            <p:cNvPr id="538" name="Google Shape;538;p56"/>
            <p:cNvSpPr txBox="1"/>
            <p:nvPr/>
          </p:nvSpPr>
          <p:spPr>
            <a:xfrm>
              <a:off x="6405627" y="1733360"/>
              <a:ext cx="14055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Essential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539" name="Google Shape;539;p56"/>
            <p:cNvSpPr txBox="1"/>
            <p:nvPr/>
          </p:nvSpPr>
          <p:spPr>
            <a:xfrm>
              <a:off x="6861012" y="622545"/>
              <a:ext cx="4728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1" i="0" lang="en-US" sz="2400" u="none" cap="none" strike="noStrike">
                  <a:solidFill>
                    <a:srgbClr val="00CCF5"/>
                  </a:solidFill>
                  <a:latin typeface="Montserrat"/>
                  <a:ea typeface="Montserrat"/>
                  <a:cs typeface="Montserrat"/>
                  <a:sym typeface="Montserrat"/>
                </a:rPr>
                <a:t>1</a:t>
              </a:r>
              <a:endParaRPr b="1" i="0" sz="2400" u="none" cap="none" strike="noStrike">
                <a:solidFill>
                  <a:srgbClr val="00CCF5"/>
                </a:solidFill>
                <a:latin typeface="Montserrat"/>
                <a:ea typeface="Montserrat"/>
                <a:cs typeface="Montserrat"/>
                <a:sym typeface="Montserrat"/>
              </a:endParaRPr>
            </a:p>
          </p:txBody>
        </p:sp>
        <p:sp>
          <p:nvSpPr>
            <p:cNvPr id="540" name="Google Shape;540;p56"/>
            <p:cNvSpPr txBox="1"/>
            <p:nvPr/>
          </p:nvSpPr>
          <p:spPr>
            <a:xfrm>
              <a:off x="5790210" y="238677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3</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541" name="Google Shape;541;p56"/>
            <p:cNvSpPr txBox="1"/>
            <p:nvPr/>
          </p:nvSpPr>
          <p:spPr>
            <a:xfrm>
              <a:off x="7917810" y="238677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2</a:t>
              </a:r>
              <a:endParaRPr b="0" i="0" sz="1100" u="none" cap="none" strike="noStrike">
                <a:solidFill>
                  <a:srgbClr val="FFFFFF"/>
                </a:solidFill>
                <a:latin typeface="Montserrat SemiBold"/>
                <a:ea typeface="Montserrat SemiBold"/>
                <a:cs typeface="Montserrat SemiBold"/>
                <a:sym typeface="Montserrat SemiBold"/>
              </a:endParaRPr>
            </a:p>
          </p:txBody>
        </p:sp>
      </p:grpSp>
      <p:grpSp>
        <p:nvGrpSpPr>
          <p:cNvPr id="542" name="Google Shape;542;p56"/>
          <p:cNvGrpSpPr/>
          <p:nvPr/>
        </p:nvGrpSpPr>
        <p:grpSpPr>
          <a:xfrm>
            <a:off x="5790210" y="2689305"/>
            <a:ext cx="2600400" cy="1837270"/>
            <a:chOff x="5790210" y="2689305"/>
            <a:chExt cx="2600400" cy="1837270"/>
          </a:xfrm>
        </p:grpSpPr>
        <p:pic>
          <p:nvPicPr>
            <p:cNvPr id="543" name="Google Shape;543;p56"/>
            <p:cNvPicPr preferRelativeResize="0"/>
            <p:nvPr/>
          </p:nvPicPr>
          <p:blipFill rotWithShape="1">
            <a:blip r:embed="rId3">
              <a:alphaModFix/>
            </a:blip>
            <a:srcRect b="0" l="0" r="0" t="0"/>
            <a:stretch/>
          </p:blipFill>
          <p:spPr>
            <a:xfrm rot="10800000">
              <a:off x="6059412" y="2689305"/>
              <a:ext cx="2076001" cy="1693095"/>
            </a:xfrm>
            <a:prstGeom prst="rect">
              <a:avLst/>
            </a:prstGeom>
            <a:noFill/>
            <a:ln>
              <a:noFill/>
            </a:ln>
          </p:spPr>
        </p:pic>
        <p:sp>
          <p:nvSpPr>
            <p:cNvPr id="544" name="Google Shape;544;p56"/>
            <p:cNvSpPr txBox="1"/>
            <p:nvPr/>
          </p:nvSpPr>
          <p:spPr>
            <a:xfrm>
              <a:off x="6405627" y="2875475"/>
              <a:ext cx="14055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Enabling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545" name="Google Shape;545;p56"/>
            <p:cNvSpPr txBox="1"/>
            <p:nvPr/>
          </p:nvSpPr>
          <p:spPr>
            <a:xfrm>
              <a:off x="57902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4</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546" name="Google Shape;546;p56"/>
            <p:cNvSpPr txBox="1"/>
            <p:nvPr/>
          </p:nvSpPr>
          <p:spPr>
            <a:xfrm>
              <a:off x="79178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5</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547" name="Google Shape;547;p56"/>
            <p:cNvSpPr txBox="1"/>
            <p:nvPr/>
          </p:nvSpPr>
          <p:spPr>
            <a:xfrm>
              <a:off x="6871985" y="426497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6</a:t>
              </a:r>
              <a:endParaRPr b="0" i="0" sz="1100" u="none" cap="none" strike="noStrike">
                <a:solidFill>
                  <a:srgbClr val="FFFFFF"/>
                </a:solidFill>
                <a:latin typeface="Montserrat SemiBold"/>
                <a:ea typeface="Montserrat SemiBold"/>
                <a:cs typeface="Montserrat SemiBold"/>
                <a:sym typeface="Montserrat SemiBold"/>
              </a:endParaRPr>
            </a:p>
          </p:txBody>
        </p:sp>
      </p:grpSp>
      <p:grpSp>
        <p:nvGrpSpPr>
          <p:cNvPr id="548" name="Google Shape;548;p56"/>
          <p:cNvGrpSpPr/>
          <p:nvPr/>
        </p:nvGrpSpPr>
        <p:grpSpPr>
          <a:xfrm>
            <a:off x="226694" y="1463250"/>
            <a:ext cx="4017950" cy="861950"/>
            <a:chOff x="226694" y="1463250"/>
            <a:chExt cx="4017950" cy="861950"/>
          </a:xfrm>
        </p:grpSpPr>
        <p:sp>
          <p:nvSpPr>
            <p:cNvPr id="549" name="Google Shape;549;p56"/>
            <p:cNvSpPr/>
            <p:nvPr/>
          </p:nvSpPr>
          <p:spPr>
            <a:xfrm>
              <a:off x="271144" y="1507700"/>
              <a:ext cx="3973500" cy="8175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50" name="Google Shape;550;p56"/>
            <p:cNvSpPr/>
            <p:nvPr/>
          </p:nvSpPr>
          <p:spPr>
            <a:xfrm>
              <a:off x="226694" y="1463250"/>
              <a:ext cx="3973500" cy="8175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51" name="Google Shape;551;p56"/>
            <p:cNvSpPr/>
            <p:nvPr/>
          </p:nvSpPr>
          <p:spPr>
            <a:xfrm>
              <a:off x="795701" y="1534023"/>
              <a:ext cx="13740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Boundedness: </a:t>
              </a:r>
              <a:endParaRPr b="0" i="0" sz="1400" u="none" cap="none" strike="noStrike">
                <a:solidFill>
                  <a:srgbClr val="000000"/>
                </a:solidFill>
                <a:latin typeface="Arial"/>
                <a:ea typeface="Arial"/>
                <a:cs typeface="Arial"/>
                <a:sym typeface="Arial"/>
              </a:endParaRPr>
            </a:p>
          </p:txBody>
        </p:sp>
        <p:sp>
          <p:nvSpPr>
            <p:cNvPr id="552" name="Google Shape;552;p56"/>
            <p:cNvSpPr/>
            <p:nvPr/>
          </p:nvSpPr>
          <p:spPr>
            <a:xfrm>
              <a:off x="795701" y="1748321"/>
              <a:ext cx="2842500" cy="430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Clear who is—and who is not—on the team</a:t>
              </a:r>
              <a:endParaRPr b="0" i="0" sz="1400" u="none" cap="none" strike="noStrike">
                <a:solidFill>
                  <a:srgbClr val="000000"/>
                </a:solidFill>
                <a:latin typeface="Arial"/>
                <a:ea typeface="Arial"/>
                <a:cs typeface="Arial"/>
                <a:sym typeface="Arial"/>
              </a:endParaRPr>
            </a:p>
          </p:txBody>
        </p:sp>
        <p:sp>
          <p:nvSpPr>
            <p:cNvPr id="553" name="Google Shape;553;p56"/>
            <p:cNvSpPr/>
            <p:nvPr/>
          </p:nvSpPr>
          <p:spPr>
            <a:xfrm>
              <a:off x="320993" y="1631498"/>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54" name="Google Shape;554;p56"/>
            <p:cNvPicPr preferRelativeResize="0"/>
            <p:nvPr/>
          </p:nvPicPr>
          <p:blipFill rotWithShape="1">
            <a:blip r:embed="rId4">
              <a:alphaModFix/>
            </a:blip>
            <a:srcRect b="0" l="0" r="0" t="0"/>
            <a:stretch/>
          </p:blipFill>
          <p:spPr>
            <a:xfrm>
              <a:off x="418413" y="1728918"/>
              <a:ext cx="286171" cy="286171"/>
            </a:xfrm>
            <a:prstGeom prst="rect">
              <a:avLst/>
            </a:prstGeom>
            <a:noFill/>
            <a:ln>
              <a:noFill/>
            </a:ln>
          </p:spPr>
        </p:pic>
      </p:grpSp>
      <p:grpSp>
        <p:nvGrpSpPr>
          <p:cNvPr id="555" name="Google Shape;555;p56"/>
          <p:cNvGrpSpPr/>
          <p:nvPr/>
        </p:nvGrpSpPr>
        <p:grpSpPr>
          <a:xfrm>
            <a:off x="246063" y="2424022"/>
            <a:ext cx="4017950" cy="861950"/>
            <a:chOff x="246063" y="2424022"/>
            <a:chExt cx="4017950" cy="861950"/>
          </a:xfrm>
        </p:grpSpPr>
        <p:sp>
          <p:nvSpPr>
            <p:cNvPr id="556" name="Google Shape;556;p56"/>
            <p:cNvSpPr/>
            <p:nvPr/>
          </p:nvSpPr>
          <p:spPr>
            <a:xfrm>
              <a:off x="290513" y="2468472"/>
              <a:ext cx="3973500" cy="8175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57" name="Google Shape;557;p56"/>
            <p:cNvSpPr/>
            <p:nvPr/>
          </p:nvSpPr>
          <p:spPr>
            <a:xfrm>
              <a:off x="246063" y="2424022"/>
              <a:ext cx="3973500" cy="8175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58" name="Google Shape;558;p56"/>
            <p:cNvSpPr/>
            <p:nvPr/>
          </p:nvSpPr>
          <p:spPr>
            <a:xfrm>
              <a:off x="815070" y="2494795"/>
              <a:ext cx="9318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Stability: </a:t>
              </a:r>
              <a:endParaRPr b="0" i="0" sz="1400" u="none" cap="none" strike="noStrike">
                <a:solidFill>
                  <a:srgbClr val="000000"/>
                </a:solidFill>
                <a:latin typeface="Arial"/>
                <a:ea typeface="Arial"/>
                <a:cs typeface="Arial"/>
                <a:sym typeface="Arial"/>
              </a:endParaRPr>
            </a:p>
          </p:txBody>
        </p:sp>
        <p:sp>
          <p:nvSpPr>
            <p:cNvPr id="559" name="Google Shape;559;p56"/>
            <p:cNvSpPr/>
            <p:nvPr/>
          </p:nvSpPr>
          <p:spPr>
            <a:xfrm>
              <a:off x="815069" y="2709093"/>
              <a:ext cx="3292200" cy="430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Membership is kept intact long enough to accomplish something significant </a:t>
              </a:r>
              <a:endParaRPr b="0" i="0" sz="1400" u="none" cap="none" strike="noStrike">
                <a:solidFill>
                  <a:srgbClr val="000000"/>
                </a:solidFill>
                <a:latin typeface="Arial"/>
                <a:ea typeface="Arial"/>
                <a:cs typeface="Arial"/>
                <a:sym typeface="Arial"/>
              </a:endParaRPr>
            </a:p>
          </p:txBody>
        </p:sp>
        <p:sp>
          <p:nvSpPr>
            <p:cNvPr id="560" name="Google Shape;560;p56"/>
            <p:cNvSpPr/>
            <p:nvPr/>
          </p:nvSpPr>
          <p:spPr>
            <a:xfrm>
              <a:off x="320993" y="2592270"/>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61" name="Google Shape;561;p56"/>
            <p:cNvPicPr preferRelativeResize="0"/>
            <p:nvPr/>
          </p:nvPicPr>
          <p:blipFill rotWithShape="1">
            <a:blip r:embed="rId5">
              <a:alphaModFix/>
            </a:blip>
            <a:srcRect b="0" l="0" r="0" t="0"/>
            <a:stretch/>
          </p:blipFill>
          <p:spPr>
            <a:xfrm>
              <a:off x="418028" y="2689306"/>
              <a:ext cx="286944" cy="286944"/>
            </a:xfrm>
            <a:prstGeom prst="rect">
              <a:avLst/>
            </a:prstGeom>
            <a:noFill/>
            <a:ln>
              <a:noFill/>
            </a:ln>
          </p:spPr>
        </p:pic>
      </p:grpSp>
      <p:grpSp>
        <p:nvGrpSpPr>
          <p:cNvPr id="562" name="Google Shape;562;p56"/>
          <p:cNvGrpSpPr/>
          <p:nvPr/>
        </p:nvGrpSpPr>
        <p:grpSpPr>
          <a:xfrm>
            <a:off x="246063" y="3384795"/>
            <a:ext cx="4017950" cy="998150"/>
            <a:chOff x="246063" y="3384795"/>
            <a:chExt cx="4017950" cy="998150"/>
          </a:xfrm>
        </p:grpSpPr>
        <p:sp>
          <p:nvSpPr>
            <p:cNvPr id="563" name="Google Shape;563;p56"/>
            <p:cNvSpPr/>
            <p:nvPr/>
          </p:nvSpPr>
          <p:spPr>
            <a:xfrm>
              <a:off x="290513" y="3429245"/>
              <a:ext cx="3973500" cy="953700"/>
            </a:xfrm>
            <a:prstGeom prst="roundRect">
              <a:avLst>
                <a:gd fmla="val 14732"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64" name="Google Shape;564;p56"/>
            <p:cNvSpPr/>
            <p:nvPr/>
          </p:nvSpPr>
          <p:spPr>
            <a:xfrm>
              <a:off x="246063" y="3384795"/>
              <a:ext cx="3973500" cy="953700"/>
            </a:xfrm>
            <a:prstGeom prst="roundRect">
              <a:avLst>
                <a:gd fmla="val 14732"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65" name="Google Shape;565;p56"/>
            <p:cNvSpPr/>
            <p:nvPr/>
          </p:nvSpPr>
          <p:spPr>
            <a:xfrm>
              <a:off x="815070" y="3455569"/>
              <a:ext cx="16659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Interdependence: </a:t>
              </a:r>
              <a:endParaRPr b="0" i="0" sz="1400" u="none" cap="none" strike="noStrike">
                <a:solidFill>
                  <a:srgbClr val="000000"/>
                </a:solidFill>
                <a:latin typeface="Arial"/>
                <a:ea typeface="Arial"/>
                <a:cs typeface="Arial"/>
                <a:sym typeface="Arial"/>
              </a:endParaRPr>
            </a:p>
          </p:txBody>
        </p:sp>
        <p:sp>
          <p:nvSpPr>
            <p:cNvPr id="566" name="Google Shape;566;p56"/>
            <p:cNvSpPr/>
            <p:nvPr/>
          </p:nvSpPr>
          <p:spPr>
            <a:xfrm>
              <a:off x="815070" y="3669867"/>
              <a:ext cx="3204600" cy="600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Members are accountable for a common outcome and must work together to accomplish it</a:t>
              </a:r>
              <a:endParaRPr b="0" i="0" sz="1400" u="none" cap="none" strike="noStrike">
                <a:solidFill>
                  <a:srgbClr val="000000"/>
                </a:solidFill>
                <a:latin typeface="Arial"/>
                <a:ea typeface="Arial"/>
                <a:cs typeface="Arial"/>
                <a:sym typeface="Arial"/>
              </a:endParaRPr>
            </a:p>
          </p:txBody>
        </p:sp>
        <p:sp>
          <p:nvSpPr>
            <p:cNvPr id="567" name="Google Shape;567;p56"/>
            <p:cNvSpPr/>
            <p:nvPr/>
          </p:nvSpPr>
          <p:spPr>
            <a:xfrm>
              <a:off x="320993" y="3535852"/>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68" name="Google Shape;568;p56"/>
            <p:cNvPicPr preferRelativeResize="0"/>
            <p:nvPr/>
          </p:nvPicPr>
          <p:blipFill rotWithShape="1">
            <a:blip r:embed="rId6">
              <a:alphaModFix/>
            </a:blip>
            <a:srcRect b="0" l="0" r="0" t="0"/>
            <a:stretch/>
          </p:blipFill>
          <p:spPr>
            <a:xfrm>
              <a:off x="418028" y="3632888"/>
              <a:ext cx="286945" cy="286940"/>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57"/>
          <p:cNvSpPr/>
          <p:nvPr/>
        </p:nvSpPr>
        <p:spPr>
          <a:xfrm>
            <a:off x="5126325" y="0"/>
            <a:ext cx="4017900" cy="5143500"/>
          </a:xfrm>
          <a:prstGeom prst="rect">
            <a:avLst/>
          </a:prstGeom>
          <a:gradFill>
            <a:gsLst>
              <a:gs pos="0">
                <a:srgbClr val="5B34B2"/>
              </a:gs>
              <a:gs pos="16000">
                <a:srgbClr val="5B34B2"/>
              </a:gs>
              <a:gs pos="69000">
                <a:srgbClr val="0C2055"/>
              </a:gs>
              <a:gs pos="100000">
                <a:srgbClr val="0C2055"/>
              </a:gs>
            </a:gsLst>
            <a:lin ang="2698631"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57"/>
          <p:cNvSpPr txBox="1"/>
          <p:nvPr>
            <p:ph idx="4294967295" type="title"/>
          </p:nvPr>
        </p:nvSpPr>
        <p:spPr>
          <a:xfrm>
            <a:off x="246550" y="152190"/>
            <a:ext cx="88485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C2055"/>
              </a:buClr>
              <a:buSzPts val="2100"/>
              <a:buNone/>
            </a:pPr>
            <a:r>
              <a:rPr b="1" lang="en-US" sz="2200">
                <a:solidFill>
                  <a:srgbClr val="48439B"/>
                </a:solidFill>
              </a:rPr>
              <a:t>Condition 2:</a:t>
            </a:r>
            <a:r>
              <a:rPr lang="en-US" sz="2200">
                <a:solidFill>
                  <a:srgbClr val="48439B"/>
                </a:solidFill>
              </a:rPr>
              <a:t> </a:t>
            </a:r>
            <a:r>
              <a:rPr lang="en-US" sz="1900">
                <a:solidFill>
                  <a:srgbClr val="48439B"/>
                </a:solidFill>
              </a:rPr>
              <a:t>Compelling Purpose</a:t>
            </a:r>
            <a:endParaRPr sz="1900">
              <a:solidFill>
                <a:srgbClr val="48439B"/>
              </a:solidFill>
            </a:endParaRPr>
          </a:p>
        </p:txBody>
      </p:sp>
      <p:sp>
        <p:nvSpPr>
          <p:cNvPr id="575" name="Google Shape;575;p57"/>
          <p:cNvSpPr txBox="1"/>
          <p:nvPr/>
        </p:nvSpPr>
        <p:spPr>
          <a:xfrm>
            <a:off x="246063" y="731134"/>
            <a:ext cx="42234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rgbClr val="0C2055"/>
                </a:solidFill>
                <a:latin typeface="Montserrat"/>
                <a:ea typeface="Montserrat"/>
                <a:cs typeface="Montserrat"/>
                <a:sym typeface="Montserrat"/>
              </a:rPr>
              <a:t>A Compelling Purpose is a statement of what the team exists to accomplish in service of their stakeholders.  It captures the team’s unique contribution to the success of the enterprise and the potential for impact. </a:t>
            </a:r>
            <a:endParaRPr b="0" i="0" sz="1400" u="none" cap="none" strike="noStrike">
              <a:solidFill>
                <a:srgbClr val="000000"/>
              </a:solidFill>
              <a:latin typeface="Arial"/>
              <a:ea typeface="Arial"/>
              <a:cs typeface="Arial"/>
              <a:sym typeface="Arial"/>
            </a:endParaRPr>
          </a:p>
        </p:txBody>
      </p:sp>
      <p:grpSp>
        <p:nvGrpSpPr>
          <p:cNvPr id="576" name="Google Shape;576;p57"/>
          <p:cNvGrpSpPr/>
          <p:nvPr/>
        </p:nvGrpSpPr>
        <p:grpSpPr>
          <a:xfrm>
            <a:off x="5790210" y="873580"/>
            <a:ext cx="2638291" cy="3652995"/>
            <a:chOff x="5790210" y="873580"/>
            <a:chExt cx="2638291" cy="3652995"/>
          </a:xfrm>
        </p:grpSpPr>
        <p:pic>
          <p:nvPicPr>
            <p:cNvPr id="577" name="Google Shape;577;p57"/>
            <p:cNvPicPr preferRelativeResize="0"/>
            <p:nvPr/>
          </p:nvPicPr>
          <p:blipFill rotWithShape="1">
            <a:blip r:embed="rId3">
              <a:alphaModFix/>
            </a:blip>
            <a:srcRect b="0" l="0" r="0" t="0"/>
            <a:stretch/>
          </p:blipFill>
          <p:spPr>
            <a:xfrm>
              <a:off x="6059412" y="1001300"/>
              <a:ext cx="2076001" cy="1693095"/>
            </a:xfrm>
            <a:prstGeom prst="rect">
              <a:avLst/>
            </a:prstGeom>
            <a:noFill/>
            <a:ln>
              <a:noFill/>
            </a:ln>
          </p:spPr>
        </p:pic>
        <p:pic>
          <p:nvPicPr>
            <p:cNvPr id="578" name="Google Shape;578;p57"/>
            <p:cNvPicPr preferRelativeResize="0"/>
            <p:nvPr/>
          </p:nvPicPr>
          <p:blipFill rotWithShape="1">
            <a:blip r:embed="rId3">
              <a:alphaModFix/>
            </a:blip>
            <a:srcRect b="0" l="0" r="0" t="0"/>
            <a:stretch/>
          </p:blipFill>
          <p:spPr>
            <a:xfrm rot="10800000">
              <a:off x="6059412" y="2689305"/>
              <a:ext cx="2076001" cy="1693095"/>
            </a:xfrm>
            <a:prstGeom prst="rect">
              <a:avLst/>
            </a:prstGeom>
            <a:noFill/>
            <a:ln>
              <a:noFill/>
            </a:ln>
          </p:spPr>
        </p:pic>
        <p:sp>
          <p:nvSpPr>
            <p:cNvPr id="579" name="Google Shape;579;p57"/>
            <p:cNvSpPr txBox="1"/>
            <p:nvPr/>
          </p:nvSpPr>
          <p:spPr>
            <a:xfrm>
              <a:off x="6405627" y="1733360"/>
              <a:ext cx="14055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Essential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580" name="Google Shape;580;p57"/>
            <p:cNvSpPr txBox="1"/>
            <p:nvPr/>
          </p:nvSpPr>
          <p:spPr>
            <a:xfrm>
              <a:off x="6405627" y="2875475"/>
              <a:ext cx="14055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Enabling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581" name="Google Shape;581;p57"/>
            <p:cNvSpPr txBox="1"/>
            <p:nvPr/>
          </p:nvSpPr>
          <p:spPr>
            <a:xfrm>
              <a:off x="6861012" y="873580"/>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n-US" sz="1100" u="none" cap="none" strike="noStrike">
                  <a:solidFill>
                    <a:schemeClr val="lt1"/>
                  </a:solidFill>
                  <a:latin typeface="Montserrat SemiBold"/>
                  <a:ea typeface="Montserrat SemiBold"/>
                  <a:cs typeface="Montserrat SemiBold"/>
                  <a:sym typeface="Montserrat SemiBold"/>
                </a:rPr>
                <a:t>1</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582" name="Google Shape;582;p57"/>
            <p:cNvSpPr txBox="1"/>
            <p:nvPr/>
          </p:nvSpPr>
          <p:spPr>
            <a:xfrm>
              <a:off x="5790210" y="238677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3</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583" name="Google Shape;583;p57"/>
            <p:cNvSpPr txBox="1"/>
            <p:nvPr/>
          </p:nvSpPr>
          <p:spPr>
            <a:xfrm>
              <a:off x="7955701" y="2272615"/>
              <a:ext cx="4728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en-US" sz="2400" u="none" cap="none" strike="noStrike">
                  <a:solidFill>
                    <a:srgbClr val="00CCF5"/>
                  </a:solidFill>
                  <a:latin typeface="Montserrat"/>
                  <a:ea typeface="Montserrat"/>
                  <a:cs typeface="Montserrat"/>
                  <a:sym typeface="Montserrat"/>
                </a:rPr>
                <a:t>2</a:t>
              </a:r>
              <a:endParaRPr b="1" i="0" sz="2400" u="none" cap="none" strike="noStrike">
                <a:solidFill>
                  <a:srgbClr val="00CCF5"/>
                </a:solidFill>
                <a:latin typeface="Montserrat"/>
                <a:ea typeface="Montserrat"/>
                <a:cs typeface="Montserrat"/>
                <a:sym typeface="Montserrat"/>
              </a:endParaRPr>
            </a:p>
          </p:txBody>
        </p:sp>
        <p:sp>
          <p:nvSpPr>
            <p:cNvPr id="584" name="Google Shape;584;p57"/>
            <p:cNvSpPr txBox="1"/>
            <p:nvPr/>
          </p:nvSpPr>
          <p:spPr>
            <a:xfrm>
              <a:off x="57902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4</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585" name="Google Shape;585;p57"/>
            <p:cNvSpPr txBox="1"/>
            <p:nvPr/>
          </p:nvSpPr>
          <p:spPr>
            <a:xfrm>
              <a:off x="79178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5</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586" name="Google Shape;586;p57"/>
            <p:cNvSpPr txBox="1"/>
            <p:nvPr/>
          </p:nvSpPr>
          <p:spPr>
            <a:xfrm>
              <a:off x="6871985" y="426497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6</a:t>
              </a:r>
              <a:endParaRPr b="0" i="0" sz="1100" u="none" cap="none" strike="noStrike">
                <a:solidFill>
                  <a:srgbClr val="FFFFFF"/>
                </a:solidFill>
                <a:latin typeface="Montserrat SemiBold"/>
                <a:ea typeface="Montserrat SemiBold"/>
                <a:cs typeface="Montserrat SemiBold"/>
                <a:sym typeface="Montserrat SemiBold"/>
              </a:endParaRPr>
            </a:p>
          </p:txBody>
        </p:sp>
      </p:grpSp>
      <p:grpSp>
        <p:nvGrpSpPr>
          <p:cNvPr id="587" name="Google Shape;587;p57"/>
          <p:cNvGrpSpPr/>
          <p:nvPr/>
        </p:nvGrpSpPr>
        <p:grpSpPr>
          <a:xfrm>
            <a:off x="226694" y="1552841"/>
            <a:ext cx="4017950" cy="861950"/>
            <a:chOff x="226694" y="1552841"/>
            <a:chExt cx="4017950" cy="861950"/>
          </a:xfrm>
        </p:grpSpPr>
        <p:sp>
          <p:nvSpPr>
            <p:cNvPr id="588" name="Google Shape;588;p57"/>
            <p:cNvSpPr/>
            <p:nvPr/>
          </p:nvSpPr>
          <p:spPr>
            <a:xfrm>
              <a:off x="271144" y="1597291"/>
              <a:ext cx="3973500" cy="8175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89" name="Google Shape;589;p57"/>
            <p:cNvSpPr/>
            <p:nvPr/>
          </p:nvSpPr>
          <p:spPr>
            <a:xfrm>
              <a:off x="226694" y="1552841"/>
              <a:ext cx="3973500" cy="8175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590" name="Google Shape;590;p57"/>
            <p:cNvGrpSpPr/>
            <p:nvPr/>
          </p:nvGrpSpPr>
          <p:grpSpPr>
            <a:xfrm>
              <a:off x="795701" y="1639003"/>
              <a:ext cx="2842500" cy="645098"/>
              <a:chOff x="795701" y="1534023"/>
              <a:chExt cx="2842500" cy="645098"/>
            </a:xfrm>
          </p:grpSpPr>
          <p:sp>
            <p:nvSpPr>
              <p:cNvPr id="591" name="Google Shape;591;p57"/>
              <p:cNvSpPr/>
              <p:nvPr/>
            </p:nvSpPr>
            <p:spPr>
              <a:xfrm>
                <a:off x="795701" y="1534023"/>
                <a:ext cx="7923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Clarity: </a:t>
                </a:r>
                <a:endParaRPr b="0" i="0" sz="1400" u="none" cap="none" strike="noStrike">
                  <a:solidFill>
                    <a:srgbClr val="000000"/>
                  </a:solidFill>
                  <a:latin typeface="Arial"/>
                  <a:ea typeface="Arial"/>
                  <a:cs typeface="Arial"/>
                  <a:sym typeface="Arial"/>
                </a:endParaRPr>
              </a:p>
            </p:txBody>
          </p:sp>
          <p:sp>
            <p:nvSpPr>
              <p:cNvPr id="592" name="Google Shape;592;p57"/>
              <p:cNvSpPr/>
              <p:nvPr/>
            </p:nvSpPr>
            <p:spPr>
              <a:xfrm>
                <a:off x="795701" y="1748321"/>
                <a:ext cx="2842500" cy="430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Conveys what it would look like to accomplish the purpose</a:t>
                </a:r>
                <a:endParaRPr b="0" i="0" sz="1400" u="none" cap="none" strike="noStrike">
                  <a:solidFill>
                    <a:srgbClr val="000000"/>
                  </a:solidFill>
                  <a:latin typeface="Arial"/>
                  <a:ea typeface="Arial"/>
                  <a:cs typeface="Arial"/>
                  <a:sym typeface="Arial"/>
                </a:endParaRPr>
              </a:p>
            </p:txBody>
          </p:sp>
        </p:grpSp>
        <p:sp>
          <p:nvSpPr>
            <p:cNvPr id="593" name="Google Shape;593;p57"/>
            <p:cNvSpPr/>
            <p:nvPr/>
          </p:nvSpPr>
          <p:spPr>
            <a:xfrm>
              <a:off x="320993" y="1721089"/>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94" name="Google Shape;594;p57"/>
            <p:cNvPicPr preferRelativeResize="0"/>
            <p:nvPr/>
          </p:nvPicPr>
          <p:blipFill rotWithShape="1">
            <a:blip r:embed="rId4">
              <a:alphaModFix/>
            </a:blip>
            <a:srcRect b="0" l="0" r="0" t="0"/>
            <a:stretch/>
          </p:blipFill>
          <p:spPr>
            <a:xfrm>
              <a:off x="419427" y="1819523"/>
              <a:ext cx="284144" cy="284144"/>
            </a:xfrm>
            <a:prstGeom prst="rect">
              <a:avLst/>
            </a:prstGeom>
            <a:noFill/>
            <a:ln>
              <a:noFill/>
            </a:ln>
          </p:spPr>
        </p:pic>
      </p:grpSp>
      <p:grpSp>
        <p:nvGrpSpPr>
          <p:cNvPr id="595" name="Google Shape;595;p57"/>
          <p:cNvGrpSpPr/>
          <p:nvPr/>
        </p:nvGrpSpPr>
        <p:grpSpPr>
          <a:xfrm>
            <a:off x="226694" y="2488714"/>
            <a:ext cx="4017950" cy="861950"/>
            <a:chOff x="226694" y="2488714"/>
            <a:chExt cx="4017950" cy="861950"/>
          </a:xfrm>
        </p:grpSpPr>
        <p:sp>
          <p:nvSpPr>
            <p:cNvPr id="596" name="Google Shape;596;p57"/>
            <p:cNvSpPr/>
            <p:nvPr/>
          </p:nvSpPr>
          <p:spPr>
            <a:xfrm>
              <a:off x="271144" y="2533164"/>
              <a:ext cx="3973500" cy="8175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97" name="Google Shape;597;p57"/>
            <p:cNvSpPr/>
            <p:nvPr/>
          </p:nvSpPr>
          <p:spPr>
            <a:xfrm>
              <a:off x="226694" y="2488714"/>
              <a:ext cx="3973500" cy="8175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598" name="Google Shape;598;p57"/>
            <p:cNvGrpSpPr/>
            <p:nvPr/>
          </p:nvGrpSpPr>
          <p:grpSpPr>
            <a:xfrm>
              <a:off x="815069" y="2659514"/>
              <a:ext cx="3292200" cy="475898"/>
              <a:chOff x="815069" y="2494795"/>
              <a:chExt cx="3292200" cy="475898"/>
            </a:xfrm>
          </p:grpSpPr>
          <p:sp>
            <p:nvSpPr>
              <p:cNvPr id="599" name="Google Shape;599;p57"/>
              <p:cNvSpPr/>
              <p:nvPr/>
            </p:nvSpPr>
            <p:spPr>
              <a:xfrm>
                <a:off x="815070" y="2494795"/>
                <a:ext cx="10824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Challenge: </a:t>
                </a:r>
                <a:endParaRPr b="0" i="0" sz="1400" u="none" cap="none" strike="noStrike">
                  <a:solidFill>
                    <a:srgbClr val="000000"/>
                  </a:solidFill>
                  <a:latin typeface="Arial"/>
                  <a:ea typeface="Arial"/>
                  <a:cs typeface="Arial"/>
                  <a:sym typeface="Arial"/>
                </a:endParaRPr>
              </a:p>
            </p:txBody>
          </p:sp>
          <p:sp>
            <p:nvSpPr>
              <p:cNvPr id="600" name="Google Shape;600;p57"/>
              <p:cNvSpPr/>
              <p:nvPr/>
            </p:nvSpPr>
            <p:spPr>
              <a:xfrm>
                <a:off x="815069" y="2709093"/>
                <a:ext cx="3292200" cy="26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Requires a stretch but is not impossible</a:t>
                </a:r>
                <a:endParaRPr b="0" i="0" sz="1400" u="none" cap="none" strike="noStrike">
                  <a:solidFill>
                    <a:srgbClr val="000000"/>
                  </a:solidFill>
                  <a:latin typeface="Arial"/>
                  <a:ea typeface="Arial"/>
                  <a:cs typeface="Arial"/>
                  <a:sym typeface="Arial"/>
                </a:endParaRPr>
              </a:p>
            </p:txBody>
          </p:sp>
        </p:grpSp>
        <p:sp>
          <p:nvSpPr>
            <p:cNvPr id="601" name="Google Shape;601;p57"/>
            <p:cNvSpPr/>
            <p:nvPr/>
          </p:nvSpPr>
          <p:spPr>
            <a:xfrm>
              <a:off x="320993" y="2656962"/>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02" name="Google Shape;602;p57"/>
            <p:cNvPicPr preferRelativeResize="0"/>
            <p:nvPr/>
          </p:nvPicPr>
          <p:blipFill rotWithShape="1">
            <a:blip r:embed="rId5">
              <a:alphaModFix/>
            </a:blip>
            <a:srcRect b="0" l="0" r="0" t="0"/>
            <a:stretch/>
          </p:blipFill>
          <p:spPr>
            <a:xfrm>
              <a:off x="418028" y="2753997"/>
              <a:ext cx="286940" cy="286940"/>
            </a:xfrm>
            <a:prstGeom prst="rect">
              <a:avLst/>
            </a:prstGeom>
            <a:noFill/>
            <a:ln>
              <a:noFill/>
            </a:ln>
          </p:spPr>
        </p:pic>
      </p:grpSp>
      <p:grpSp>
        <p:nvGrpSpPr>
          <p:cNvPr id="603" name="Google Shape;603;p57"/>
          <p:cNvGrpSpPr/>
          <p:nvPr/>
        </p:nvGrpSpPr>
        <p:grpSpPr>
          <a:xfrm>
            <a:off x="226694" y="3438559"/>
            <a:ext cx="4017950" cy="861950"/>
            <a:chOff x="226694" y="3438559"/>
            <a:chExt cx="4017950" cy="861950"/>
          </a:xfrm>
        </p:grpSpPr>
        <p:sp>
          <p:nvSpPr>
            <p:cNvPr id="604" name="Google Shape;604;p57"/>
            <p:cNvSpPr/>
            <p:nvPr/>
          </p:nvSpPr>
          <p:spPr>
            <a:xfrm>
              <a:off x="271144" y="3483009"/>
              <a:ext cx="3973500" cy="8175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05" name="Google Shape;605;p57"/>
            <p:cNvSpPr/>
            <p:nvPr/>
          </p:nvSpPr>
          <p:spPr>
            <a:xfrm>
              <a:off x="226694" y="3438559"/>
              <a:ext cx="3973500" cy="8175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606" name="Google Shape;606;p57"/>
            <p:cNvGrpSpPr/>
            <p:nvPr/>
          </p:nvGrpSpPr>
          <p:grpSpPr>
            <a:xfrm>
              <a:off x="815070" y="3524437"/>
              <a:ext cx="3204600" cy="645665"/>
              <a:chOff x="815070" y="3619223"/>
              <a:chExt cx="3204600" cy="645665"/>
            </a:xfrm>
          </p:grpSpPr>
          <p:sp>
            <p:nvSpPr>
              <p:cNvPr id="607" name="Google Shape;607;p57"/>
              <p:cNvSpPr/>
              <p:nvPr/>
            </p:nvSpPr>
            <p:spPr>
              <a:xfrm>
                <a:off x="815070" y="3619223"/>
                <a:ext cx="13710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Consequence: </a:t>
                </a:r>
                <a:endParaRPr b="0" i="0" sz="1400" u="none" cap="none" strike="noStrike">
                  <a:solidFill>
                    <a:srgbClr val="000000"/>
                  </a:solidFill>
                  <a:latin typeface="Arial"/>
                  <a:ea typeface="Arial"/>
                  <a:cs typeface="Arial"/>
                  <a:sym typeface="Arial"/>
                </a:endParaRPr>
              </a:p>
            </p:txBody>
          </p:sp>
          <p:sp>
            <p:nvSpPr>
              <p:cNvPr id="608" name="Google Shape;608;p57"/>
              <p:cNvSpPr/>
              <p:nvPr/>
            </p:nvSpPr>
            <p:spPr>
              <a:xfrm>
                <a:off x="815070" y="3834088"/>
                <a:ext cx="3204600" cy="430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Has  meaningful impact on the lives and work of others</a:t>
                </a:r>
                <a:endParaRPr b="0" i="0" sz="1400" u="none" cap="none" strike="noStrike">
                  <a:solidFill>
                    <a:srgbClr val="000000"/>
                  </a:solidFill>
                  <a:latin typeface="Arial"/>
                  <a:ea typeface="Arial"/>
                  <a:cs typeface="Arial"/>
                  <a:sym typeface="Arial"/>
                </a:endParaRPr>
              </a:p>
            </p:txBody>
          </p:sp>
        </p:grpSp>
        <p:sp>
          <p:nvSpPr>
            <p:cNvPr id="609" name="Google Shape;609;p57"/>
            <p:cNvSpPr/>
            <p:nvPr/>
          </p:nvSpPr>
          <p:spPr>
            <a:xfrm>
              <a:off x="320993" y="3606807"/>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10" name="Google Shape;610;p57"/>
            <p:cNvPicPr preferRelativeResize="0"/>
            <p:nvPr/>
          </p:nvPicPr>
          <p:blipFill rotWithShape="1">
            <a:blip r:embed="rId6">
              <a:alphaModFix/>
            </a:blip>
            <a:srcRect b="0" l="0" r="0" t="0"/>
            <a:stretch/>
          </p:blipFill>
          <p:spPr>
            <a:xfrm>
              <a:off x="418028" y="3703842"/>
              <a:ext cx="286942" cy="286942"/>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58"/>
          <p:cNvSpPr/>
          <p:nvPr/>
        </p:nvSpPr>
        <p:spPr>
          <a:xfrm>
            <a:off x="5126325" y="0"/>
            <a:ext cx="4017900" cy="5143500"/>
          </a:xfrm>
          <a:prstGeom prst="rect">
            <a:avLst/>
          </a:prstGeom>
          <a:gradFill>
            <a:gsLst>
              <a:gs pos="0">
                <a:srgbClr val="5B34B2"/>
              </a:gs>
              <a:gs pos="16000">
                <a:srgbClr val="5B34B2"/>
              </a:gs>
              <a:gs pos="69000">
                <a:srgbClr val="0C2055"/>
              </a:gs>
              <a:gs pos="100000">
                <a:srgbClr val="0C2055"/>
              </a:gs>
            </a:gsLst>
            <a:lin ang="2698631"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58"/>
          <p:cNvSpPr txBox="1"/>
          <p:nvPr>
            <p:ph idx="4294967295" type="title"/>
          </p:nvPr>
        </p:nvSpPr>
        <p:spPr>
          <a:xfrm>
            <a:off x="246550" y="152190"/>
            <a:ext cx="88485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C2055"/>
              </a:buClr>
              <a:buSzPts val="2100"/>
              <a:buNone/>
            </a:pPr>
            <a:r>
              <a:rPr b="1" lang="en-US" sz="2200">
                <a:solidFill>
                  <a:srgbClr val="48439B"/>
                </a:solidFill>
              </a:rPr>
              <a:t>Condition 3:</a:t>
            </a:r>
            <a:r>
              <a:rPr lang="en-US" sz="2200">
                <a:solidFill>
                  <a:srgbClr val="48439B"/>
                </a:solidFill>
              </a:rPr>
              <a:t> </a:t>
            </a:r>
            <a:r>
              <a:rPr lang="en-US" sz="1900">
                <a:solidFill>
                  <a:srgbClr val="48439B"/>
                </a:solidFill>
              </a:rPr>
              <a:t>Right People</a:t>
            </a:r>
            <a:endParaRPr sz="1900">
              <a:solidFill>
                <a:srgbClr val="48439B"/>
              </a:solidFill>
            </a:endParaRPr>
          </a:p>
        </p:txBody>
      </p:sp>
      <p:sp>
        <p:nvSpPr>
          <p:cNvPr id="617" name="Google Shape;617;p58"/>
          <p:cNvSpPr txBox="1"/>
          <p:nvPr/>
        </p:nvSpPr>
        <p:spPr>
          <a:xfrm>
            <a:off x="246075" y="742475"/>
            <a:ext cx="4074900" cy="57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rgbClr val="0C2055"/>
                </a:solidFill>
                <a:latin typeface="Montserrat"/>
                <a:ea typeface="Montserrat"/>
                <a:cs typeface="Montserrat"/>
                <a:sym typeface="Montserrat"/>
              </a:rPr>
              <a:t>Right People means that the team is composed of the smallest configuration of members who have the skills to achieve the Purpose. </a:t>
            </a:r>
            <a:endParaRPr b="0" i="0" sz="1400" u="none" cap="none" strike="noStrike">
              <a:solidFill>
                <a:srgbClr val="000000"/>
              </a:solidFill>
              <a:latin typeface="Arial"/>
              <a:ea typeface="Arial"/>
              <a:cs typeface="Arial"/>
              <a:sym typeface="Arial"/>
            </a:endParaRPr>
          </a:p>
        </p:txBody>
      </p:sp>
      <p:pic>
        <p:nvPicPr>
          <p:cNvPr id="618" name="Google Shape;618;p58"/>
          <p:cNvPicPr preferRelativeResize="0"/>
          <p:nvPr/>
        </p:nvPicPr>
        <p:blipFill rotWithShape="1">
          <a:blip r:embed="rId3">
            <a:alphaModFix/>
          </a:blip>
          <a:srcRect b="0" l="0" r="0" t="0"/>
          <a:stretch/>
        </p:blipFill>
        <p:spPr>
          <a:xfrm>
            <a:off x="5983212" y="1001300"/>
            <a:ext cx="2076001" cy="1693095"/>
          </a:xfrm>
          <a:prstGeom prst="rect">
            <a:avLst/>
          </a:prstGeom>
          <a:noFill/>
          <a:ln>
            <a:noFill/>
          </a:ln>
        </p:spPr>
      </p:pic>
      <p:pic>
        <p:nvPicPr>
          <p:cNvPr id="619" name="Google Shape;619;p58"/>
          <p:cNvPicPr preferRelativeResize="0"/>
          <p:nvPr/>
        </p:nvPicPr>
        <p:blipFill rotWithShape="1">
          <a:blip r:embed="rId3">
            <a:alphaModFix/>
          </a:blip>
          <a:srcRect b="0" l="0" r="0" t="0"/>
          <a:stretch/>
        </p:blipFill>
        <p:spPr>
          <a:xfrm rot="10800000">
            <a:off x="5983212" y="2689305"/>
            <a:ext cx="2076001" cy="1693095"/>
          </a:xfrm>
          <a:prstGeom prst="rect">
            <a:avLst/>
          </a:prstGeom>
          <a:noFill/>
          <a:ln>
            <a:noFill/>
          </a:ln>
        </p:spPr>
      </p:pic>
      <p:sp>
        <p:nvSpPr>
          <p:cNvPr id="620" name="Google Shape;620;p58"/>
          <p:cNvSpPr txBox="1"/>
          <p:nvPr/>
        </p:nvSpPr>
        <p:spPr>
          <a:xfrm>
            <a:off x="6329427" y="1733360"/>
            <a:ext cx="14055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Essential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621" name="Google Shape;621;p58"/>
          <p:cNvSpPr txBox="1"/>
          <p:nvPr/>
        </p:nvSpPr>
        <p:spPr>
          <a:xfrm>
            <a:off x="6329427" y="2875475"/>
            <a:ext cx="14055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Enabling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622" name="Google Shape;622;p58"/>
          <p:cNvSpPr txBox="1"/>
          <p:nvPr/>
        </p:nvSpPr>
        <p:spPr>
          <a:xfrm>
            <a:off x="6784812" y="873580"/>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n-US" sz="1100" u="none" cap="none" strike="noStrike">
                <a:solidFill>
                  <a:schemeClr val="lt1"/>
                </a:solidFill>
                <a:latin typeface="Montserrat SemiBold"/>
                <a:ea typeface="Montserrat SemiBold"/>
                <a:cs typeface="Montserrat SemiBold"/>
                <a:sym typeface="Montserrat SemiBold"/>
              </a:rPr>
              <a:t>1</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623" name="Google Shape;623;p58"/>
          <p:cNvSpPr txBox="1"/>
          <p:nvPr/>
        </p:nvSpPr>
        <p:spPr>
          <a:xfrm>
            <a:off x="5683520" y="2172902"/>
            <a:ext cx="4728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en-US" sz="2400" u="none" cap="none" strike="noStrike">
                <a:solidFill>
                  <a:srgbClr val="00CCF5"/>
                </a:solidFill>
                <a:latin typeface="Montserrat"/>
                <a:ea typeface="Montserrat"/>
                <a:cs typeface="Montserrat"/>
                <a:sym typeface="Montserrat"/>
              </a:rPr>
              <a:t>3</a:t>
            </a:r>
            <a:endParaRPr b="1" i="0" sz="2400" u="none" cap="none" strike="noStrike">
              <a:solidFill>
                <a:srgbClr val="00CCF5"/>
              </a:solidFill>
              <a:latin typeface="Montserrat"/>
              <a:ea typeface="Montserrat"/>
              <a:cs typeface="Montserrat"/>
              <a:sym typeface="Montserrat"/>
            </a:endParaRPr>
          </a:p>
        </p:txBody>
      </p:sp>
      <p:sp>
        <p:nvSpPr>
          <p:cNvPr id="624" name="Google Shape;624;p58"/>
          <p:cNvSpPr txBox="1"/>
          <p:nvPr/>
        </p:nvSpPr>
        <p:spPr>
          <a:xfrm>
            <a:off x="7841610" y="238680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Montserrat SemiBold"/>
                <a:ea typeface="Montserrat SemiBold"/>
                <a:cs typeface="Montserrat SemiBold"/>
                <a:sym typeface="Montserrat SemiBold"/>
              </a:rPr>
              <a:t>2</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625" name="Google Shape;625;p58"/>
          <p:cNvSpPr txBox="1"/>
          <p:nvPr/>
        </p:nvSpPr>
        <p:spPr>
          <a:xfrm>
            <a:off x="57140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4</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626" name="Google Shape;626;p58"/>
          <p:cNvSpPr txBox="1"/>
          <p:nvPr/>
        </p:nvSpPr>
        <p:spPr>
          <a:xfrm>
            <a:off x="78416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5</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627" name="Google Shape;627;p58"/>
          <p:cNvSpPr txBox="1"/>
          <p:nvPr/>
        </p:nvSpPr>
        <p:spPr>
          <a:xfrm>
            <a:off x="6795785" y="426497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6</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628" name="Google Shape;628;p58"/>
          <p:cNvSpPr/>
          <p:nvPr/>
        </p:nvSpPr>
        <p:spPr>
          <a:xfrm>
            <a:off x="347338" y="2153713"/>
            <a:ext cx="3973500" cy="683100"/>
          </a:xfrm>
          <a:prstGeom prst="roundRect">
            <a:avLst>
              <a:gd fmla="val 12513" name="adj"/>
            </a:avLst>
          </a:prstGeom>
          <a:solidFill>
            <a:srgbClr val="0C2055"/>
          </a:solidFill>
          <a:ln>
            <a:noFill/>
          </a:ln>
          <a:effectLst>
            <a:outerShdw blurRad="190500" rotWithShape="0" algn="tl" dir="2700000" dist="38100">
              <a:srgbClr val="000000">
                <a:alpha val="9412"/>
              </a:srgbClr>
            </a:outerShdw>
          </a:effectLst>
        </p:spPr>
        <p:txBody>
          <a:bodyPr anchorCtr="0" anchor="ctr" bIns="45675" lIns="91425" spcFirstLastPara="1" rIns="91425" wrap="square" tIns="456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29" name="Google Shape;629;p58"/>
          <p:cNvSpPr/>
          <p:nvPr/>
        </p:nvSpPr>
        <p:spPr>
          <a:xfrm>
            <a:off x="297864" y="2101752"/>
            <a:ext cx="3973500" cy="683100"/>
          </a:xfrm>
          <a:prstGeom prst="roundRect">
            <a:avLst>
              <a:gd fmla="val 11736" name="adj"/>
            </a:avLst>
          </a:prstGeom>
          <a:solidFill>
            <a:srgbClr val="FFFFFF"/>
          </a:solidFill>
          <a:ln>
            <a:noFill/>
          </a:ln>
          <a:effectLst>
            <a:outerShdw blurRad="190500" rotWithShape="0" algn="tl" dir="2700000" dist="38100">
              <a:srgbClr val="000000">
                <a:alpha val="8235"/>
              </a:srgbClr>
            </a:outerShdw>
          </a:effectLst>
        </p:spPr>
        <p:txBody>
          <a:bodyPr anchorCtr="0" anchor="ctr" bIns="45675" lIns="91425" spcFirstLastPara="1" rIns="91425" wrap="square" tIns="45675">
            <a:noAutofit/>
          </a:bodyPr>
          <a:lstStyle/>
          <a:p>
            <a:pPr indent="0" lvl="0" marL="0" marR="0" rtl="0" algn="ctr">
              <a:lnSpc>
                <a:spcPct val="100000"/>
              </a:lnSpc>
              <a:spcBef>
                <a:spcPts val="0"/>
              </a:spcBef>
              <a:spcAft>
                <a:spcPts val="0"/>
              </a:spcAft>
              <a:buClr>
                <a:srgbClr val="000000"/>
              </a:buClr>
              <a:buSzPts val="1425"/>
              <a:buFont typeface="Arial"/>
              <a:buNone/>
            </a:pPr>
            <a:r>
              <a:t/>
            </a:r>
            <a:endParaRPr b="0" i="0" sz="1425" u="none" cap="none" strike="noStrike">
              <a:solidFill>
                <a:srgbClr val="FFFFFF"/>
              </a:solidFill>
              <a:latin typeface="Arial"/>
              <a:ea typeface="Arial"/>
              <a:cs typeface="Arial"/>
              <a:sym typeface="Arial"/>
            </a:endParaRPr>
          </a:p>
        </p:txBody>
      </p:sp>
      <p:sp>
        <p:nvSpPr>
          <p:cNvPr id="630" name="Google Shape;630;p58"/>
          <p:cNvSpPr/>
          <p:nvPr/>
        </p:nvSpPr>
        <p:spPr>
          <a:xfrm>
            <a:off x="891250" y="2144162"/>
            <a:ext cx="1354500" cy="276900"/>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Montserrat"/>
                <a:ea typeface="Montserrat"/>
                <a:cs typeface="Montserrat"/>
                <a:sym typeface="Montserrat"/>
              </a:rPr>
              <a:t>Teamwork Skills: </a:t>
            </a:r>
            <a:endParaRPr b="0" i="0" sz="1400" u="none" cap="none" strike="noStrike">
              <a:solidFill>
                <a:schemeClr val="dk1"/>
              </a:solidFill>
              <a:latin typeface="Arial"/>
              <a:ea typeface="Arial"/>
              <a:cs typeface="Arial"/>
              <a:sym typeface="Arial"/>
            </a:endParaRPr>
          </a:p>
        </p:txBody>
      </p:sp>
      <p:sp>
        <p:nvSpPr>
          <p:cNvPr id="631" name="Google Shape;631;p58"/>
          <p:cNvSpPr/>
          <p:nvPr/>
        </p:nvSpPr>
        <p:spPr>
          <a:xfrm>
            <a:off x="891249" y="2358455"/>
            <a:ext cx="3292200" cy="399000"/>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C2055"/>
                </a:solidFill>
                <a:latin typeface="Montserrat"/>
                <a:ea typeface="Montserrat"/>
                <a:cs typeface="Montserrat"/>
                <a:sym typeface="Montserrat"/>
              </a:rPr>
              <a:t>Members have the skills necessary to collaborate well with others</a:t>
            </a:r>
            <a:endParaRPr b="0" i="0" sz="1400" u="none" cap="none" strike="noStrike">
              <a:solidFill>
                <a:srgbClr val="000000"/>
              </a:solidFill>
              <a:latin typeface="Arial"/>
              <a:ea typeface="Arial"/>
              <a:cs typeface="Arial"/>
              <a:sym typeface="Arial"/>
            </a:endParaRPr>
          </a:p>
        </p:txBody>
      </p:sp>
      <p:sp>
        <p:nvSpPr>
          <p:cNvPr id="632" name="Google Shape;632;p58"/>
          <p:cNvSpPr/>
          <p:nvPr/>
        </p:nvSpPr>
        <p:spPr>
          <a:xfrm>
            <a:off x="397185" y="2210404"/>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58"/>
          <p:cNvSpPr/>
          <p:nvPr/>
        </p:nvSpPr>
        <p:spPr>
          <a:xfrm>
            <a:off x="347338" y="2930576"/>
            <a:ext cx="3973500" cy="683100"/>
          </a:xfrm>
          <a:prstGeom prst="roundRect">
            <a:avLst>
              <a:gd fmla="val 12513" name="adj"/>
            </a:avLst>
          </a:prstGeom>
          <a:solidFill>
            <a:srgbClr val="0C2055"/>
          </a:solidFill>
          <a:ln>
            <a:noFill/>
          </a:ln>
          <a:effectLst>
            <a:outerShdw blurRad="190500" rotWithShape="0" algn="tl" dir="2700000" dist="38100">
              <a:srgbClr val="000000">
                <a:alpha val="9412"/>
              </a:srgbClr>
            </a:outerShdw>
          </a:effectLst>
        </p:spPr>
        <p:txBody>
          <a:bodyPr anchorCtr="0" anchor="ctr" bIns="45675" lIns="91425" spcFirstLastPara="1" rIns="91425" wrap="square" tIns="456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34" name="Google Shape;634;p58"/>
          <p:cNvSpPr/>
          <p:nvPr/>
        </p:nvSpPr>
        <p:spPr>
          <a:xfrm>
            <a:off x="297864" y="2868677"/>
            <a:ext cx="3973500" cy="683100"/>
          </a:xfrm>
          <a:prstGeom prst="roundRect">
            <a:avLst>
              <a:gd fmla="val 11736" name="adj"/>
            </a:avLst>
          </a:prstGeom>
          <a:solidFill>
            <a:srgbClr val="FFFFFF"/>
          </a:solidFill>
          <a:ln>
            <a:noFill/>
          </a:ln>
          <a:effectLst>
            <a:outerShdw blurRad="190500" rotWithShape="0" algn="tl" dir="2700000" dist="38100">
              <a:srgbClr val="000000">
                <a:alpha val="8235"/>
              </a:srgbClr>
            </a:outerShdw>
          </a:effectLst>
        </p:spPr>
        <p:txBody>
          <a:bodyPr anchorCtr="0" anchor="ctr" bIns="45675" lIns="91425" spcFirstLastPara="1" rIns="91425" wrap="square" tIns="45675">
            <a:noAutofit/>
          </a:bodyPr>
          <a:lstStyle/>
          <a:p>
            <a:pPr indent="0" lvl="0" marL="0" marR="0" rtl="0" algn="ctr">
              <a:lnSpc>
                <a:spcPct val="100000"/>
              </a:lnSpc>
              <a:spcBef>
                <a:spcPts val="0"/>
              </a:spcBef>
              <a:spcAft>
                <a:spcPts val="0"/>
              </a:spcAft>
              <a:buClr>
                <a:srgbClr val="000000"/>
              </a:buClr>
              <a:buSzPts val="1425"/>
              <a:buFont typeface="Arial"/>
              <a:buNone/>
            </a:pPr>
            <a:r>
              <a:t/>
            </a:r>
            <a:endParaRPr b="0" i="0" sz="1425" u="none" cap="none" strike="noStrike">
              <a:solidFill>
                <a:srgbClr val="FFFFFF"/>
              </a:solidFill>
              <a:latin typeface="Arial"/>
              <a:ea typeface="Arial"/>
              <a:cs typeface="Arial"/>
              <a:sym typeface="Arial"/>
            </a:endParaRPr>
          </a:p>
        </p:txBody>
      </p:sp>
      <p:sp>
        <p:nvSpPr>
          <p:cNvPr id="635" name="Google Shape;635;p58"/>
          <p:cNvSpPr/>
          <p:nvPr/>
        </p:nvSpPr>
        <p:spPr>
          <a:xfrm>
            <a:off x="891250" y="2913886"/>
            <a:ext cx="1665900" cy="276900"/>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C2055"/>
                </a:solidFill>
                <a:latin typeface="Montserrat"/>
                <a:ea typeface="Montserrat"/>
                <a:cs typeface="Montserrat"/>
                <a:sym typeface="Montserrat"/>
              </a:rPr>
              <a:t>Cognitive Diversity: </a:t>
            </a:r>
            <a:endParaRPr b="0" i="0" sz="1400" u="none" cap="none" strike="noStrike">
              <a:solidFill>
                <a:srgbClr val="000000"/>
              </a:solidFill>
              <a:latin typeface="Arial"/>
              <a:ea typeface="Arial"/>
              <a:cs typeface="Arial"/>
              <a:sym typeface="Arial"/>
            </a:endParaRPr>
          </a:p>
        </p:txBody>
      </p:sp>
      <p:sp>
        <p:nvSpPr>
          <p:cNvPr id="636" name="Google Shape;636;p58"/>
          <p:cNvSpPr/>
          <p:nvPr/>
        </p:nvSpPr>
        <p:spPr>
          <a:xfrm>
            <a:off x="891250" y="3128180"/>
            <a:ext cx="3014100" cy="413400"/>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C2055"/>
                </a:solidFill>
                <a:latin typeface="Montserrat"/>
                <a:ea typeface="Montserrat"/>
                <a:cs typeface="Montserrat"/>
                <a:sym typeface="Montserrat"/>
              </a:rPr>
              <a:t>Team members bring a range of perspectives and experiences</a:t>
            </a:r>
            <a:endParaRPr b="0" i="0" sz="1400" u="none" cap="none" strike="noStrike">
              <a:solidFill>
                <a:srgbClr val="000000"/>
              </a:solidFill>
              <a:latin typeface="Arial"/>
              <a:ea typeface="Arial"/>
              <a:cs typeface="Arial"/>
              <a:sym typeface="Arial"/>
            </a:endParaRPr>
          </a:p>
        </p:txBody>
      </p:sp>
      <p:sp>
        <p:nvSpPr>
          <p:cNvPr id="637" name="Google Shape;637;p58"/>
          <p:cNvSpPr/>
          <p:nvPr/>
        </p:nvSpPr>
        <p:spPr>
          <a:xfrm>
            <a:off x="397185" y="2987267"/>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58"/>
          <p:cNvSpPr/>
          <p:nvPr/>
        </p:nvSpPr>
        <p:spPr>
          <a:xfrm>
            <a:off x="347338" y="1376850"/>
            <a:ext cx="3973500" cy="683100"/>
          </a:xfrm>
          <a:prstGeom prst="roundRect">
            <a:avLst>
              <a:gd fmla="val 12513" name="adj"/>
            </a:avLst>
          </a:prstGeom>
          <a:solidFill>
            <a:srgbClr val="0C2055"/>
          </a:solidFill>
          <a:ln>
            <a:noFill/>
          </a:ln>
          <a:effectLst>
            <a:outerShdw blurRad="190500" rotWithShape="0" algn="tl" dir="2700000" dist="38100">
              <a:srgbClr val="000000">
                <a:alpha val="9412"/>
              </a:srgbClr>
            </a:outerShdw>
          </a:effectLst>
        </p:spPr>
        <p:txBody>
          <a:bodyPr anchorCtr="0" anchor="ctr" bIns="45675" lIns="91425" spcFirstLastPara="1" rIns="91425" wrap="square" tIns="456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39" name="Google Shape;639;p58"/>
          <p:cNvSpPr/>
          <p:nvPr/>
        </p:nvSpPr>
        <p:spPr>
          <a:xfrm>
            <a:off x="287939" y="1334818"/>
            <a:ext cx="3973500" cy="683100"/>
          </a:xfrm>
          <a:prstGeom prst="roundRect">
            <a:avLst>
              <a:gd fmla="val 11736" name="adj"/>
            </a:avLst>
          </a:prstGeom>
          <a:solidFill>
            <a:srgbClr val="FFFFFF"/>
          </a:solidFill>
          <a:ln>
            <a:noFill/>
          </a:ln>
          <a:effectLst>
            <a:outerShdw blurRad="190500" rotWithShape="0" algn="tl" dir="2700000" dist="38100">
              <a:srgbClr val="000000">
                <a:alpha val="8235"/>
              </a:srgbClr>
            </a:outerShdw>
          </a:effectLst>
        </p:spPr>
        <p:txBody>
          <a:bodyPr anchorCtr="0" anchor="ctr" bIns="45675" lIns="91425" spcFirstLastPara="1" rIns="91425" wrap="square" tIns="45675">
            <a:noAutofit/>
          </a:bodyPr>
          <a:lstStyle/>
          <a:p>
            <a:pPr indent="0" lvl="0" marL="0" marR="0" rtl="0" algn="ctr">
              <a:lnSpc>
                <a:spcPct val="100000"/>
              </a:lnSpc>
              <a:spcBef>
                <a:spcPts val="0"/>
              </a:spcBef>
              <a:spcAft>
                <a:spcPts val="0"/>
              </a:spcAft>
              <a:buClr>
                <a:srgbClr val="000000"/>
              </a:buClr>
              <a:buSzPts val="1425"/>
              <a:buFont typeface="Arial"/>
              <a:buNone/>
            </a:pPr>
            <a:r>
              <a:t/>
            </a:r>
            <a:endParaRPr b="0" i="0" sz="1425" u="none" cap="none" strike="noStrike">
              <a:solidFill>
                <a:srgbClr val="FFFFFF"/>
              </a:solidFill>
              <a:latin typeface="Arial"/>
              <a:ea typeface="Arial"/>
              <a:cs typeface="Arial"/>
              <a:sym typeface="Arial"/>
            </a:endParaRPr>
          </a:p>
        </p:txBody>
      </p:sp>
      <p:sp>
        <p:nvSpPr>
          <p:cNvPr id="640" name="Google Shape;640;p58"/>
          <p:cNvSpPr/>
          <p:nvPr/>
        </p:nvSpPr>
        <p:spPr>
          <a:xfrm>
            <a:off x="871882" y="1360711"/>
            <a:ext cx="1374000" cy="276900"/>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C2055"/>
                </a:solidFill>
                <a:latin typeface="Montserrat"/>
                <a:ea typeface="Montserrat"/>
                <a:cs typeface="Montserrat"/>
                <a:sym typeface="Montserrat"/>
              </a:rPr>
              <a:t>Task Skills: </a:t>
            </a:r>
            <a:endParaRPr b="0" i="0" sz="1400" u="none" cap="none" strike="noStrike">
              <a:solidFill>
                <a:srgbClr val="000000"/>
              </a:solidFill>
              <a:latin typeface="Arial"/>
              <a:ea typeface="Arial"/>
              <a:cs typeface="Arial"/>
              <a:sym typeface="Arial"/>
            </a:endParaRPr>
          </a:p>
        </p:txBody>
      </p:sp>
      <p:sp>
        <p:nvSpPr>
          <p:cNvPr id="641" name="Google Shape;641;p58"/>
          <p:cNvSpPr/>
          <p:nvPr/>
        </p:nvSpPr>
        <p:spPr>
          <a:xfrm>
            <a:off x="871882" y="1575003"/>
            <a:ext cx="3404400" cy="420900"/>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C2055"/>
                </a:solidFill>
                <a:latin typeface="Montserrat"/>
                <a:ea typeface="Montserrat"/>
                <a:cs typeface="Montserrat"/>
                <a:sym typeface="Montserrat"/>
              </a:rPr>
              <a:t>Members have the array of capabilities to achieve the purpose</a:t>
            </a:r>
            <a:endParaRPr b="0" i="0" sz="1400" u="none" cap="none" strike="noStrike">
              <a:solidFill>
                <a:srgbClr val="000000"/>
              </a:solidFill>
              <a:latin typeface="Arial"/>
              <a:ea typeface="Arial"/>
              <a:cs typeface="Arial"/>
              <a:sym typeface="Arial"/>
            </a:endParaRPr>
          </a:p>
        </p:txBody>
      </p:sp>
      <p:sp>
        <p:nvSpPr>
          <p:cNvPr id="642" name="Google Shape;642;p58"/>
          <p:cNvSpPr/>
          <p:nvPr/>
        </p:nvSpPr>
        <p:spPr>
          <a:xfrm>
            <a:off x="397186" y="1437908"/>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58"/>
          <p:cNvSpPr/>
          <p:nvPr/>
        </p:nvSpPr>
        <p:spPr>
          <a:xfrm>
            <a:off x="347338" y="3707438"/>
            <a:ext cx="3973500" cy="683100"/>
          </a:xfrm>
          <a:prstGeom prst="roundRect">
            <a:avLst>
              <a:gd fmla="val 12513" name="adj"/>
            </a:avLst>
          </a:prstGeom>
          <a:solidFill>
            <a:srgbClr val="0C2055"/>
          </a:solidFill>
          <a:ln>
            <a:noFill/>
          </a:ln>
          <a:effectLst>
            <a:outerShdw blurRad="190500" rotWithShape="0" algn="tl" dir="2700000" dist="38100">
              <a:srgbClr val="000000">
                <a:alpha val="9412"/>
              </a:srgbClr>
            </a:outerShdw>
          </a:effectLst>
        </p:spPr>
        <p:txBody>
          <a:bodyPr anchorCtr="0" anchor="ctr" bIns="45675" lIns="91425" spcFirstLastPara="1" rIns="91425" wrap="square" tIns="456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644" name="Google Shape;644;p58"/>
          <p:cNvSpPr/>
          <p:nvPr/>
        </p:nvSpPr>
        <p:spPr>
          <a:xfrm>
            <a:off x="312839" y="3637889"/>
            <a:ext cx="3973500" cy="683100"/>
          </a:xfrm>
          <a:prstGeom prst="roundRect">
            <a:avLst>
              <a:gd fmla="val 11736" name="adj"/>
            </a:avLst>
          </a:prstGeom>
          <a:solidFill>
            <a:srgbClr val="FFFFFF"/>
          </a:solidFill>
          <a:ln>
            <a:noFill/>
          </a:ln>
          <a:effectLst>
            <a:outerShdw blurRad="190500" rotWithShape="0" algn="tl" dir="2700000" dist="38100">
              <a:srgbClr val="000000">
                <a:alpha val="8235"/>
              </a:srgbClr>
            </a:outerShdw>
          </a:effectLst>
        </p:spPr>
        <p:txBody>
          <a:bodyPr anchorCtr="0" anchor="ctr" bIns="45675" lIns="91425" spcFirstLastPara="1" rIns="91425" wrap="square" tIns="45675">
            <a:noAutofit/>
          </a:bodyPr>
          <a:lstStyle/>
          <a:p>
            <a:pPr indent="0" lvl="0" marL="0" marR="0" rtl="0" algn="ctr">
              <a:lnSpc>
                <a:spcPct val="100000"/>
              </a:lnSpc>
              <a:spcBef>
                <a:spcPts val="0"/>
              </a:spcBef>
              <a:spcAft>
                <a:spcPts val="0"/>
              </a:spcAft>
              <a:buClr>
                <a:srgbClr val="000000"/>
              </a:buClr>
              <a:buSzPts val="1425"/>
              <a:buFont typeface="Arial"/>
              <a:buNone/>
            </a:pPr>
            <a:r>
              <a:t/>
            </a:r>
            <a:endParaRPr b="0" i="0" sz="1425" u="none" cap="none" strike="noStrike">
              <a:solidFill>
                <a:srgbClr val="FFFFFF"/>
              </a:solidFill>
              <a:latin typeface="Arial"/>
              <a:ea typeface="Arial"/>
              <a:cs typeface="Arial"/>
              <a:sym typeface="Arial"/>
            </a:endParaRPr>
          </a:p>
        </p:txBody>
      </p:sp>
      <p:sp>
        <p:nvSpPr>
          <p:cNvPr id="645" name="Google Shape;645;p58"/>
          <p:cNvSpPr/>
          <p:nvPr/>
        </p:nvSpPr>
        <p:spPr>
          <a:xfrm>
            <a:off x="891249" y="3690748"/>
            <a:ext cx="1775700" cy="276900"/>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Montserrat"/>
                <a:ea typeface="Montserrat"/>
                <a:cs typeface="Montserrat"/>
                <a:sym typeface="Montserrat"/>
              </a:rPr>
              <a:t>Team Size:</a:t>
            </a:r>
            <a:endParaRPr b="0" i="0" sz="1400" u="none" cap="none" strike="noStrike">
              <a:solidFill>
                <a:schemeClr val="dk1"/>
              </a:solidFill>
              <a:latin typeface="Arial"/>
              <a:ea typeface="Arial"/>
              <a:cs typeface="Arial"/>
              <a:sym typeface="Arial"/>
            </a:endParaRPr>
          </a:p>
        </p:txBody>
      </p:sp>
      <p:sp>
        <p:nvSpPr>
          <p:cNvPr id="646" name="Google Shape;646;p58"/>
          <p:cNvSpPr/>
          <p:nvPr/>
        </p:nvSpPr>
        <p:spPr>
          <a:xfrm>
            <a:off x="891249" y="3905042"/>
            <a:ext cx="3212700" cy="413400"/>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C2055"/>
                </a:solidFill>
                <a:latin typeface="Montserrat"/>
                <a:ea typeface="Montserrat"/>
                <a:cs typeface="Montserrat"/>
                <a:sym typeface="Montserrat"/>
              </a:rPr>
              <a:t>As small as possible, but large enough to meet the demands of the work</a:t>
            </a:r>
            <a:endParaRPr b="0" i="0" sz="1400" u="none" cap="none" strike="noStrike">
              <a:solidFill>
                <a:srgbClr val="000000"/>
              </a:solidFill>
              <a:latin typeface="Arial"/>
              <a:ea typeface="Arial"/>
              <a:cs typeface="Arial"/>
              <a:sym typeface="Arial"/>
            </a:endParaRPr>
          </a:p>
        </p:txBody>
      </p:sp>
      <p:sp>
        <p:nvSpPr>
          <p:cNvPr id="647" name="Google Shape;647;p58"/>
          <p:cNvSpPr/>
          <p:nvPr/>
        </p:nvSpPr>
        <p:spPr>
          <a:xfrm>
            <a:off x="397185" y="3764129"/>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48" name="Google Shape;648;p58"/>
          <p:cNvPicPr preferRelativeResize="0"/>
          <p:nvPr/>
        </p:nvPicPr>
        <p:blipFill rotWithShape="1">
          <a:blip r:embed="rId4">
            <a:alphaModFix/>
          </a:blip>
          <a:srcRect b="0" l="0" r="0" t="0"/>
          <a:stretch/>
        </p:blipFill>
        <p:spPr>
          <a:xfrm>
            <a:off x="521024" y="1561747"/>
            <a:ext cx="233214" cy="233212"/>
          </a:xfrm>
          <a:prstGeom prst="rect">
            <a:avLst/>
          </a:prstGeom>
          <a:noFill/>
          <a:ln>
            <a:noFill/>
          </a:ln>
        </p:spPr>
      </p:pic>
      <p:pic>
        <p:nvPicPr>
          <p:cNvPr id="649" name="Google Shape;649;p58"/>
          <p:cNvPicPr preferRelativeResize="0"/>
          <p:nvPr/>
        </p:nvPicPr>
        <p:blipFill rotWithShape="1">
          <a:blip r:embed="rId5">
            <a:alphaModFix/>
          </a:blip>
          <a:srcRect b="0" l="0" r="0" t="0"/>
          <a:stretch/>
        </p:blipFill>
        <p:spPr>
          <a:xfrm>
            <a:off x="510783" y="2324003"/>
            <a:ext cx="253694" cy="253692"/>
          </a:xfrm>
          <a:prstGeom prst="rect">
            <a:avLst/>
          </a:prstGeom>
          <a:noFill/>
          <a:ln>
            <a:noFill/>
          </a:ln>
        </p:spPr>
      </p:pic>
      <p:pic>
        <p:nvPicPr>
          <p:cNvPr id="650" name="Google Shape;650;p58"/>
          <p:cNvPicPr preferRelativeResize="0"/>
          <p:nvPr/>
        </p:nvPicPr>
        <p:blipFill rotWithShape="1">
          <a:blip r:embed="rId6">
            <a:alphaModFix/>
          </a:blip>
          <a:srcRect b="0" l="0" r="0" t="0"/>
          <a:stretch/>
        </p:blipFill>
        <p:spPr>
          <a:xfrm>
            <a:off x="510782" y="3100864"/>
            <a:ext cx="253694" cy="253694"/>
          </a:xfrm>
          <a:prstGeom prst="rect">
            <a:avLst/>
          </a:prstGeom>
          <a:noFill/>
          <a:ln>
            <a:noFill/>
          </a:ln>
        </p:spPr>
      </p:pic>
      <p:pic>
        <p:nvPicPr>
          <p:cNvPr id="651" name="Google Shape;651;p58"/>
          <p:cNvPicPr preferRelativeResize="0"/>
          <p:nvPr/>
        </p:nvPicPr>
        <p:blipFill rotWithShape="1">
          <a:blip r:embed="rId7">
            <a:alphaModFix/>
          </a:blip>
          <a:srcRect b="0" l="0" r="0" t="0"/>
          <a:stretch/>
        </p:blipFill>
        <p:spPr>
          <a:xfrm>
            <a:off x="510782" y="3877726"/>
            <a:ext cx="253694" cy="25369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59"/>
          <p:cNvSpPr/>
          <p:nvPr/>
        </p:nvSpPr>
        <p:spPr>
          <a:xfrm>
            <a:off x="5126325" y="0"/>
            <a:ext cx="4017900" cy="5143500"/>
          </a:xfrm>
          <a:prstGeom prst="rect">
            <a:avLst/>
          </a:prstGeom>
          <a:gradFill>
            <a:gsLst>
              <a:gs pos="0">
                <a:srgbClr val="5B34B2"/>
              </a:gs>
              <a:gs pos="16000">
                <a:srgbClr val="5B34B2"/>
              </a:gs>
              <a:gs pos="69000">
                <a:srgbClr val="0C2055"/>
              </a:gs>
              <a:gs pos="100000">
                <a:srgbClr val="0C2055"/>
              </a:gs>
            </a:gsLst>
            <a:lin ang="2698631"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59"/>
          <p:cNvSpPr txBox="1"/>
          <p:nvPr>
            <p:ph idx="4294967295" type="title"/>
          </p:nvPr>
        </p:nvSpPr>
        <p:spPr>
          <a:xfrm>
            <a:off x="246550" y="152190"/>
            <a:ext cx="88485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C2055"/>
              </a:buClr>
              <a:buSzPts val="2100"/>
              <a:buNone/>
            </a:pPr>
            <a:r>
              <a:rPr b="1" lang="en-US" sz="2200">
                <a:solidFill>
                  <a:srgbClr val="48439B"/>
                </a:solidFill>
              </a:rPr>
              <a:t>Condition 4:</a:t>
            </a:r>
            <a:r>
              <a:rPr lang="en-US" sz="2200">
                <a:solidFill>
                  <a:srgbClr val="48439B"/>
                </a:solidFill>
              </a:rPr>
              <a:t> </a:t>
            </a:r>
            <a:r>
              <a:rPr lang="en-US" sz="1900">
                <a:solidFill>
                  <a:srgbClr val="48439B"/>
                </a:solidFill>
              </a:rPr>
              <a:t>Work Design</a:t>
            </a:r>
            <a:endParaRPr sz="1900">
              <a:solidFill>
                <a:srgbClr val="48439B"/>
              </a:solidFill>
            </a:endParaRPr>
          </a:p>
        </p:txBody>
      </p:sp>
      <p:sp>
        <p:nvSpPr>
          <p:cNvPr id="658" name="Google Shape;658;p59"/>
          <p:cNvSpPr txBox="1"/>
          <p:nvPr/>
        </p:nvSpPr>
        <p:spPr>
          <a:xfrm>
            <a:off x="246063" y="1017743"/>
            <a:ext cx="42234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rgbClr val="0C2055"/>
                </a:solidFill>
                <a:latin typeface="Montserrat"/>
                <a:ea typeface="Montserrat"/>
                <a:cs typeface="Montserrat"/>
                <a:sym typeface="Montserrat"/>
              </a:rPr>
              <a:t>The team’s work design consists of the discrete tasks that are designed for the team to complete together, and an explicit set of norms and work practices that will promote effectiveness in the work.</a:t>
            </a:r>
            <a:endParaRPr b="0" i="0" sz="1400" u="none" cap="none" strike="noStrike">
              <a:solidFill>
                <a:srgbClr val="000000"/>
              </a:solidFill>
              <a:latin typeface="Arial"/>
              <a:ea typeface="Arial"/>
              <a:cs typeface="Arial"/>
              <a:sym typeface="Arial"/>
            </a:endParaRPr>
          </a:p>
        </p:txBody>
      </p:sp>
      <p:pic>
        <p:nvPicPr>
          <p:cNvPr id="659" name="Google Shape;659;p59"/>
          <p:cNvPicPr preferRelativeResize="0"/>
          <p:nvPr/>
        </p:nvPicPr>
        <p:blipFill rotWithShape="1">
          <a:blip r:embed="rId3">
            <a:alphaModFix/>
          </a:blip>
          <a:srcRect b="0" l="0" r="0" t="0"/>
          <a:stretch/>
        </p:blipFill>
        <p:spPr>
          <a:xfrm>
            <a:off x="6059412" y="1001300"/>
            <a:ext cx="2076001" cy="1693095"/>
          </a:xfrm>
          <a:prstGeom prst="rect">
            <a:avLst/>
          </a:prstGeom>
          <a:noFill/>
          <a:ln>
            <a:noFill/>
          </a:ln>
        </p:spPr>
      </p:pic>
      <p:pic>
        <p:nvPicPr>
          <p:cNvPr id="660" name="Google Shape;660;p59"/>
          <p:cNvPicPr preferRelativeResize="0"/>
          <p:nvPr/>
        </p:nvPicPr>
        <p:blipFill rotWithShape="1">
          <a:blip r:embed="rId3">
            <a:alphaModFix/>
          </a:blip>
          <a:srcRect b="0" l="0" r="0" t="0"/>
          <a:stretch/>
        </p:blipFill>
        <p:spPr>
          <a:xfrm rot="10800000">
            <a:off x="6059412" y="2689305"/>
            <a:ext cx="2076001" cy="1693095"/>
          </a:xfrm>
          <a:prstGeom prst="rect">
            <a:avLst/>
          </a:prstGeom>
          <a:noFill/>
          <a:ln>
            <a:noFill/>
          </a:ln>
        </p:spPr>
      </p:pic>
      <p:sp>
        <p:nvSpPr>
          <p:cNvPr id="661" name="Google Shape;661;p59"/>
          <p:cNvSpPr txBox="1"/>
          <p:nvPr/>
        </p:nvSpPr>
        <p:spPr>
          <a:xfrm>
            <a:off x="6405627" y="1733360"/>
            <a:ext cx="14055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Essential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662" name="Google Shape;662;p59"/>
          <p:cNvSpPr txBox="1"/>
          <p:nvPr/>
        </p:nvSpPr>
        <p:spPr>
          <a:xfrm>
            <a:off x="6405627" y="2875475"/>
            <a:ext cx="14055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Enabling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663" name="Google Shape;663;p59"/>
          <p:cNvSpPr txBox="1"/>
          <p:nvPr/>
        </p:nvSpPr>
        <p:spPr>
          <a:xfrm>
            <a:off x="6861012" y="873580"/>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n-US" sz="1100" u="none" cap="none" strike="noStrike">
                <a:solidFill>
                  <a:schemeClr val="lt1"/>
                </a:solidFill>
                <a:latin typeface="Montserrat SemiBold"/>
                <a:ea typeface="Montserrat SemiBold"/>
                <a:cs typeface="Montserrat SemiBold"/>
                <a:sym typeface="Montserrat SemiBold"/>
              </a:rPr>
              <a:t>1</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664" name="Google Shape;664;p59"/>
          <p:cNvSpPr txBox="1"/>
          <p:nvPr/>
        </p:nvSpPr>
        <p:spPr>
          <a:xfrm>
            <a:off x="7917810" y="238680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Montserrat SemiBold"/>
                <a:ea typeface="Montserrat SemiBold"/>
                <a:cs typeface="Montserrat SemiBold"/>
                <a:sym typeface="Montserrat SemiBold"/>
              </a:rPr>
              <a:t>2</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665" name="Google Shape;665;p59"/>
          <p:cNvSpPr txBox="1"/>
          <p:nvPr/>
        </p:nvSpPr>
        <p:spPr>
          <a:xfrm>
            <a:off x="79178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5</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666" name="Google Shape;666;p59"/>
          <p:cNvSpPr txBox="1"/>
          <p:nvPr/>
        </p:nvSpPr>
        <p:spPr>
          <a:xfrm>
            <a:off x="6871985" y="426497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6</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667" name="Google Shape;667;p59"/>
          <p:cNvSpPr txBox="1"/>
          <p:nvPr/>
        </p:nvSpPr>
        <p:spPr>
          <a:xfrm>
            <a:off x="5746395" y="2647955"/>
            <a:ext cx="4728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en-US" sz="2400" u="none" cap="none" strike="noStrike">
                <a:solidFill>
                  <a:srgbClr val="00CCF5"/>
                </a:solidFill>
                <a:latin typeface="Montserrat"/>
                <a:ea typeface="Montserrat"/>
                <a:cs typeface="Montserrat"/>
                <a:sym typeface="Montserrat"/>
              </a:rPr>
              <a:t>4</a:t>
            </a:r>
            <a:endParaRPr b="1" i="0" sz="2400" u="none" cap="none" strike="noStrike">
              <a:solidFill>
                <a:srgbClr val="00CCF5"/>
              </a:solidFill>
              <a:latin typeface="Montserrat"/>
              <a:ea typeface="Montserrat"/>
              <a:cs typeface="Montserrat"/>
              <a:sym typeface="Montserrat"/>
            </a:endParaRPr>
          </a:p>
        </p:txBody>
      </p:sp>
      <p:sp>
        <p:nvSpPr>
          <p:cNvPr id="668" name="Google Shape;668;p59"/>
          <p:cNvSpPr txBox="1"/>
          <p:nvPr/>
        </p:nvSpPr>
        <p:spPr>
          <a:xfrm>
            <a:off x="5759720" y="2440968"/>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Montserrat SemiBold"/>
                <a:ea typeface="Montserrat SemiBold"/>
                <a:cs typeface="Montserrat SemiBold"/>
                <a:sym typeface="Montserrat SemiBold"/>
              </a:rPr>
              <a:t>3</a:t>
            </a:r>
            <a:endParaRPr b="0" i="0" sz="1100" u="none" cap="none" strike="noStrike">
              <a:solidFill>
                <a:schemeClr val="lt1"/>
              </a:solidFill>
              <a:latin typeface="Montserrat SemiBold"/>
              <a:ea typeface="Montserrat SemiBold"/>
              <a:cs typeface="Montserrat SemiBold"/>
              <a:sym typeface="Montserrat SemiBold"/>
            </a:endParaRPr>
          </a:p>
        </p:txBody>
      </p:sp>
      <p:grpSp>
        <p:nvGrpSpPr>
          <p:cNvPr id="669" name="Google Shape;669;p59"/>
          <p:cNvGrpSpPr/>
          <p:nvPr/>
        </p:nvGrpSpPr>
        <p:grpSpPr>
          <a:xfrm>
            <a:off x="226694" y="1999077"/>
            <a:ext cx="4017950" cy="936912"/>
            <a:chOff x="226694" y="1999077"/>
            <a:chExt cx="4017950" cy="936912"/>
          </a:xfrm>
        </p:grpSpPr>
        <p:sp>
          <p:nvSpPr>
            <p:cNvPr id="670" name="Google Shape;670;p59"/>
            <p:cNvSpPr/>
            <p:nvPr/>
          </p:nvSpPr>
          <p:spPr>
            <a:xfrm>
              <a:off x="271144" y="2037789"/>
              <a:ext cx="3973500" cy="8982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71" name="Google Shape;671;p59"/>
            <p:cNvSpPr/>
            <p:nvPr/>
          </p:nvSpPr>
          <p:spPr>
            <a:xfrm>
              <a:off x="226694" y="1999077"/>
              <a:ext cx="3973500" cy="8982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672" name="Google Shape;672;p59"/>
            <p:cNvGrpSpPr/>
            <p:nvPr/>
          </p:nvGrpSpPr>
          <p:grpSpPr>
            <a:xfrm>
              <a:off x="815069" y="2040916"/>
              <a:ext cx="3023700" cy="814598"/>
              <a:chOff x="815069" y="2659514"/>
              <a:chExt cx="3023700" cy="814598"/>
            </a:xfrm>
          </p:grpSpPr>
          <p:sp>
            <p:nvSpPr>
              <p:cNvPr id="673" name="Google Shape;673;p59"/>
              <p:cNvSpPr/>
              <p:nvPr/>
            </p:nvSpPr>
            <p:spPr>
              <a:xfrm>
                <a:off x="815070" y="2659514"/>
                <a:ext cx="11706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Team Tasks:</a:t>
                </a:r>
                <a:endParaRPr b="0" i="0" sz="1400" u="none" cap="none" strike="noStrike">
                  <a:solidFill>
                    <a:srgbClr val="000000"/>
                  </a:solidFill>
                  <a:latin typeface="Arial"/>
                  <a:ea typeface="Arial"/>
                  <a:cs typeface="Arial"/>
                  <a:sym typeface="Arial"/>
                </a:endParaRPr>
              </a:p>
            </p:txBody>
          </p:sp>
          <p:sp>
            <p:nvSpPr>
              <p:cNvPr id="674" name="Google Shape;674;p59"/>
              <p:cNvSpPr/>
              <p:nvPr/>
            </p:nvSpPr>
            <p:spPr>
              <a:xfrm>
                <a:off x="815069" y="2873812"/>
                <a:ext cx="3023700" cy="600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Tasks that progress the purpose, draw on multiple members, and allow them to use a range of skills and judgment</a:t>
                </a:r>
                <a:endParaRPr b="0" i="0" sz="1400" u="none" cap="none" strike="noStrike">
                  <a:solidFill>
                    <a:srgbClr val="000000"/>
                  </a:solidFill>
                  <a:latin typeface="Arial"/>
                  <a:ea typeface="Arial"/>
                  <a:cs typeface="Arial"/>
                  <a:sym typeface="Arial"/>
                </a:endParaRPr>
              </a:p>
            </p:txBody>
          </p:sp>
        </p:grpSp>
        <p:sp>
          <p:nvSpPr>
            <p:cNvPr id="675" name="Google Shape;675;p59"/>
            <p:cNvSpPr/>
            <p:nvPr/>
          </p:nvSpPr>
          <p:spPr>
            <a:xfrm>
              <a:off x="320993" y="2207641"/>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76" name="Google Shape;676;p59"/>
            <p:cNvPicPr preferRelativeResize="0"/>
            <p:nvPr/>
          </p:nvPicPr>
          <p:blipFill rotWithShape="1">
            <a:blip r:embed="rId4">
              <a:alphaModFix/>
            </a:blip>
            <a:srcRect b="0" l="0" r="0" t="0"/>
            <a:stretch/>
          </p:blipFill>
          <p:spPr>
            <a:xfrm>
              <a:off x="418028" y="2304676"/>
              <a:ext cx="292270" cy="292270"/>
            </a:xfrm>
            <a:prstGeom prst="rect">
              <a:avLst/>
            </a:prstGeom>
            <a:noFill/>
            <a:ln>
              <a:noFill/>
            </a:ln>
          </p:spPr>
        </p:pic>
      </p:grpSp>
      <p:grpSp>
        <p:nvGrpSpPr>
          <p:cNvPr id="677" name="Google Shape;677;p59"/>
          <p:cNvGrpSpPr/>
          <p:nvPr/>
        </p:nvGrpSpPr>
        <p:grpSpPr>
          <a:xfrm>
            <a:off x="226694" y="3087159"/>
            <a:ext cx="4017950" cy="942650"/>
            <a:chOff x="226694" y="3087159"/>
            <a:chExt cx="4017950" cy="942650"/>
          </a:xfrm>
        </p:grpSpPr>
        <p:sp>
          <p:nvSpPr>
            <p:cNvPr id="678" name="Google Shape;678;p59"/>
            <p:cNvSpPr/>
            <p:nvPr/>
          </p:nvSpPr>
          <p:spPr>
            <a:xfrm>
              <a:off x="271144" y="3131609"/>
              <a:ext cx="3973500" cy="8982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79" name="Google Shape;679;p59"/>
            <p:cNvSpPr/>
            <p:nvPr/>
          </p:nvSpPr>
          <p:spPr>
            <a:xfrm>
              <a:off x="226694" y="3087159"/>
              <a:ext cx="3973500" cy="8982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680" name="Google Shape;680;p59"/>
            <p:cNvGrpSpPr/>
            <p:nvPr/>
          </p:nvGrpSpPr>
          <p:grpSpPr>
            <a:xfrm>
              <a:off x="815069" y="3213353"/>
              <a:ext cx="3292200" cy="645665"/>
              <a:chOff x="815069" y="3524437"/>
              <a:chExt cx="3292200" cy="645665"/>
            </a:xfrm>
          </p:grpSpPr>
          <p:sp>
            <p:nvSpPr>
              <p:cNvPr id="681" name="Google Shape;681;p59"/>
              <p:cNvSpPr/>
              <p:nvPr/>
            </p:nvSpPr>
            <p:spPr>
              <a:xfrm>
                <a:off x="815070" y="3524437"/>
                <a:ext cx="19014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Norms and Practices:</a:t>
                </a:r>
                <a:endParaRPr b="0" i="0" sz="1400" u="none" cap="none" strike="noStrike">
                  <a:solidFill>
                    <a:srgbClr val="000000"/>
                  </a:solidFill>
                  <a:latin typeface="Arial"/>
                  <a:ea typeface="Arial"/>
                  <a:cs typeface="Arial"/>
                  <a:sym typeface="Arial"/>
                </a:endParaRPr>
              </a:p>
            </p:txBody>
          </p:sp>
          <p:sp>
            <p:nvSpPr>
              <p:cNvPr id="682" name="Google Shape;682;p59"/>
              <p:cNvSpPr/>
              <p:nvPr/>
            </p:nvSpPr>
            <p:spPr>
              <a:xfrm>
                <a:off x="815069" y="3739302"/>
                <a:ext cx="3292200" cy="430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Shared expectations about what the team does and does not do in working together</a:t>
                </a:r>
                <a:endParaRPr b="0" i="0" sz="1400" u="none" cap="none" strike="noStrike">
                  <a:solidFill>
                    <a:srgbClr val="000000"/>
                  </a:solidFill>
                  <a:latin typeface="Arial"/>
                  <a:ea typeface="Arial"/>
                  <a:cs typeface="Arial"/>
                  <a:sym typeface="Arial"/>
                </a:endParaRPr>
              </a:p>
            </p:txBody>
          </p:sp>
        </p:grpSp>
        <p:sp>
          <p:nvSpPr>
            <p:cNvPr id="683" name="Google Shape;683;p59"/>
            <p:cNvSpPr/>
            <p:nvPr/>
          </p:nvSpPr>
          <p:spPr>
            <a:xfrm>
              <a:off x="320993" y="3295723"/>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84" name="Google Shape;684;p59"/>
            <p:cNvPicPr preferRelativeResize="0"/>
            <p:nvPr/>
          </p:nvPicPr>
          <p:blipFill rotWithShape="1">
            <a:blip r:embed="rId5">
              <a:alphaModFix/>
            </a:blip>
            <a:srcRect b="0" l="0" r="0" t="0"/>
            <a:stretch/>
          </p:blipFill>
          <p:spPr>
            <a:xfrm>
              <a:off x="415365" y="3390095"/>
              <a:ext cx="292270" cy="29227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60"/>
          <p:cNvSpPr/>
          <p:nvPr/>
        </p:nvSpPr>
        <p:spPr>
          <a:xfrm>
            <a:off x="5126325" y="0"/>
            <a:ext cx="4017900" cy="5143500"/>
          </a:xfrm>
          <a:prstGeom prst="rect">
            <a:avLst/>
          </a:prstGeom>
          <a:gradFill>
            <a:gsLst>
              <a:gs pos="0">
                <a:srgbClr val="5B34B2"/>
              </a:gs>
              <a:gs pos="16000">
                <a:srgbClr val="5B34B2"/>
              </a:gs>
              <a:gs pos="69000">
                <a:srgbClr val="0C2055"/>
              </a:gs>
              <a:gs pos="100000">
                <a:srgbClr val="0C2055"/>
              </a:gs>
            </a:gsLst>
            <a:lin ang="2698631"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60"/>
          <p:cNvSpPr txBox="1"/>
          <p:nvPr>
            <p:ph idx="4294967295" type="title"/>
          </p:nvPr>
        </p:nvSpPr>
        <p:spPr>
          <a:xfrm>
            <a:off x="246550" y="152190"/>
            <a:ext cx="88485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C2055"/>
              </a:buClr>
              <a:buSzPts val="2100"/>
              <a:buNone/>
            </a:pPr>
            <a:r>
              <a:rPr b="1" lang="en-US" sz="2200">
                <a:solidFill>
                  <a:srgbClr val="48439B"/>
                </a:solidFill>
              </a:rPr>
              <a:t>Condition 5:</a:t>
            </a:r>
            <a:r>
              <a:rPr lang="en-US" sz="2200">
                <a:solidFill>
                  <a:srgbClr val="48439B"/>
                </a:solidFill>
              </a:rPr>
              <a:t> </a:t>
            </a:r>
            <a:r>
              <a:rPr lang="en-US" sz="1900">
                <a:solidFill>
                  <a:srgbClr val="48439B"/>
                </a:solidFill>
              </a:rPr>
              <a:t>Organizational Support</a:t>
            </a:r>
            <a:endParaRPr sz="1900">
              <a:solidFill>
                <a:srgbClr val="48439B"/>
              </a:solidFill>
            </a:endParaRPr>
          </a:p>
        </p:txBody>
      </p:sp>
      <p:sp>
        <p:nvSpPr>
          <p:cNvPr id="691" name="Google Shape;691;p60"/>
          <p:cNvSpPr txBox="1"/>
          <p:nvPr/>
        </p:nvSpPr>
        <p:spPr>
          <a:xfrm>
            <a:off x="226701" y="730725"/>
            <a:ext cx="4107300" cy="507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C2055"/>
                </a:solidFill>
                <a:latin typeface="Montserrat"/>
                <a:ea typeface="Montserrat"/>
                <a:cs typeface="Montserrat"/>
                <a:sym typeface="Montserrat"/>
              </a:rPr>
              <a:t>Organizational support for teamwork means that the structures and systems that affect the team promote and enable teamwork rather than creating obstacles to collaboration. </a:t>
            </a:r>
            <a:endParaRPr b="0" i="0" sz="1400" u="none" cap="none" strike="noStrike">
              <a:solidFill>
                <a:srgbClr val="000000"/>
              </a:solidFill>
              <a:latin typeface="Arial"/>
              <a:ea typeface="Arial"/>
              <a:cs typeface="Arial"/>
              <a:sym typeface="Arial"/>
            </a:endParaRPr>
          </a:p>
        </p:txBody>
      </p:sp>
      <p:pic>
        <p:nvPicPr>
          <p:cNvPr id="692" name="Google Shape;692;p60"/>
          <p:cNvPicPr preferRelativeResize="0"/>
          <p:nvPr/>
        </p:nvPicPr>
        <p:blipFill rotWithShape="1">
          <a:blip r:embed="rId3">
            <a:alphaModFix/>
          </a:blip>
          <a:srcRect b="0" l="0" r="0" t="0"/>
          <a:stretch/>
        </p:blipFill>
        <p:spPr>
          <a:xfrm>
            <a:off x="6059412" y="1001300"/>
            <a:ext cx="2076001" cy="1693095"/>
          </a:xfrm>
          <a:prstGeom prst="rect">
            <a:avLst/>
          </a:prstGeom>
          <a:noFill/>
          <a:ln>
            <a:noFill/>
          </a:ln>
        </p:spPr>
      </p:pic>
      <p:pic>
        <p:nvPicPr>
          <p:cNvPr id="693" name="Google Shape;693;p60"/>
          <p:cNvPicPr preferRelativeResize="0"/>
          <p:nvPr/>
        </p:nvPicPr>
        <p:blipFill rotWithShape="1">
          <a:blip r:embed="rId3">
            <a:alphaModFix/>
          </a:blip>
          <a:srcRect b="0" l="0" r="0" t="0"/>
          <a:stretch/>
        </p:blipFill>
        <p:spPr>
          <a:xfrm rot="10800000">
            <a:off x="6059412" y="2689305"/>
            <a:ext cx="2076001" cy="1693095"/>
          </a:xfrm>
          <a:prstGeom prst="rect">
            <a:avLst/>
          </a:prstGeom>
          <a:noFill/>
          <a:ln>
            <a:noFill/>
          </a:ln>
        </p:spPr>
      </p:pic>
      <p:sp>
        <p:nvSpPr>
          <p:cNvPr id="694" name="Google Shape;694;p60"/>
          <p:cNvSpPr txBox="1"/>
          <p:nvPr/>
        </p:nvSpPr>
        <p:spPr>
          <a:xfrm>
            <a:off x="6405627" y="1733360"/>
            <a:ext cx="14055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Essential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695" name="Google Shape;695;p60"/>
          <p:cNvSpPr txBox="1"/>
          <p:nvPr/>
        </p:nvSpPr>
        <p:spPr>
          <a:xfrm>
            <a:off x="6405627" y="2875475"/>
            <a:ext cx="14055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Enabling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696" name="Google Shape;696;p60"/>
          <p:cNvSpPr txBox="1"/>
          <p:nvPr/>
        </p:nvSpPr>
        <p:spPr>
          <a:xfrm>
            <a:off x="6861012" y="873580"/>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n-US" sz="1100" u="none" cap="none" strike="noStrike">
                <a:solidFill>
                  <a:schemeClr val="lt1"/>
                </a:solidFill>
                <a:latin typeface="Montserrat SemiBold"/>
                <a:ea typeface="Montserrat SemiBold"/>
                <a:cs typeface="Montserrat SemiBold"/>
                <a:sym typeface="Montserrat SemiBold"/>
              </a:rPr>
              <a:t>1</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697" name="Google Shape;697;p60"/>
          <p:cNvSpPr txBox="1"/>
          <p:nvPr/>
        </p:nvSpPr>
        <p:spPr>
          <a:xfrm>
            <a:off x="7917810" y="238680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Montserrat SemiBold"/>
                <a:ea typeface="Montserrat SemiBold"/>
                <a:cs typeface="Montserrat SemiBold"/>
                <a:sym typeface="Montserrat SemiBold"/>
              </a:rPr>
              <a:t>2</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698" name="Google Shape;698;p60"/>
          <p:cNvSpPr txBox="1"/>
          <p:nvPr/>
        </p:nvSpPr>
        <p:spPr>
          <a:xfrm>
            <a:off x="7940670" y="2616039"/>
            <a:ext cx="4728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en-US" sz="2400" u="none" cap="none" strike="noStrike">
                <a:solidFill>
                  <a:srgbClr val="00CCF5"/>
                </a:solidFill>
                <a:latin typeface="Montserrat"/>
                <a:ea typeface="Montserrat"/>
                <a:cs typeface="Montserrat"/>
                <a:sym typeface="Montserrat"/>
              </a:rPr>
              <a:t>5</a:t>
            </a:r>
            <a:endParaRPr b="1" i="0" sz="2400" u="none" cap="none" strike="noStrike">
              <a:solidFill>
                <a:srgbClr val="00CCF5"/>
              </a:solidFill>
              <a:latin typeface="Montserrat"/>
              <a:ea typeface="Montserrat"/>
              <a:cs typeface="Montserrat"/>
              <a:sym typeface="Montserrat"/>
            </a:endParaRPr>
          </a:p>
        </p:txBody>
      </p:sp>
      <p:sp>
        <p:nvSpPr>
          <p:cNvPr id="699" name="Google Shape;699;p60"/>
          <p:cNvSpPr txBox="1"/>
          <p:nvPr/>
        </p:nvSpPr>
        <p:spPr>
          <a:xfrm>
            <a:off x="6871985" y="426497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6</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700" name="Google Shape;700;p60"/>
          <p:cNvSpPr txBox="1"/>
          <p:nvPr/>
        </p:nvSpPr>
        <p:spPr>
          <a:xfrm>
            <a:off x="5759720" y="238680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Montserrat SemiBold"/>
                <a:ea typeface="Montserrat SemiBold"/>
                <a:cs typeface="Montserrat SemiBold"/>
                <a:sym typeface="Montserrat SemiBold"/>
              </a:rPr>
              <a:t>3</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701" name="Google Shape;701;p60"/>
          <p:cNvSpPr txBox="1"/>
          <p:nvPr/>
        </p:nvSpPr>
        <p:spPr>
          <a:xfrm>
            <a:off x="575972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4</a:t>
            </a:r>
            <a:endParaRPr b="0" i="0" sz="1100" u="none" cap="none" strike="noStrike">
              <a:solidFill>
                <a:srgbClr val="FFFFFF"/>
              </a:solidFill>
              <a:latin typeface="Montserrat SemiBold"/>
              <a:ea typeface="Montserrat SemiBold"/>
              <a:cs typeface="Montserrat SemiBold"/>
              <a:sym typeface="Montserrat SemiBold"/>
            </a:endParaRPr>
          </a:p>
        </p:txBody>
      </p:sp>
      <p:grpSp>
        <p:nvGrpSpPr>
          <p:cNvPr id="702" name="Google Shape;702;p60"/>
          <p:cNvGrpSpPr/>
          <p:nvPr/>
        </p:nvGrpSpPr>
        <p:grpSpPr>
          <a:xfrm>
            <a:off x="226694" y="2191647"/>
            <a:ext cx="4017950" cy="704712"/>
            <a:chOff x="226694" y="2191647"/>
            <a:chExt cx="4017950" cy="704712"/>
          </a:xfrm>
        </p:grpSpPr>
        <p:sp>
          <p:nvSpPr>
            <p:cNvPr id="703" name="Google Shape;703;p60"/>
            <p:cNvSpPr/>
            <p:nvPr/>
          </p:nvSpPr>
          <p:spPr>
            <a:xfrm>
              <a:off x="271144" y="2230359"/>
              <a:ext cx="3973500" cy="6660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04" name="Google Shape;704;p60"/>
            <p:cNvSpPr/>
            <p:nvPr/>
          </p:nvSpPr>
          <p:spPr>
            <a:xfrm>
              <a:off x="226694" y="2191647"/>
              <a:ext cx="3973500" cy="6660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705" name="Google Shape;705;p60"/>
            <p:cNvGrpSpPr/>
            <p:nvPr/>
          </p:nvGrpSpPr>
          <p:grpSpPr>
            <a:xfrm>
              <a:off x="815068" y="2236445"/>
              <a:ext cx="3292200" cy="576398"/>
              <a:chOff x="815068" y="2244206"/>
              <a:chExt cx="3292200" cy="576398"/>
            </a:xfrm>
          </p:grpSpPr>
          <p:sp>
            <p:nvSpPr>
              <p:cNvPr id="706" name="Google Shape;706;p60"/>
              <p:cNvSpPr/>
              <p:nvPr/>
            </p:nvSpPr>
            <p:spPr>
              <a:xfrm>
                <a:off x="815070" y="2244206"/>
                <a:ext cx="1784400" cy="24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C2055"/>
                    </a:solidFill>
                    <a:latin typeface="Montserrat"/>
                    <a:ea typeface="Montserrat"/>
                    <a:cs typeface="Montserrat"/>
                    <a:sym typeface="Montserrat"/>
                  </a:rPr>
                  <a:t>Training and Education:</a:t>
                </a:r>
                <a:endParaRPr b="0" i="0" sz="1400" u="none" cap="none" strike="noStrike">
                  <a:solidFill>
                    <a:srgbClr val="000000"/>
                  </a:solidFill>
                  <a:latin typeface="Arial"/>
                  <a:ea typeface="Arial"/>
                  <a:cs typeface="Arial"/>
                  <a:sym typeface="Arial"/>
                </a:endParaRPr>
              </a:p>
            </p:txBody>
          </p:sp>
          <p:sp>
            <p:nvSpPr>
              <p:cNvPr id="707" name="Google Shape;707;p60"/>
              <p:cNvSpPr/>
              <p:nvPr/>
            </p:nvSpPr>
            <p:spPr>
              <a:xfrm>
                <a:off x="815068" y="2420404"/>
                <a:ext cx="32922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1" lang="en-US" sz="1000" u="none" cap="none" strike="noStrike">
                    <a:solidFill>
                      <a:srgbClr val="0C2055"/>
                    </a:solidFill>
                    <a:latin typeface="Montserrat"/>
                    <a:ea typeface="Montserrat"/>
                    <a:cs typeface="Montserrat"/>
                    <a:sym typeface="Montserrat"/>
                  </a:rPr>
                  <a:t>Training or consultation for novel challenges is readily available to teams</a:t>
                </a:r>
                <a:endParaRPr b="0" i="0" sz="1400" u="none" cap="none" strike="noStrike">
                  <a:solidFill>
                    <a:srgbClr val="000000"/>
                  </a:solidFill>
                  <a:latin typeface="Arial"/>
                  <a:ea typeface="Arial"/>
                  <a:cs typeface="Arial"/>
                  <a:sym typeface="Arial"/>
                </a:endParaRPr>
              </a:p>
            </p:txBody>
          </p:sp>
        </p:grpSp>
        <p:sp>
          <p:nvSpPr>
            <p:cNvPr id="708" name="Google Shape;708;p60"/>
            <p:cNvSpPr/>
            <p:nvPr/>
          </p:nvSpPr>
          <p:spPr>
            <a:xfrm>
              <a:off x="320993" y="2284093"/>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09" name="Google Shape;709;p60"/>
            <p:cNvPicPr preferRelativeResize="0"/>
            <p:nvPr/>
          </p:nvPicPr>
          <p:blipFill rotWithShape="1">
            <a:blip r:embed="rId4">
              <a:alphaModFix/>
            </a:blip>
            <a:srcRect b="0" l="0" r="0" t="0"/>
            <a:stretch/>
          </p:blipFill>
          <p:spPr>
            <a:xfrm>
              <a:off x="430448" y="2393548"/>
              <a:ext cx="262100" cy="262100"/>
            </a:xfrm>
            <a:prstGeom prst="rect">
              <a:avLst/>
            </a:prstGeom>
            <a:noFill/>
            <a:ln>
              <a:noFill/>
            </a:ln>
          </p:spPr>
        </p:pic>
      </p:grpSp>
      <p:grpSp>
        <p:nvGrpSpPr>
          <p:cNvPr id="710" name="Google Shape;710;p60"/>
          <p:cNvGrpSpPr/>
          <p:nvPr/>
        </p:nvGrpSpPr>
        <p:grpSpPr>
          <a:xfrm>
            <a:off x="226694" y="2970520"/>
            <a:ext cx="4017950" cy="704712"/>
            <a:chOff x="226694" y="2970520"/>
            <a:chExt cx="4017950" cy="704712"/>
          </a:xfrm>
        </p:grpSpPr>
        <p:sp>
          <p:nvSpPr>
            <p:cNvPr id="711" name="Google Shape;711;p60"/>
            <p:cNvSpPr/>
            <p:nvPr/>
          </p:nvSpPr>
          <p:spPr>
            <a:xfrm>
              <a:off x="271144" y="3009232"/>
              <a:ext cx="3973500" cy="6660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12" name="Google Shape;712;p60"/>
            <p:cNvSpPr/>
            <p:nvPr/>
          </p:nvSpPr>
          <p:spPr>
            <a:xfrm>
              <a:off x="226694" y="2970520"/>
              <a:ext cx="3973500" cy="6660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713" name="Google Shape;713;p60"/>
            <p:cNvGrpSpPr/>
            <p:nvPr/>
          </p:nvGrpSpPr>
          <p:grpSpPr>
            <a:xfrm>
              <a:off x="815068" y="3015318"/>
              <a:ext cx="3292200" cy="576398"/>
              <a:chOff x="815068" y="3049890"/>
              <a:chExt cx="3292200" cy="576398"/>
            </a:xfrm>
          </p:grpSpPr>
          <p:sp>
            <p:nvSpPr>
              <p:cNvPr id="714" name="Google Shape;714;p60"/>
              <p:cNvSpPr/>
              <p:nvPr/>
            </p:nvSpPr>
            <p:spPr>
              <a:xfrm>
                <a:off x="815070" y="3049890"/>
                <a:ext cx="2201100" cy="24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C2055"/>
                    </a:solidFill>
                    <a:latin typeface="Montserrat"/>
                    <a:ea typeface="Montserrat"/>
                    <a:cs typeface="Montserrat"/>
                    <a:sym typeface="Montserrat"/>
                  </a:rPr>
                  <a:t>Rewards/Recognition System:</a:t>
                </a:r>
                <a:endParaRPr b="0" i="0" sz="1400" u="none" cap="none" strike="noStrike">
                  <a:solidFill>
                    <a:srgbClr val="000000"/>
                  </a:solidFill>
                  <a:latin typeface="Arial"/>
                  <a:ea typeface="Arial"/>
                  <a:cs typeface="Arial"/>
                  <a:sym typeface="Arial"/>
                </a:endParaRPr>
              </a:p>
            </p:txBody>
          </p:sp>
          <p:sp>
            <p:nvSpPr>
              <p:cNvPr id="715" name="Google Shape;715;p60"/>
              <p:cNvSpPr/>
              <p:nvPr/>
            </p:nvSpPr>
            <p:spPr>
              <a:xfrm>
                <a:off x="815068" y="3226088"/>
                <a:ext cx="32922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1" lang="en-US" sz="1000" u="none" cap="none" strike="noStrike">
                    <a:solidFill>
                      <a:srgbClr val="0C2055"/>
                    </a:solidFill>
                    <a:latin typeface="Montserrat"/>
                    <a:ea typeface="Montserrat"/>
                    <a:cs typeface="Montserrat"/>
                    <a:sym typeface="Montserrat"/>
                  </a:rPr>
                  <a:t>Superb team performance is pervasively rewarded, not just individual accomplishments</a:t>
                </a:r>
                <a:endParaRPr b="0" i="0" sz="1400" u="none" cap="none" strike="noStrike">
                  <a:solidFill>
                    <a:srgbClr val="000000"/>
                  </a:solidFill>
                  <a:latin typeface="Arial"/>
                  <a:ea typeface="Arial"/>
                  <a:cs typeface="Arial"/>
                  <a:sym typeface="Arial"/>
                </a:endParaRPr>
              </a:p>
            </p:txBody>
          </p:sp>
        </p:grpSp>
        <p:sp>
          <p:nvSpPr>
            <p:cNvPr id="716" name="Google Shape;716;p60"/>
            <p:cNvSpPr/>
            <p:nvPr/>
          </p:nvSpPr>
          <p:spPr>
            <a:xfrm>
              <a:off x="320993" y="3062966"/>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17" name="Google Shape;717;p60"/>
            <p:cNvPicPr preferRelativeResize="0"/>
            <p:nvPr/>
          </p:nvPicPr>
          <p:blipFill rotWithShape="1">
            <a:blip r:embed="rId5">
              <a:alphaModFix/>
            </a:blip>
            <a:srcRect b="0" l="0" r="0" t="0"/>
            <a:stretch/>
          </p:blipFill>
          <p:spPr>
            <a:xfrm>
              <a:off x="431944" y="3173917"/>
              <a:ext cx="259113" cy="259113"/>
            </a:xfrm>
            <a:prstGeom prst="rect">
              <a:avLst/>
            </a:prstGeom>
            <a:noFill/>
            <a:ln>
              <a:noFill/>
            </a:ln>
          </p:spPr>
        </p:pic>
      </p:grpSp>
      <p:grpSp>
        <p:nvGrpSpPr>
          <p:cNvPr id="718" name="Google Shape;718;p60"/>
          <p:cNvGrpSpPr/>
          <p:nvPr/>
        </p:nvGrpSpPr>
        <p:grpSpPr>
          <a:xfrm>
            <a:off x="226694" y="3749393"/>
            <a:ext cx="4017950" cy="704712"/>
            <a:chOff x="226694" y="3749393"/>
            <a:chExt cx="4017950" cy="704712"/>
          </a:xfrm>
        </p:grpSpPr>
        <p:sp>
          <p:nvSpPr>
            <p:cNvPr id="719" name="Google Shape;719;p60"/>
            <p:cNvSpPr/>
            <p:nvPr/>
          </p:nvSpPr>
          <p:spPr>
            <a:xfrm>
              <a:off x="271144" y="3788105"/>
              <a:ext cx="3973500" cy="6660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20" name="Google Shape;720;p60"/>
            <p:cNvSpPr/>
            <p:nvPr/>
          </p:nvSpPr>
          <p:spPr>
            <a:xfrm>
              <a:off x="226694" y="3749393"/>
              <a:ext cx="3973500" cy="6660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721" name="Google Shape;721;p60"/>
            <p:cNvGrpSpPr/>
            <p:nvPr/>
          </p:nvGrpSpPr>
          <p:grpSpPr>
            <a:xfrm>
              <a:off x="815068" y="3794191"/>
              <a:ext cx="3292200" cy="576398"/>
              <a:chOff x="815068" y="3855575"/>
              <a:chExt cx="3292200" cy="576398"/>
            </a:xfrm>
          </p:grpSpPr>
          <p:sp>
            <p:nvSpPr>
              <p:cNvPr id="722" name="Google Shape;722;p60"/>
              <p:cNvSpPr/>
              <p:nvPr/>
            </p:nvSpPr>
            <p:spPr>
              <a:xfrm>
                <a:off x="815070" y="3855575"/>
                <a:ext cx="1548900" cy="24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C2055"/>
                    </a:solidFill>
                    <a:latin typeface="Montserrat"/>
                    <a:ea typeface="Montserrat"/>
                    <a:cs typeface="Montserrat"/>
                    <a:sym typeface="Montserrat"/>
                  </a:rPr>
                  <a:t>Material Resources:</a:t>
                </a:r>
                <a:endParaRPr b="0" i="0" sz="1400" u="none" cap="none" strike="noStrike">
                  <a:solidFill>
                    <a:srgbClr val="000000"/>
                  </a:solidFill>
                  <a:latin typeface="Arial"/>
                  <a:ea typeface="Arial"/>
                  <a:cs typeface="Arial"/>
                  <a:sym typeface="Arial"/>
                </a:endParaRPr>
              </a:p>
            </p:txBody>
          </p:sp>
          <p:sp>
            <p:nvSpPr>
              <p:cNvPr id="723" name="Google Shape;723;p60"/>
              <p:cNvSpPr/>
              <p:nvPr/>
            </p:nvSpPr>
            <p:spPr>
              <a:xfrm>
                <a:off x="815068" y="4031773"/>
                <a:ext cx="32922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1" lang="en-US" sz="1000" u="none" cap="none" strike="noStrike">
                    <a:solidFill>
                      <a:srgbClr val="0C2055"/>
                    </a:solidFill>
                    <a:latin typeface="Montserrat"/>
                    <a:ea typeface="Montserrat"/>
                    <a:cs typeface="Montserrat"/>
                    <a:sym typeface="Montserrat"/>
                  </a:rPr>
                  <a:t>Teams can readily get the time, space, materials needed to collaborate</a:t>
                </a:r>
                <a:endParaRPr b="0" i="0" sz="1400" u="none" cap="none" strike="noStrike">
                  <a:solidFill>
                    <a:srgbClr val="000000"/>
                  </a:solidFill>
                  <a:latin typeface="Arial"/>
                  <a:ea typeface="Arial"/>
                  <a:cs typeface="Arial"/>
                  <a:sym typeface="Arial"/>
                </a:endParaRPr>
              </a:p>
            </p:txBody>
          </p:sp>
        </p:grpSp>
        <p:sp>
          <p:nvSpPr>
            <p:cNvPr id="724" name="Google Shape;724;p60"/>
            <p:cNvSpPr/>
            <p:nvPr/>
          </p:nvSpPr>
          <p:spPr>
            <a:xfrm>
              <a:off x="320993" y="3841839"/>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25" name="Google Shape;725;p60"/>
            <p:cNvPicPr preferRelativeResize="0"/>
            <p:nvPr/>
          </p:nvPicPr>
          <p:blipFill rotWithShape="1">
            <a:blip r:embed="rId6">
              <a:alphaModFix/>
            </a:blip>
            <a:srcRect b="0" l="0" r="0" t="0"/>
            <a:stretch/>
          </p:blipFill>
          <p:spPr>
            <a:xfrm>
              <a:off x="431944" y="3952790"/>
              <a:ext cx="259108" cy="259108"/>
            </a:xfrm>
            <a:prstGeom prst="rect">
              <a:avLst/>
            </a:prstGeom>
            <a:noFill/>
            <a:ln>
              <a:noFill/>
            </a:ln>
          </p:spPr>
        </p:pic>
      </p:grpSp>
      <p:grpSp>
        <p:nvGrpSpPr>
          <p:cNvPr id="726" name="Google Shape;726;p60"/>
          <p:cNvGrpSpPr/>
          <p:nvPr/>
        </p:nvGrpSpPr>
        <p:grpSpPr>
          <a:xfrm>
            <a:off x="226694" y="1412774"/>
            <a:ext cx="4017950" cy="704712"/>
            <a:chOff x="226694" y="1412774"/>
            <a:chExt cx="4017950" cy="704712"/>
          </a:xfrm>
        </p:grpSpPr>
        <p:sp>
          <p:nvSpPr>
            <p:cNvPr id="727" name="Google Shape;727;p60"/>
            <p:cNvSpPr/>
            <p:nvPr/>
          </p:nvSpPr>
          <p:spPr>
            <a:xfrm>
              <a:off x="271144" y="1451486"/>
              <a:ext cx="3973500" cy="6660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28" name="Google Shape;728;p60"/>
            <p:cNvSpPr/>
            <p:nvPr/>
          </p:nvSpPr>
          <p:spPr>
            <a:xfrm>
              <a:off x="226694" y="1412774"/>
              <a:ext cx="3973500" cy="6660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grpSp>
          <p:nvGrpSpPr>
            <p:cNvPr id="729" name="Google Shape;729;p60"/>
            <p:cNvGrpSpPr/>
            <p:nvPr/>
          </p:nvGrpSpPr>
          <p:grpSpPr>
            <a:xfrm>
              <a:off x="815068" y="1457572"/>
              <a:ext cx="3292200" cy="576398"/>
              <a:chOff x="815068" y="1438522"/>
              <a:chExt cx="3292200" cy="576398"/>
            </a:xfrm>
          </p:grpSpPr>
          <p:sp>
            <p:nvSpPr>
              <p:cNvPr id="730" name="Google Shape;730;p60"/>
              <p:cNvSpPr/>
              <p:nvPr/>
            </p:nvSpPr>
            <p:spPr>
              <a:xfrm>
                <a:off x="815070" y="1438522"/>
                <a:ext cx="1548900" cy="24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C2055"/>
                    </a:solidFill>
                    <a:latin typeface="Montserrat"/>
                    <a:ea typeface="Montserrat"/>
                    <a:cs typeface="Montserrat"/>
                    <a:sym typeface="Montserrat"/>
                  </a:rPr>
                  <a:t>Information System:</a:t>
                </a:r>
                <a:endParaRPr b="0" i="0" sz="1400" u="none" cap="none" strike="noStrike">
                  <a:solidFill>
                    <a:srgbClr val="000000"/>
                  </a:solidFill>
                  <a:latin typeface="Arial"/>
                  <a:ea typeface="Arial"/>
                  <a:cs typeface="Arial"/>
                  <a:sym typeface="Arial"/>
                </a:endParaRPr>
              </a:p>
            </p:txBody>
          </p:sp>
          <p:sp>
            <p:nvSpPr>
              <p:cNvPr id="731" name="Google Shape;731;p60"/>
              <p:cNvSpPr/>
              <p:nvPr/>
            </p:nvSpPr>
            <p:spPr>
              <a:xfrm>
                <a:off x="815068" y="1614720"/>
                <a:ext cx="32922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1" lang="en-US" sz="1000" u="none" cap="none" strike="noStrike">
                    <a:solidFill>
                      <a:srgbClr val="0C2055"/>
                    </a:solidFill>
                    <a:latin typeface="Montserrat"/>
                    <a:ea typeface="Montserrat"/>
                    <a:cs typeface="Montserrat"/>
                    <a:sym typeface="Montserrat"/>
                  </a:rPr>
                  <a:t>Provides timely data the team needs, in a form it can use, to monitor and manage its own work</a:t>
                </a:r>
                <a:endParaRPr b="0" i="0" sz="1400" u="none" cap="none" strike="noStrike">
                  <a:solidFill>
                    <a:srgbClr val="000000"/>
                  </a:solidFill>
                  <a:latin typeface="Arial"/>
                  <a:ea typeface="Arial"/>
                  <a:cs typeface="Arial"/>
                  <a:sym typeface="Arial"/>
                </a:endParaRPr>
              </a:p>
            </p:txBody>
          </p:sp>
        </p:grpSp>
        <p:sp>
          <p:nvSpPr>
            <p:cNvPr id="732" name="Google Shape;732;p60"/>
            <p:cNvSpPr/>
            <p:nvPr/>
          </p:nvSpPr>
          <p:spPr>
            <a:xfrm>
              <a:off x="320993" y="1505220"/>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33" name="Google Shape;733;p60"/>
            <p:cNvPicPr preferRelativeResize="0"/>
            <p:nvPr/>
          </p:nvPicPr>
          <p:blipFill rotWithShape="1">
            <a:blip r:embed="rId7">
              <a:alphaModFix/>
            </a:blip>
            <a:srcRect b="0" l="0" r="0" t="0"/>
            <a:stretch/>
          </p:blipFill>
          <p:spPr>
            <a:xfrm>
              <a:off x="430870" y="1615097"/>
              <a:ext cx="261258" cy="261258"/>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3"/>
          <p:cNvSpPr/>
          <p:nvPr/>
        </p:nvSpPr>
        <p:spPr>
          <a:xfrm>
            <a:off x="6340025" y="1376000"/>
            <a:ext cx="1987500" cy="2947500"/>
          </a:xfrm>
          <a:prstGeom prst="roundRect">
            <a:avLst>
              <a:gd fmla="val 8869" name="adj"/>
            </a:avLst>
          </a:prstGeom>
          <a:solidFill>
            <a:srgbClr val="EBE6F7"/>
          </a:solidFill>
          <a:ln>
            <a:noFill/>
          </a:ln>
          <a:effectLst>
            <a:outerShdw blurRad="190500" rotWithShape="0" algn="tl" dir="2700000" dist="381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7" name="Google Shape;287;p43"/>
          <p:cNvSpPr/>
          <p:nvPr/>
        </p:nvSpPr>
        <p:spPr>
          <a:xfrm>
            <a:off x="3327375" y="1376000"/>
            <a:ext cx="1987500" cy="2947500"/>
          </a:xfrm>
          <a:prstGeom prst="roundRect">
            <a:avLst>
              <a:gd fmla="val 8869" name="adj"/>
            </a:avLst>
          </a:prstGeom>
          <a:solidFill>
            <a:srgbClr val="EBE6F7"/>
          </a:solidFill>
          <a:ln>
            <a:noFill/>
          </a:ln>
          <a:effectLst>
            <a:outerShdw blurRad="190500" rotWithShape="0" algn="tl" dir="2700000" dist="381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8" name="Google Shape;288;p43"/>
          <p:cNvSpPr/>
          <p:nvPr/>
        </p:nvSpPr>
        <p:spPr>
          <a:xfrm>
            <a:off x="3415425" y="2266950"/>
            <a:ext cx="1868100" cy="2063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00104B"/>
                </a:solidFill>
                <a:latin typeface="Montserrat"/>
                <a:ea typeface="Montserrat"/>
                <a:cs typeface="Montserrat"/>
                <a:sym typeface="Montserrat"/>
              </a:rPr>
              <a:t>Dr. Krister Lowe</a:t>
            </a:r>
            <a:endParaRPr b="1" i="0" sz="1300" u="none" cap="none" strike="noStrike">
              <a:solidFill>
                <a:srgbClr val="00104B"/>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600"/>
              <a:buFont typeface="Arial"/>
              <a:buNone/>
            </a:pPr>
            <a:r>
              <a:t/>
            </a:r>
            <a:endParaRPr b="0" i="0" sz="600" u="none" cap="none" strike="noStrike">
              <a:solidFill>
                <a:srgbClr val="00104B"/>
              </a:solidFill>
              <a:latin typeface="Montserrat Medium"/>
              <a:ea typeface="Montserrat Medium"/>
              <a:cs typeface="Montserrat Medium"/>
              <a:sym typeface="Montserrat Medium"/>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104B"/>
                </a:solidFill>
                <a:latin typeface="Montserrat Medium"/>
                <a:ea typeface="Montserrat Medium"/>
                <a:cs typeface="Montserrat Medium"/>
                <a:sym typeface="Montserrat Medium"/>
              </a:rPr>
              <a:t>Dr. Krister Lowe is Co-founder and Chief of Innovation at 6 Team Conditions Global. He has deep expertise coaching senior and mission critical teams as well as training team practitioners. </a:t>
            </a:r>
            <a:endParaRPr b="0" i="0" sz="1300" u="none" cap="none" strike="noStrike">
              <a:solidFill>
                <a:srgbClr val="00104B"/>
              </a:solidFill>
              <a:latin typeface="Montserrat Medium"/>
              <a:ea typeface="Montserrat Medium"/>
              <a:cs typeface="Montserrat Medium"/>
              <a:sym typeface="Montserrat Medium"/>
            </a:endParaRPr>
          </a:p>
        </p:txBody>
      </p:sp>
      <p:sp>
        <p:nvSpPr>
          <p:cNvPr id="289" name="Google Shape;289;p43"/>
          <p:cNvSpPr/>
          <p:nvPr/>
        </p:nvSpPr>
        <p:spPr>
          <a:xfrm>
            <a:off x="314725" y="1376000"/>
            <a:ext cx="1987500" cy="2947500"/>
          </a:xfrm>
          <a:prstGeom prst="roundRect">
            <a:avLst>
              <a:gd fmla="val 8869" name="adj"/>
            </a:avLst>
          </a:prstGeom>
          <a:solidFill>
            <a:srgbClr val="EBE6F7"/>
          </a:solidFill>
          <a:ln>
            <a:noFill/>
          </a:ln>
          <a:effectLst>
            <a:outerShdw blurRad="190500" rotWithShape="0" algn="tl" dir="2700000" dist="381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48439B"/>
              </a:solidFill>
              <a:latin typeface="Arial"/>
              <a:ea typeface="Arial"/>
              <a:cs typeface="Arial"/>
              <a:sym typeface="Arial"/>
            </a:endParaRPr>
          </a:p>
        </p:txBody>
      </p:sp>
      <p:sp>
        <p:nvSpPr>
          <p:cNvPr id="290" name="Google Shape;290;p43"/>
          <p:cNvSpPr txBox="1"/>
          <p:nvPr/>
        </p:nvSpPr>
        <p:spPr>
          <a:xfrm>
            <a:off x="314722" y="148075"/>
            <a:ext cx="83352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3C3887"/>
                </a:solidFill>
                <a:latin typeface="Montserrat"/>
                <a:ea typeface="Montserrat"/>
                <a:cs typeface="Montserrat"/>
                <a:sym typeface="Montserrat"/>
              </a:rPr>
              <a:t>Course Instructors </a:t>
            </a:r>
            <a:endParaRPr b="0" i="0" sz="1200" u="none" cap="none" strike="noStrike">
              <a:solidFill>
                <a:srgbClr val="3C3887"/>
              </a:solidFill>
              <a:latin typeface="Arial"/>
              <a:ea typeface="Arial"/>
              <a:cs typeface="Arial"/>
              <a:sym typeface="Arial"/>
            </a:endParaRPr>
          </a:p>
        </p:txBody>
      </p:sp>
      <p:grpSp>
        <p:nvGrpSpPr>
          <p:cNvPr id="291" name="Google Shape;291;p43"/>
          <p:cNvGrpSpPr/>
          <p:nvPr/>
        </p:nvGrpSpPr>
        <p:grpSpPr>
          <a:xfrm>
            <a:off x="330364" y="457375"/>
            <a:ext cx="1956222" cy="1956250"/>
            <a:chOff x="299064" y="851425"/>
            <a:chExt cx="1956222" cy="1956250"/>
          </a:xfrm>
        </p:grpSpPr>
        <p:pic>
          <p:nvPicPr>
            <p:cNvPr id="292" name="Google Shape;292;p43" title="6TC_Icons6.png"/>
            <p:cNvPicPr preferRelativeResize="0"/>
            <p:nvPr/>
          </p:nvPicPr>
          <p:blipFill rotWithShape="1">
            <a:blip r:embed="rId3">
              <a:alphaModFix/>
            </a:blip>
            <a:srcRect b="0" l="0" r="0" t="0"/>
            <a:stretch/>
          </p:blipFill>
          <p:spPr>
            <a:xfrm>
              <a:off x="299064" y="851425"/>
              <a:ext cx="1956222" cy="1956250"/>
            </a:xfrm>
            <a:prstGeom prst="rect">
              <a:avLst/>
            </a:prstGeom>
            <a:noFill/>
            <a:ln>
              <a:noFill/>
            </a:ln>
          </p:spPr>
        </p:pic>
        <p:pic>
          <p:nvPicPr>
            <p:cNvPr id="293" name="Google Shape;293;p43" title="3.png"/>
            <p:cNvPicPr preferRelativeResize="0"/>
            <p:nvPr/>
          </p:nvPicPr>
          <p:blipFill rotWithShape="1">
            <a:blip r:embed="rId4">
              <a:alphaModFix/>
            </a:blip>
            <a:srcRect b="0" l="0" r="0" t="0"/>
            <a:stretch/>
          </p:blipFill>
          <p:spPr>
            <a:xfrm>
              <a:off x="665850" y="1218225"/>
              <a:ext cx="1222649" cy="1222649"/>
            </a:xfrm>
            <a:prstGeom prst="rect">
              <a:avLst/>
            </a:prstGeom>
            <a:noFill/>
            <a:ln>
              <a:noFill/>
            </a:ln>
          </p:spPr>
        </p:pic>
      </p:grpSp>
      <p:grpSp>
        <p:nvGrpSpPr>
          <p:cNvPr id="294" name="Google Shape;294;p43"/>
          <p:cNvGrpSpPr/>
          <p:nvPr/>
        </p:nvGrpSpPr>
        <p:grpSpPr>
          <a:xfrm>
            <a:off x="3335189" y="457375"/>
            <a:ext cx="1956222" cy="1956250"/>
            <a:chOff x="2896214" y="997000"/>
            <a:chExt cx="1956222" cy="1956250"/>
          </a:xfrm>
        </p:grpSpPr>
        <p:pic>
          <p:nvPicPr>
            <p:cNvPr id="295" name="Google Shape;295;p43" title="6TC_Icons6.png"/>
            <p:cNvPicPr preferRelativeResize="0"/>
            <p:nvPr/>
          </p:nvPicPr>
          <p:blipFill rotWithShape="1">
            <a:blip r:embed="rId3">
              <a:alphaModFix/>
            </a:blip>
            <a:srcRect b="0" l="0" r="0" t="0"/>
            <a:stretch/>
          </p:blipFill>
          <p:spPr>
            <a:xfrm>
              <a:off x="2896214" y="997000"/>
              <a:ext cx="1956222" cy="1956250"/>
            </a:xfrm>
            <a:prstGeom prst="rect">
              <a:avLst/>
            </a:prstGeom>
            <a:noFill/>
            <a:ln>
              <a:noFill/>
            </a:ln>
          </p:spPr>
        </p:pic>
        <p:pic>
          <p:nvPicPr>
            <p:cNvPr id="296" name="Google Shape;296;p43" title="2.png"/>
            <p:cNvPicPr preferRelativeResize="0"/>
            <p:nvPr/>
          </p:nvPicPr>
          <p:blipFill rotWithShape="1">
            <a:blip r:embed="rId5">
              <a:alphaModFix/>
            </a:blip>
            <a:srcRect b="0" l="0" r="0" t="0"/>
            <a:stretch/>
          </p:blipFill>
          <p:spPr>
            <a:xfrm>
              <a:off x="3263000" y="1363800"/>
              <a:ext cx="1222649" cy="1222649"/>
            </a:xfrm>
            <a:prstGeom prst="rect">
              <a:avLst/>
            </a:prstGeom>
            <a:noFill/>
            <a:ln>
              <a:noFill/>
            </a:ln>
          </p:spPr>
        </p:pic>
      </p:grpSp>
      <p:sp>
        <p:nvSpPr>
          <p:cNvPr id="297" name="Google Shape;297;p43"/>
          <p:cNvSpPr/>
          <p:nvPr/>
        </p:nvSpPr>
        <p:spPr>
          <a:xfrm>
            <a:off x="402775" y="2266950"/>
            <a:ext cx="1899600" cy="1808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00104B"/>
                </a:solidFill>
                <a:latin typeface="Montserrat"/>
                <a:ea typeface="Montserrat"/>
                <a:cs typeface="Montserrat"/>
                <a:sym typeface="Montserrat"/>
              </a:rPr>
              <a:t>Dr. Melissa J. Sayer</a:t>
            </a:r>
            <a:endParaRPr b="0" i="0" sz="600" u="none" cap="none" strike="noStrike">
              <a:solidFill>
                <a:srgbClr val="00104B"/>
              </a:solidFill>
              <a:latin typeface="Montserrat Medium"/>
              <a:ea typeface="Montserrat Medium"/>
              <a:cs typeface="Montserrat Medium"/>
              <a:sym typeface="Montserrat Medium"/>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104B"/>
                </a:solidFill>
                <a:latin typeface="Montserrat Medium"/>
                <a:ea typeface="Montserrat Medium"/>
                <a:cs typeface="Montserrat Medium"/>
                <a:sym typeface="Montserrat Medium"/>
              </a:rPr>
              <a:t>Dr. Melissa Sayer is a Co-founder and Managing Partner at 6 Team Conditions Global. She is a recognized scholar-practitioner and a  passionate advocate of he power of teamwork to transform organizations.</a:t>
            </a:r>
            <a:endParaRPr b="0" i="0" sz="1300" u="none" cap="none" strike="noStrike">
              <a:solidFill>
                <a:srgbClr val="00104B"/>
              </a:solidFill>
              <a:latin typeface="Montserrat Medium"/>
              <a:ea typeface="Montserrat Medium"/>
              <a:cs typeface="Montserrat Medium"/>
              <a:sym typeface="Montserrat Medium"/>
            </a:endParaRPr>
          </a:p>
        </p:txBody>
      </p:sp>
      <p:grpSp>
        <p:nvGrpSpPr>
          <p:cNvPr id="298" name="Google Shape;298;p43"/>
          <p:cNvGrpSpPr/>
          <p:nvPr/>
        </p:nvGrpSpPr>
        <p:grpSpPr>
          <a:xfrm>
            <a:off x="6340014" y="457375"/>
            <a:ext cx="1956222" cy="1956250"/>
            <a:chOff x="5556864" y="997000"/>
            <a:chExt cx="1956222" cy="1956250"/>
          </a:xfrm>
        </p:grpSpPr>
        <p:pic>
          <p:nvPicPr>
            <p:cNvPr id="299" name="Google Shape;299;p43" title="6TC_Icons6.png"/>
            <p:cNvPicPr preferRelativeResize="0"/>
            <p:nvPr/>
          </p:nvPicPr>
          <p:blipFill rotWithShape="1">
            <a:blip r:embed="rId3">
              <a:alphaModFix/>
            </a:blip>
            <a:srcRect b="0" l="0" r="0" t="0"/>
            <a:stretch/>
          </p:blipFill>
          <p:spPr>
            <a:xfrm>
              <a:off x="5556864" y="997000"/>
              <a:ext cx="1956222" cy="1956250"/>
            </a:xfrm>
            <a:prstGeom prst="rect">
              <a:avLst/>
            </a:prstGeom>
            <a:noFill/>
            <a:ln>
              <a:noFill/>
            </a:ln>
          </p:spPr>
        </p:pic>
        <p:pic>
          <p:nvPicPr>
            <p:cNvPr id="300" name="Google Shape;300;p43" title="1.png"/>
            <p:cNvPicPr preferRelativeResize="0"/>
            <p:nvPr/>
          </p:nvPicPr>
          <p:blipFill rotWithShape="1">
            <a:blip r:embed="rId6">
              <a:alphaModFix/>
            </a:blip>
            <a:srcRect b="0" l="0" r="0" t="0"/>
            <a:stretch/>
          </p:blipFill>
          <p:spPr>
            <a:xfrm>
              <a:off x="5923650" y="1363800"/>
              <a:ext cx="1222649" cy="1222649"/>
            </a:xfrm>
            <a:prstGeom prst="rect">
              <a:avLst/>
            </a:prstGeom>
            <a:noFill/>
            <a:ln>
              <a:noFill/>
            </a:ln>
          </p:spPr>
        </p:pic>
      </p:grpSp>
      <p:sp>
        <p:nvSpPr>
          <p:cNvPr id="301" name="Google Shape;301;p43"/>
          <p:cNvSpPr/>
          <p:nvPr/>
        </p:nvSpPr>
        <p:spPr>
          <a:xfrm>
            <a:off x="6428075" y="2266950"/>
            <a:ext cx="1868100" cy="1497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0104B"/>
                </a:solidFill>
                <a:latin typeface="Montserrat"/>
                <a:ea typeface="Montserrat"/>
                <a:cs typeface="Montserrat"/>
                <a:sym typeface="Montserrat"/>
              </a:rPr>
              <a:t>Dr. Ruth Wageman</a:t>
            </a:r>
            <a:endParaRPr b="1" i="0" sz="1200" u="none" cap="none" strike="noStrike">
              <a:solidFill>
                <a:srgbClr val="00104B"/>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104B"/>
              </a:solidFill>
              <a:latin typeface="Montserrat Medium"/>
              <a:ea typeface="Montserrat Medium"/>
              <a:cs typeface="Montserrat Medium"/>
              <a:sym typeface="Montserrat Medium"/>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104B"/>
                </a:solidFill>
                <a:latin typeface="Montserrat Medium"/>
                <a:ea typeface="Montserrat Medium"/>
                <a:cs typeface="Montserrat Medium"/>
                <a:sym typeface="Montserrat Medium"/>
              </a:rPr>
              <a:t>Dr. Ruth Wageman is Co-founder and Chair at 6 Team Conditions Global. She is one of the foremost scholars and practitioners studying and working with teams, especially leadership teams.</a:t>
            </a:r>
            <a:endParaRPr b="0" i="0" sz="1100" u="none" cap="none" strike="noStrike">
              <a:solidFill>
                <a:srgbClr val="00104B"/>
              </a:solidFill>
              <a:latin typeface="Montserrat Medium"/>
              <a:ea typeface="Montserrat Medium"/>
              <a:cs typeface="Montserrat Medium"/>
              <a:sym typeface="Montserrat Medium"/>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61"/>
          <p:cNvSpPr/>
          <p:nvPr/>
        </p:nvSpPr>
        <p:spPr>
          <a:xfrm>
            <a:off x="5126325" y="0"/>
            <a:ext cx="4017900" cy="5143500"/>
          </a:xfrm>
          <a:prstGeom prst="rect">
            <a:avLst/>
          </a:prstGeom>
          <a:gradFill>
            <a:gsLst>
              <a:gs pos="0">
                <a:srgbClr val="5B34B2"/>
              </a:gs>
              <a:gs pos="16000">
                <a:srgbClr val="5B34B2"/>
              </a:gs>
              <a:gs pos="69000">
                <a:srgbClr val="0C2055"/>
              </a:gs>
              <a:gs pos="100000">
                <a:srgbClr val="0C2055"/>
              </a:gs>
            </a:gsLst>
            <a:lin ang="2698631"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61"/>
          <p:cNvSpPr txBox="1"/>
          <p:nvPr>
            <p:ph idx="4294967295" type="title"/>
          </p:nvPr>
        </p:nvSpPr>
        <p:spPr>
          <a:xfrm>
            <a:off x="246550" y="152190"/>
            <a:ext cx="88485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C2055"/>
              </a:buClr>
              <a:buSzPts val="2100"/>
              <a:buNone/>
            </a:pPr>
            <a:r>
              <a:rPr b="1" lang="en-US" sz="2200">
                <a:solidFill>
                  <a:srgbClr val="48439B"/>
                </a:solidFill>
              </a:rPr>
              <a:t>Condition 6:</a:t>
            </a:r>
            <a:r>
              <a:rPr lang="en-US" sz="2200">
                <a:solidFill>
                  <a:srgbClr val="48439B"/>
                </a:solidFill>
              </a:rPr>
              <a:t> </a:t>
            </a:r>
            <a:r>
              <a:rPr lang="en-US" sz="1900">
                <a:solidFill>
                  <a:srgbClr val="48439B"/>
                </a:solidFill>
              </a:rPr>
              <a:t>Team Coaching</a:t>
            </a:r>
            <a:endParaRPr sz="1900">
              <a:solidFill>
                <a:srgbClr val="48439B"/>
              </a:solidFill>
            </a:endParaRPr>
          </a:p>
        </p:txBody>
      </p:sp>
      <p:sp>
        <p:nvSpPr>
          <p:cNvPr id="740" name="Google Shape;740;p61"/>
          <p:cNvSpPr txBox="1"/>
          <p:nvPr/>
        </p:nvSpPr>
        <p:spPr>
          <a:xfrm>
            <a:off x="246075" y="797475"/>
            <a:ext cx="4461300" cy="57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rgbClr val="0C2055"/>
                </a:solidFill>
                <a:latin typeface="Montserrat"/>
                <a:ea typeface="Montserrat"/>
                <a:cs typeface="Montserrat"/>
                <a:sym typeface="Montserrat"/>
              </a:rPr>
              <a:t>Someone is available to the team—a leader, a member, an external consultant, who pays attention to the team’s process and intervenes at helpful moments. </a:t>
            </a:r>
            <a:endParaRPr b="0" i="0" sz="1050" u="none" cap="none" strike="noStrike">
              <a:solidFill>
                <a:srgbClr val="0C2055"/>
              </a:solidFill>
              <a:latin typeface="Montserrat"/>
              <a:ea typeface="Montserrat"/>
              <a:cs typeface="Montserrat"/>
              <a:sym typeface="Montserrat"/>
            </a:endParaRPr>
          </a:p>
        </p:txBody>
      </p:sp>
      <p:grpSp>
        <p:nvGrpSpPr>
          <p:cNvPr id="741" name="Google Shape;741;p61"/>
          <p:cNvGrpSpPr/>
          <p:nvPr/>
        </p:nvGrpSpPr>
        <p:grpSpPr>
          <a:xfrm>
            <a:off x="226701" y="1873949"/>
            <a:ext cx="4017950" cy="997544"/>
            <a:chOff x="226694" y="1642436"/>
            <a:chExt cx="4017950" cy="799250"/>
          </a:xfrm>
        </p:grpSpPr>
        <p:sp>
          <p:nvSpPr>
            <p:cNvPr id="742" name="Google Shape;742;p61"/>
            <p:cNvSpPr/>
            <p:nvPr/>
          </p:nvSpPr>
          <p:spPr>
            <a:xfrm>
              <a:off x="271144" y="1686886"/>
              <a:ext cx="3973500" cy="7548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3" name="Google Shape;743;p61"/>
            <p:cNvSpPr/>
            <p:nvPr/>
          </p:nvSpPr>
          <p:spPr>
            <a:xfrm>
              <a:off x="226694" y="1642436"/>
              <a:ext cx="3973500" cy="7548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744" name="Google Shape;744;p61"/>
            <p:cNvGrpSpPr/>
            <p:nvPr/>
          </p:nvGrpSpPr>
          <p:grpSpPr>
            <a:xfrm>
              <a:off x="795693" y="1697261"/>
              <a:ext cx="3206100" cy="645085"/>
              <a:chOff x="795693" y="1572313"/>
              <a:chExt cx="3206100" cy="645085"/>
            </a:xfrm>
          </p:grpSpPr>
          <p:sp>
            <p:nvSpPr>
              <p:cNvPr id="745" name="Google Shape;745;p61"/>
              <p:cNvSpPr/>
              <p:nvPr/>
            </p:nvSpPr>
            <p:spPr>
              <a:xfrm>
                <a:off x="795701" y="1572313"/>
                <a:ext cx="14943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Availability:</a:t>
                </a:r>
                <a:endParaRPr b="0" i="0" sz="1400" u="none" cap="none" strike="noStrike">
                  <a:solidFill>
                    <a:srgbClr val="000000"/>
                  </a:solidFill>
                  <a:latin typeface="Arial"/>
                  <a:ea typeface="Arial"/>
                  <a:cs typeface="Arial"/>
                  <a:sym typeface="Arial"/>
                </a:endParaRPr>
              </a:p>
            </p:txBody>
          </p:sp>
          <p:sp>
            <p:nvSpPr>
              <p:cNvPr id="746" name="Google Shape;746;p61"/>
              <p:cNvSpPr/>
              <p:nvPr/>
            </p:nvSpPr>
            <p:spPr>
              <a:xfrm>
                <a:off x="795693" y="1786598"/>
                <a:ext cx="3206100" cy="430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Someone readily available to observe the team in action and to offer coaching when the team needs it</a:t>
                </a:r>
                <a:endParaRPr b="0" i="0" sz="1400" u="none" cap="none" strike="noStrike">
                  <a:solidFill>
                    <a:srgbClr val="000000"/>
                  </a:solidFill>
                  <a:latin typeface="Arial"/>
                  <a:ea typeface="Arial"/>
                  <a:cs typeface="Arial"/>
                  <a:sym typeface="Arial"/>
                </a:endParaRPr>
              </a:p>
            </p:txBody>
          </p:sp>
        </p:grpSp>
        <p:sp>
          <p:nvSpPr>
            <p:cNvPr id="747" name="Google Shape;747;p61"/>
            <p:cNvSpPr/>
            <p:nvPr/>
          </p:nvSpPr>
          <p:spPr>
            <a:xfrm>
              <a:off x="320993" y="1779347"/>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48" name="Google Shape;748;p61"/>
            <p:cNvPicPr preferRelativeResize="0"/>
            <p:nvPr/>
          </p:nvPicPr>
          <p:blipFill rotWithShape="1">
            <a:blip r:embed="rId3">
              <a:alphaModFix/>
            </a:blip>
            <a:srcRect b="0" l="0" r="0" t="0"/>
            <a:stretch/>
          </p:blipFill>
          <p:spPr>
            <a:xfrm>
              <a:off x="419427" y="1877781"/>
              <a:ext cx="284144" cy="284144"/>
            </a:xfrm>
            <a:prstGeom prst="rect">
              <a:avLst/>
            </a:prstGeom>
            <a:noFill/>
            <a:ln>
              <a:noFill/>
            </a:ln>
          </p:spPr>
        </p:pic>
      </p:grpSp>
      <p:grpSp>
        <p:nvGrpSpPr>
          <p:cNvPr id="749" name="Google Shape;749;p61"/>
          <p:cNvGrpSpPr/>
          <p:nvPr/>
        </p:nvGrpSpPr>
        <p:grpSpPr>
          <a:xfrm>
            <a:off x="226701" y="2962044"/>
            <a:ext cx="4017950" cy="997524"/>
            <a:chOff x="226694" y="2504969"/>
            <a:chExt cx="4017950" cy="793512"/>
          </a:xfrm>
        </p:grpSpPr>
        <p:sp>
          <p:nvSpPr>
            <p:cNvPr id="750" name="Google Shape;750;p61"/>
            <p:cNvSpPr/>
            <p:nvPr/>
          </p:nvSpPr>
          <p:spPr>
            <a:xfrm>
              <a:off x="271144" y="2543681"/>
              <a:ext cx="3973500" cy="754800"/>
            </a:xfrm>
            <a:prstGeom prst="roundRect">
              <a:avLst>
                <a:gd fmla="val 18727" name="adj"/>
              </a:avLst>
            </a:prstGeom>
            <a:solidFill>
              <a:srgbClr val="0C2055"/>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51" name="Google Shape;751;p61"/>
            <p:cNvSpPr/>
            <p:nvPr/>
          </p:nvSpPr>
          <p:spPr>
            <a:xfrm>
              <a:off x="226694" y="2504969"/>
              <a:ext cx="3973500" cy="754800"/>
            </a:xfrm>
            <a:prstGeom prst="roundRect">
              <a:avLst>
                <a:gd fmla="val 18727" name="adj"/>
              </a:avLst>
            </a:prstGeom>
            <a:solidFill>
              <a:schemeClr val="lt1"/>
            </a:solidFill>
            <a:ln>
              <a:noFill/>
            </a:ln>
            <a:effectLst>
              <a:outerShdw blurRad="190500" rotWithShape="0" algn="tl" dir="2700000" dist="38100">
                <a:srgbClr val="000000">
                  <a:alpha val="941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752" name="Google Shape;752;p61"/>
            <p:cNvGrpSpPr/>
            <p:nvPr/>
          </p:nvGrpSpPr>
          <p:grpSpPr>
            <a:xfrm>
              <a:off x="815069" y="2559794"/>
              <a:ext cx="3023700" cy="645098"/>
              <a:chOff x="815069" y="2659514"/>
              <a:chExt cx="3023700" cy="645098"/>
            </a:xfrm>
          </p:grpSpPr>
          <p:sp>
            <p:nvSpPr>
              <p:cNvPr id="753" name="Google Shape;753;p61"/>
              <p:cNvSpPr/>
              <p:nvPr/>
            </p:nvSpPr>
            <p:spPr>
              <a:xfrm>
                <a:off x="815070" y="2659514"/>
                <a:ext cx="18021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Helpfulness:</a:t>
                </a:r>
                <a:endParaRPr b="0" i="0" sz="1400" u="none" cap="none" strike="noStrike">
                  <a:solidFill>
                    <a:srgbClr val="000000"/>
                  </a:solidFill>
                  <a:latin typeface="Arial"/>
                  <a:ea typeface="Arial"/>
                  <a:cs typeface="Arial"/>
                  <a:sym typeface="Arial"/>
                </a:endParaRPr>
              </a:p>
            </p:txBody>
          </p:sp>
          <p:sp>
            <p:nvSpPr>
              <p:cNvPr id="754" name="Google Shape;754;p61"/>
              <p:cNvSpPr/>
              <p:nvPr/>
            </p:nvSpPr>
            <p:spPr>
              <a:xfrm>
                <a:off x="815069" y="2873812"/>
                <a:ext cx="3023700" cy="430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The coach has knowledge of how and when teams can be helped with their teamwork</a:t>
                </a:r>
                <a:endParaRPr b="0" i="0" sz="1400" u="none" cap="none" strike="noStrike">
                  <a:solidFill>
                    <a:srgbClr val="000000"/>
                  </a:solidFill>
                  <a:latin typeface="Arial"/>
                  <a:ea typeface="Arial"/>
                  <a:cs typeface="Arial"/>
                  <a:sym typeface="Arial"/>
                </a:endParaRPr>
              </a:p>
            </p:txBody>
          </p:sp>
        </p:grpSp>
        <p:sp>
          <p:nvSpPr>
            <p:cNvPr id="755" name="Google Shape;755;p61"/>
            <p:cNvSpPr/>
            <p:nvPr/>
          </p:nvSpPr>
          <p:spPr>
            <a:xfrm>
              <a:off x="320993" y="2641880"/>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56" name="Google Shape;756;p61"/>
            <p:cNvPicPr preferRelativeResize="0"/>
            <p:nvPr/>
          </p:nvPicPr>
          <p:blipFill rotWithShape="1">
            <a:blip r:embed="rId4">
              <a:alphaModFix/>
            </a:blip>
            <a:srcRect b="0" l="0" r="0" t="0"/>
            <a:stretch/>
          </p:blipFill>
          <p:spPr>
            <a:xfrm>
              <a:off x="418028" y="2738915"/>
              <a:ext cx="286940" cy="286940"/>
            </a:xfrm>
            <a:prstGeom prst="rect">
              <a:avLst/>
            </a:prstGeom>
            <a:noFill/>
            <a:ln>
              <a:noFill/>
            </a:ln>
          </p:spPr>
        </p:pic>
      </p:grpSp>
      <p:sp>
        <p:nvSpPr>
          <p:cNvPr id="757" name="Google Shape;757;p61"/>
          <p:cNvSpPr txBox="1"/>
          <p:nvPr/>
        </p:nvSpPr>
        <p:spPr>
          <a:xfrm>
            <a:off x="246064" y="1438690"/>
            <a:ext cx="38610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CCF5"/>
                </a:solidFill>
                <a:latin typeface="Montserrat"/>
                <a:ea typeface="Montserrat"/>
                <a:cs typeface="Montserrat"/>
                <a:sym typeface="Montserrat"/>
              </a:rPr>
              <a:t>Effective Team Coaching Has Two Features</a:t>
            </a:r>
            <a:endParaRPr b="0" i="0" sz="1400" u="none" cap="none" strike="noStrike">
              <a:solidFill>
                <a:srgbClr val="000000"/>
              </a:solidFill>
              <a:latin typeface="Arial"/>
              <a:ea typeface="Arial"/>
              <a:cs typeface="Arial"/>
              <a:sym typeface="Arial"/>
            </a:endParaRPr>
          </a:p>
        </p:txBody>
      </p:sp>
      <p:pic>
        <p:nvPicPr>
          <p:cNvPr id="758" name="Google Shape;758;p61"/>
          <p:cNvPicPr preferRelativeResize="0"/>
          <p:nvPr/>
        </p:nvPicPr>
        <p:blipFill rotWithShape="1">
          <a:blip r:embed="rId5">
            <a:alphaModFix/>
          </a:blip>
          <a:srcRect b="0" l="0" r="0" t="0"/>
          <a:stretch/>
        </p:blipFill>
        <p:spPr>
          <a:xfrm>
            <a:off x="6059412" y="1001300"/>
            <a:ext cx="2076001" cy="1693095"/>
          </a:xfrm>
          <a:prstGeom prst="rect">
            <a:avLst/>
          </a:prstGeom>
          <a:noFill/>
          <a:ln>
            <a:noFill/>
          </a:ln>
        </p:spPr>
      </p:pic>
      <p:pic>
        <p:nvPicPr>
          <p:cNvPr id="759" name="Google Shape;759;p61"/>
          <p:cNvPicPr preferRelativeResize="0"/>
          <p:nvPr/>
        </p:nvPicPr>
        <p:blipFill rotWithShape="1">
          <a:blip r:embed="rId5">
            <a:alphaModFix/>
          </a:blip>
          <a:srcRect b="0" l="0" r="0" t="0"/>
          <a:stretch/>
        </p:blipFill>
        <p:spPr>
          <a:xfrm rot="10800000">
            <a:off x="6059412" y="2689305"/>
            <a:ext cx="2076001" cy="1693095"/>
          </a:xfrm>
          <a:prstGeom prst="rect">
            <a:avLst/>
          </a:prstGeom>
          <a:noFill/>
          <a:ln>
            <a:noFill/>
          </a:ln>
        </p:spPr>
      </p:pic>
      <p:sp>
        <p:nvSpPr>
          <p:cNvPr id="760" name="Google Shape;760;p61"/>
          <p:cNvSpPr txBox="1"/>
          <p:nvPr/>
        </p:nvSpPr>
        <p:spPr>
          <a:xfrm>
            <a:off x="6405627" y="1733360"/>
            <a:ext cx="14055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Essential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761" name="Google Shape;761;p61"/>
          <p:cNvSpPr txBox="1"/>
          <p:nvPr/>
        </p:nvSpPr>
        <p:spPr>
          <a:xfrm>
            <a:off x="6405627" y="2968463"/>
            <a:ext cx="1405500" cy="430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Enabling Conditions</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762" name="Google Shape;762;p61"/>
          <p:cNvSpPr txBox="1"/>
          <p:nvPr/>
        </p:nvSpPr>
        <p:spPr>
          <a:xfrm>
            <a:off x="6861012" y="873580"/>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n-US" sz="1100" u="none" cap="none" strike="noStrike">
                <a:solidFill>
                  <a:schemeClr val="lt1"/>
                </a:solidFill>
                <a:latin typeface="Montserrat SemiBold"/>
                <a:ea typeface="Montserrat SemiBold"/>
                <a:cs typeface="Montserrat SemiBold"/>
                <a:sym typeface="Montserrat SemiBold"/>
              </a:rPr>
              <a:t>1</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763" name="Google Shape;763;p61"/>
          <p:cNvSpPr txBox="1"/>
          <p:nvPr/>
        </p:nvSpPr>
        <p:spPr>
          <a:xfrm>
            <a:off x="7917810" y="238680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Montserrat SemiBold"/>
                <a:ea typeface="Montserrat SemiBold"/>
                <a:cs typeface="Montserrat SemiBold"/>
                <a:sym typeface="Montserrat SemiBold"/>
              </a:rPr>
              <a:t>2</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764" name="Google Shape;764;p61"/>
          <p:cNvSpPr txBox="1"/>
          <p:nvPr/>
        </p:nvSpPr>
        <p:spPr>
          <a:xfrm>
            <a:off x="57902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4</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765" name="Google Shape;765;p61"/>
          <p:cNvSpPr txBox="1"/>
          <p:nvPr/>
        </p:nvSpPr>
        <p:spPr>
          <a:xfrm>
            <a:off x="79178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5</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766" name="Google Shape;766;p61"/>
          <p:cNvSpPr txBox="1"/>
          <p:nvPr/>
        </p:nvSpPr>
        <p:spPr>
          <a:xfrm>
            <a:off x="6864365" y="4188775"/>
            <a:ext cx="4728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en-US" sz="2400" u="none" cap="none" strike="noStrike">
                <a:solidFill>
                  <a:srgbClr val="00CCF5"/>
                </a:solidFill>
                <a:latin typeface="Montserrat"/>
                <a:ea typeface="Montserrat"/>
                <a:cs typeface="Montserrat"/>
                <a:sym typeface="Montserrat"/>
              </a:rPr>
              <a:t>6</a:t>
            </a:r>
            <a:endParaRPr b="1" i="0" sz="2400" u="none" cap="none" strike="noStrike">
              <a:solidFill>
                <a:srgbClr val="00CCF5"/>
              </a:solidFill>
              <a:latin typeface="Montserrat"/>
              <a:ea typeface="Montserrat"/>
              <a:cs typeface="Montserrat"/>
              <a:sym typeface="Montserrat"/>
            </a:endParaRPr>
          </a:p>
        </p:txBody>
      </p:sp>
      <p:sp>
        <p:nvSpPr>
          <p:cNvPr id="767" name="Google Shape;767;p61"/>
          <p:cNvSpPr txBox="1"/>
          <p:nvPr/>
        </p:nvSpPr>
        <p:spPr>
          <a:xfrm>
            <a:off x="5790210" y="238680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3</a:t>
            </a:r>
            <a:endParaRPr b="0" i="0" sz="1100" u="none" cap="none" strike="noStrike">
              <a:solidFill>
                <a:srgbClr val="FFFFFF"/>
              </a:solidFill>
              <a:latin typeface="Montserrat SemiBold"/>
              <a:ea typeface="Montserrat SemiBold"/>
              <a:cs typeface="Montserrat SemiBold"/>
              <a:sym typeface="Montserrat SemiBo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62"/>
          <p:cNvSpPr txBox="1"/>
          <p:nvPr>
            <p:ph type="title"/>
          </p:nvPr>
        </p:nvSpPr>
        <p:spPr>
          <a:xfrm>
            <a:off x="261025" y="126665"/>
            <a:ext cx="88485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C2055"/>
              </a:buClr>
              <a:buSzPts val="2100"/>
              <a:buNone/>
            </a:pPr>
            <a:r>
              <a:rPr lang="en-US"/>
              <a:t>3 Team Behaviors</a:t>
            </a:r>
            <a:endParaRPr/>
          </a:p>
        </p:txBody>
      </p:sp>
      <p:sp>
        <p:nvSpPr>
          <p:cNvPr id="773" name="Google Shape;773;p62"/>
          <p:cNvSpPr txBox="1"/>
          <p:nvPr/>
        </p:nvSpPr>
        <p:spPr>
          <a:xfrm>
            <a:off x="246075" y="797475"/>
            <a:ext cx="44613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400" u="none" cap="none" strike="noStrike">
              <a:solidFill>
                <a:srgbClr val="000000"/>
              </a:solidFill>
              <a:latin typeface="Montserrat"/>
              <a:ea typeface="Montserrat"/>
              <a:cs typeface="Montserrat"/>
              <a:sym typeface="Montserrat"/>
            </a:endParaRPr>
          </a:p>
        </p:txBody>
      </p:sp>
      <p:grpSp>
        <p:nvGrpSpPr>
          <p:cNvPr id="774" name="Google Shape;774;p62"/>
          <p:cNvGrpSpPr/>
          <p:nvPr/>
        </p:nvGrpSpPr>
        <p:grpSpPr>
          <a:xfrm>
            <a:off x="226694" y="1185236"/>
            <a:ext cx="4017950" cy="799250"/>
            <a:chOff x="226694" y="1642436"/>
            <a:chExt cx="4017950" cy="799250"/>
          </a:xfrm>
        </p:grpSpPr>
        <p:sp>
          <p:nvSpPr>
            <p:cNvPr id="775" name="Google Shape;775;p62"/>
            <p:cNvSpPr/>
            <p:nvPr/>
          </p:nvSpPr>
          <p:spPr>
            <a:xfrm>
              <a:off x="271144" y="1686886"/>
              <a:ext cx="3973500" cy="754800"/>
            </a:xfrm>
            <a:prstGeom prst="roundRect">
              <a:avLst>
                <a:gd fmla="val 18727" name="adj"/>
              </a:avLst>
            </a:prstGeom>
            <a:solidFill>
              <a:srgbClr val="0C2055"/>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76" name="Google Shape;776;p62"/>
            <p:cNvSpPr/>
            <p:nvPr/>
          </p:nvSpPr>
          <p:spPr>
            <a:xfrm>
              <a:off x="226694" y="1642436"/>
              <a:ext cx="3973500" cy="754800"/>
            </a:xfrm>
            <a:prstGeom prst="roundRect">
              <a:avLst>
                <a:gd fmla="val 18727" name="adj"/>
              </a:avLst>
            </a:prstGeom>
            <a:solidFill>
              <a:schemeClr val="lt1"/>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777" name="Google Shape;777;p62"/>
            <p:cNvGrpSpPr/>
            <p:nvPr/>
          </p:nvGrpSpPr>
          <p:grpSpPr>
            <a:xfrm>
              <a:off x="795701" y="1697261"/>
              <a:ext cx="3210600" cy="645098"/>
              <a:chOff x="795701" y="1572313"/>
              <a:chExt cx="3210600" cy="645098"/>
            </a:xfrm>
          </p:grpSpPr>
          <p:sp>
            <p:nvSpPr>
              <p:cNvPr id="778" name="Google Shape;778;p62"/>
              <p:cNvSpPr/>
              <p:nvPr/>
            </p:nvSpPr>
            <p:spPr>
              <a:xfrm>
                <a:off x="795701" y="1572313"/>
                <a:ext cx="14943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Fostering Effort:</a:t>
                </a:r>
                <a:endParaRPr b="0" i="0" sz="1400" u="none" cap="none" strike="noStrike">
                  <a:solidFill>
                    <a:srgbClr val="000000"/>
                  </a:solidFill>
                  <a:latin typeface="Arial"/>
                  <a:ea typeface="Arial"/>
                  <a:cs typeface="Arial"/>
                  <a:sym typeface="Arial"/>
                </a:endParaRPr>
              </a:p>
            </p:txBody>
          </p:sp>
          <p:sp>
            <p:nvSpPr>
              <p:cNvPr id="779" name="Google Shape;779;p62"/>
              <p:cNvSpPr/>
              <p:nvPr/>
            </p:nvSpPr>
            <p:spPr>
              <a:xfrm>
                <a:off x="795701" y="1786611"/>
                <a:ext cx="3210600" cy="430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Helping the team to operate in ways that build shared commitment to the team</a:t>
                </a:r>
                <a:endParaRPr b="0" i="0" sz="1400" u="none" cap="none" strike="noStrike">
                  <a:solidFill>
                    <a:srgbClr val="000000"/>
                  </a:solidFill>
                  <a:latin typeface="Arial"/>
                  <a:ea typeface="Arial"/>
                  <a:cs typeface="Arial"/>
                  <a:sym typeface="Arial"/>
                </a:endParaRPr>
              </a:p>
            </p:txBody>
          </p:sp>
        </p:grpSp>
        <p:sp>
          <p:nvSpPr>
            <p:cNvPr id="780" name="Google Shape;780;p62"/>
            <p:cNvSpPr/>
            <p:nvPr/>
          </p:nvSpPr>
          <p:spPr>
            <a:xfrm>
              <a:off x="320993" y="1779347"/>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81" name="Google Shape;781;p62"/>
            <p:cNvPicPr preferRelativeResize="0"/>
            <p:nvPr/>
          </p:nvPicPr>
          <p:blipFill rotWithShape="1">
            <a:blip r:embed="rId3">
              <a:alphaModFix/>
            </a:blip>
            <a:srcRect b="0" l="0" r="0" t="0"/>
            <a:stretch/>
          </p:blipFill>
          <p:spPr>
            <a:xfrm>
              <a:off x="419427" y="1877781"/>
              <a:ext cx="284144" cy="284144"/>
            </a:xfrm>
            <a:prstGeom prst="rect">
              <a:avLst/>
            </a:prstGeom>
            <a:noFill/>
            <a:ln>
              <a:noFill/>
            </a:ln>
          </p:spPr>
        </p:pic>
      </p:grpSp>
      <p:grpSp>
        <p:nvGrpSpPr>
          <p:cNvPr id="782" name="Google Shape;782;p62"/>
          <p:cNvGrpSpPr/>
          <p:nvPr/>
        </p:nvGrpSpPr>
        <p:grpSpPr>
          <a:xfrm>
            <a:off x="226694" y="2047769"/>
            <a:ext cx="4017950" cy="793512"/>
            <a:chOff x="226694" y="2504969"/>
            <a:chExt cx="4017950" cy="793512"/>
          </a:xfrm>
        </p:grpSpPr>
        <p:sp>
          <p:nvSpPr>
            <p:cNvPr id="783" name="Google Shape;783;p62"/>
            <p:cNvSpPr/>
            <p:nvPr/>
          </p:nvSpPr>
          <p:spPr>
            <a:xfrm>
              <a:off x="271144" y="2543681"/>
              <a:ext cx="3973500" cy="754800"/>
            </a:xfrm>
            <a:prstGeom prst="roundRect">
              <a:avLst>
                <a:gd fmla="val 18727" name="adj"/>
              </a:avLst>
            </a:prstGeom>
            <a:solidFill>
              <a:srgbClr val="0C2055"/>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84" name="Google Shape;784;p62"/>
            <p:cNvSpPr/>
            <p:nvPr/>
          </p:nvSpPr>
          <p:spPr>
            <a:xfrm>
              <a:off x="226694" y="2504969"/>
              <a:ext cx="3973500" cy="754800"/>
            </a:xfrm>
            <a:prstGeom prst="roundRect">
              <a:avLst>
                <a:gd fmla="val 18727" name="adj"/>
              </a:avLst>
            </a:prstGeom>
            <a:solidFill>
              <a:schemeClr val="lt1"/>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785" name="Google Shape;785;p62"/>
            <p:cNvGrpSpPr/>
            <p:nvPr/>
          </p:nvGrpSpPr>
          <p:grpSpPr>
            <a:xfrm>
              <a:off x="815069" y="2559794"/>
              <a:ext cx="3023700" cy="645098"/>
              <a:chOff x="815069" y="2659514"/>
              <a:chExt cx="3023700" cy="645098"/>
            </a:xfrm>
          </p:grpSpPr>
          <p:sp>
            <p:nvSpPr>
              <p:cNvPr id="786" name="Google Shape;786;p62"/>
              <p:cNvSpPr/>
              <p:nvPr/>
            </p:nvSpPr>
            <p:spPr>
              <a:xfrm>
                <a:off x="815070" y="2659514"/>
                <a:ext cx="18021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Crafting Strategies:</a:t>
                </a:r>
                <a:endParaRPr b="0" i="0" sz="1400" u="none" cap="none" strike="noStrike">
                  <a:solidFill>
                    <a:srgbClr val="000000"/>
                  </a:solidFill>
                  <a:latin typeface="Arial"/>
                  <a:ea typeface="Arial"/>
                  <a:cs typeface="Arial"/>
                  <a:sym typeface="Arial"/>
                </a:endParaRPr>
              </a:p>
            </p:txBody>
          </p:sp>
          <p:sp>
            <p:nvSpPr>
              <p:cNvPr id="787" name="Google Shape;787;p62"/>
              <p:cNvSpPr/>
              <p:nvPr/>
            </p:nvSpPr>
            <p:spPr>
              <a:xfrm>
                <a:off x="815069" y="2873812"/>
                <a:ext cx="3023700" cy="430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Helping the team devise uniquely suitable approaches to the work</a:t>
                </a:r>
                <a:endParaRPr b="0" i="0" sz="1400" u="none" cap="none" strike="noStrike">
                  <a:solidFill>
                    <a:srgbClr val="000000"/>
                  </a:solidFill>
                  <a:latin typeface="Arial"/>
                  <a:ea typeface="Arial"/>
                  <a:cs typeface="Arial"/>
                  <a:sym typeface="Arial"/>
                </a:endParaRPr>
              </a:p>
            </p:txBody>
          </p:sp>
        </p:grpSp>
        <p:sp>
          <p:nvSpPr>
            <p:cNvPr id="788" name="Google Shape;788;p62"/>
            <p:cNvSpPr/>
            <p:nvPr/>
          </p:nvSpPr>
          <p:spPr>
            <a:xfrm>
              <a:off x="320993" y="2641880"/>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89" name="Google Shape;789;p62"/>
            <p:cNvPicPr preferRelativeResize="0"/>
            <p:nvPr/>
          </p:nvPicPr>
          <p:blipFill rotWithShape="1">
            <a:blip r:embed="rId4">
              <a:alphaModFix/>
            </a:blip>
            <a:srcRect b="0" l="0" r="0" t="0"/>
            <a:stretch/>
          </p:blipFill>
          <p:spPr>
            <a:xfrm>
              <a:off x="418028" y="2738915"/>
              <a:ext cx="286940" cy="286940"/>
            </a:xfrm>
            <a:prstGeom prst="rect">
              <a:avLst/>
            </a:prstGeom>
            <a:noFill/>
            <a:ln>
              <a:noFill/>
            </a:ln>
          </p:spPr>
        </p:pic>
      </p:grpSp>
      <p:grpSp>
        <p:nvGrpSpPr>
          <p:cNvPr id="790" name="Google Shape;790;p62"/>
          <p:cNvGrpSpPr/>
          <p:nvPr/>
        </p:nvGrpSpPr>
        <p:grpSpPr>
          <a:xfrm>
            <a:off x="226694" y="2904563"/>
            <a:ext cx="4017950" cy="1040962"/>
            <a:chOff x="226694" y="3361763"/>
            <a:chExt cx="4017950" cy="1040962"/>
          </a:xfrm>
        </p:grpSpPr>
        <p:sp>
          <p:nvSpPr>
            <p:cNvPr id="791" name="Google Shape;791;p62"/>
            <p:cNvSpPr/>
            <p:nvPr/>
          </p:nvSpPr>
          <p:spPr>
            <a:xfrm>
              <a:off x="271144" y="3406213"/>
              <a:ext cx="3973500" cy="943500"/>
            </a:xfrm>
            <a:prstGeom prst="roundRect">
              <a:avLst>
                <a:gd fmla="val 12257" name="adj"/>
              </a:avLst>
            </a:prstGeom>
            <a:solidFill>
              <a:srgbClr val="0C2055"/>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92" name="Google Shape;792;p62"/>
            <p:cNvSpPr/>
            <p:nvPr/>
          </p:nvSpPr>
          <p:spPr>
            <a:xfrm>
              <a:off x="226694" y="3361763"/>
              <a:ext cx="3973500" cy="943500"/>
            </a:xfrm>
            <a:prstGeom prst="roundRect">
              <a:avLst>
                <a:gd fmla="val 11350" name="adj"/>
              </a:avLst>
            </a:prstGeom>
            <a:solidFill>
              <a:schemeClr val="lt1"/>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793" name="Google Shape;793;p62"/>
            <p:cNvGrpSpPr/>
            <p:nvPr/>
          </p:nvGrpSpPr>
          <p:grpSpPr>
            <a:xfrm>
              <a:off x="815069" y="3418360"/>
              <a:ext cx="3213300" cy="984365"/>
              <a:chOff x="815069" y="3524437"/>
              <a:chExt cx="3213300" cy="984365"/>
            </a:xfrm>
          </p:grpSpPr>
          <p:sp>
            <p:nvSpPr>
              <p:cNvPr id="794" name="Google Shape;794;p62"/>
              <p:cNvSpPr/>
              <p:nvPr/>
            </p:nvSpPr>
            <p:spPr>
              <a:xfrm>
                <a:off x="815070" y="3524437"/>
                <a:ext cx="16818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C2055"/>
                    </a:solidFill>
                    <a:latin typeface="Montserrat"/>
                    <a:ea typeface="Montserrat"/>
                    <a:cs typeface="Montserrat"/>
                    <a:sym typeface="Montserrat"/>
                  </a:rPr>
                  <a:t>Leveraging Talent:</a:t>
                </a:r>
                <a:endParaRPr b="0" i="0" sz="1400" u="none" cap="none" strike="noStrike">
                  <a:solidFill>
                    <a:srgbClr val="000000"/>
                  </a:solidFill>
                  <a:latin typeface="Arial"/>
                  <a:ea typeface="Arial"/>
                  <a:cs typeface="Arial"/>
                  <a:sym typeface="Arial"/>
                </a:endParaRPr>
              </a:p>
            </p:txBody>
          </p:sp>
          <p:sp>
            <p:nvSpPr>
              <p:cNvPr id="795" name="Google Shape;795;p62"/>
              <p:cNvSpPr/>
              <p:nvPr/>
            </p:nvSpPr>
            <p:spPr>
              <a:xfrm>
                <a:off x="815069" y="3739302"/>
                <a:ext cx="3213300" cy="769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C2055"/>
                    </a:solidFill>
                    <a:latin typeface="Montserrat"/>
                    <a:ea typeface="Montserrat"/>
                    <a:cs typeface="Montserrat"/>
                    <a:sym typeface="Montserrat"/>
                  </a:rPr>
                  <a:t>Helping the team use the full complement of knowledge and skill available from its members</a:t>
                </a:r>
                <a:endParaRPr b="0" i="0" sz="1400" u="none" cap="none" strike="noStrike">
                  <a:solidFill>
                    <a:srgbClr val="000000"/>
                  </a:solidFill>
                  <a:latin typeface="Arial"/>
                  <a:ea typeface="Arial"/>
                  <a:cs typeface="Arial"/>
                  <a:sym typeface="Arial"/>
                </a:endParaRPr>
              </a:p>
            </p:txBody>
          </p:sp>
        </p:grpSp>
        <p:sp>
          <p:nvSpPr>
            <p:cNvPr id="796" name="Google Shape;796;p62"/>
            <p:cNvSpPr/>
            <p:nvPr/>
          </p:nvSpPr>
          <p:spPr>
            <a:xfrm>
              <a:off x="320993" y="3543125"/>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97" name="Google Shape;797;p62"/>
            <p:cNvPicPr preferRelativeResize="0"/>
            <p:nvPr/>
          </p:nvPicPr>
          <p:blipFill rotWithShape="1">
            <a:blip r:embed="rId5">
              <a:alphaModFix/>
            </a:blip>
            <a:srcRect b="0" l="0" r="0" t="0"/>
            <a:stretch/>
          </p:blipFill>
          <p:spPr>
            <a:xfrm>
              <a:off x="418028" y="3640160"/>
              <a:ext cx="286942" cy="286942"/>
            </a:xfrm>
            <a:prstGeom prst="rect">
              <a:avLst/>
            </a:prstGeom>
            <a:noFill/>
            <a:ln>
              <a:noFill/>
            </a:ln>
          </p:spPr>
        </p:pic>
      </p:grpSp>
      <p:sp>
        <p:nvSpPr>
          <p:cNvPr id="798" name="Google Shape;798;p62"/>
          <p:cNvSpPr txBox="1"/>
          <p:nvPr/>
        </p:nvSpPr>
        <p:spPr>
          <a:xfrm>
            <a:off x="246064" y="829090"/>
            <a:ext cx="3861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t/>
            </a:r>
            <a:endParaRPr b="0" i="0" sz="1400" u="none" cap="none" strike="noStrike">
              <a:solidFill>
                <a:srgbClr val="000000"/>
              </a:solidFill>
              <a:latin typeface="Arial"/>
              <a:ea typeface="Arial"/>
              <a:cs typeface="Arial"/>
              <a:sym typeface="Arial"/>
            </a:endParaRPr>
          </a:p>
        </p:txBody>
      </p:sp>
      <p:grpSp>
        <p:nvGrpSpPr>
          <p:cNvPr id="799" name="Google Shape;799;p62"/>
          <p:cNvGrpSpPr/>
          <p:nvPr/>
        </p:nvGrpSpPr>
        <p:grpSpPr>
          <a:xfrm>
            <a:off x="5036695" y="0"/>
            <a:ext cx="4107300" cy="5143500"/>
            <a:chOff x="5036820" y="0"/>
            <a:chExt cx="4107300" cy="5143500"/>
          </a:xfrm>
        </p:grpSpPr>
        <p:sp>
          <p:nvSpPr>
            <p:cNvPr id="800" name="Google Shape;800;p62"/>
            <p:cNvSpPr/>
            <p:nvPr/>
          </p:nvSpPr>
          <p:spPr>
            <a:xfrm>
              <a:off x="5036820" y="0"/>
              <a:ext cx="4107300" cy="5143500"/>
            </a:xfrm>
            <a:prstGeom prst="rect">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62"/>
            <p:cNvSpPr txBox="1"/>
            <p:nvPr/>
          </p:nvSpPr>
          <p:spPr>
            <a:xfrm>
              <a:off x="6405627" y="1733360"/>
              <a:ext cx="1405500" cy="430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802" name="Google Shape;802;p62"/>
            <p:cNvSpPr txBox="1"/>
            <p:nvPr/>
          </p:nvSpPr>
          <p:spPr>
            <a:xfrm>
              <a:off x="6405627" y="2968463"/>
              <a:ext cx="14055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803" name="Google Shape;803;p62"/>
            <p:cNvSpPr txBox="1"/>
            <p:nvPr/>
          </p:nvSpPr>
          <p:spPr>
            <a:xfrm>
              <a:off x="6861012" y="873580"/>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804" name="Google Shape;804;p62"/>
            <p:cNvSpPr txBox="1"/>
            <p:nvPr/>
          </p:nvSpPr>
          <p:spPr>
            <a:xfrm>
              <a:off x="7917810" y="238680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805" name="Google Shape;805;p62"/>
            <p:cNvSpPr txBox="1"/>
            <p:nvPr/>
          </p:nvSpPr>
          <p:spPr>
            <a:xfrm>
              <a:off x="57902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806" name="Google Shape;806;p62"/>
            <p:cNvSpPr txBox="1"/>
            <p:nvPr/>
          </p:nvSpPr>
          <p:spPr>
            <a:xfrm>
              <a:off x="79178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807" name="Google Shape;807;p62"/>
            <p:cNvSpPr txBox="1"/>
            <p:nvPr/>
          </p:nvSpPr>
          <p:spPr>
            <a:xfrm>
              <a:off x="6864365" y="4188775"/>
              <a:ext cx="4728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t/>
              </a:r>
              <a:endParaRPr b="1" i="0" sz="2400" u="none" cap="none" strike="noStrike">
                <a:solidFill>
                  <a:srgbClr val="00CCF5"/>
                </a:solidFill>
                <a:latin typeface="Montserrat"/>
                <a:ea typeface="Montserrat"/>
                <a:cs typeface="Montserrat"/>
                <a:sym typeface="Montserrat"/>
              </a:endParaRPr>
            </a:p>
          </p:txBody>
        </p:sp>
      </p:grpSp>
      <p:grpSp>
        <p:nvGrpSpPr>
          <p:cNvPr id="808" name="Google Shape;808;p62"/>
          <p:cNvGrpSpPr/>
          <p:nvPr/>
        </p:nvGrpSpPr>
        <p:grpSpPr>
          <a:xfrm>
            <a:off x="4784506" y="1151427"/>
            <a:ext cx="4017900" cy="2854207"/>
            <a:chOff x="3031957" y="1152799"/>
            <a:chExt cx="3356642" cy="2408004"/>
          </a:xfrm>
        </p:grpSpPr>
        <p:pic>
          <p:nvPicPr>
            <p:cNvPr id="809" name="Google Shape;809;p62"/>
            <p:cNvPicPr preferRelativeResize="0"/>
            <p:nvPr/>
          </p:nvPicPr>
          <p:blipFill rotWithShape="1">
            <a:blip r:embed="rId6">
              <a:alphaModFix/>
            </a:blip>
            <a:srcRect b="0" l="0" r="0" t="0"/>
            <a:stretch/>
          </p:blipFill>
          <p:spPr>
            <a:xfrm rot="-1977858">
              <a:off x="3280106" y="1515078"/>
              <a:ext cx="1755145" cy="1431422"/>
            </a:xfrm>
            <a:prstGeom prst="rect">
              <a:avLst/>
            </a:prstGeom>
            <a:noFill/>
            <a:ln>
              <a:noFill/>
            </a:ln>
          </p:spPr>
        </p:pic>
        <p:grpSp>
          <p:nvGrpSpPr>
            <p:cNvPr id="810" name="Google Shape;810;p62"/>
            <p:cNvGrpSpPr/>
            <p:nvPr/>
          </p:nvGrpSpPr>
          <p:grpSpPr>
            <a:xfrm>
              <a:off x="3709558" y="1230663"/>
              <a:ext cx="2679041" cy="2330140"/>
              <a:chOff x="3709558" y="1230663"/>
              <a:chExt cx="2679041" cy="2330140"/>
            </a:xfrm>
          </p:grpSpPr>
          <p:sp>
            <p:nvSpPr>
              <p:cNvPr id="811" name="Google Shape;811;p62"/>
              <p:cNvSpPr txBox="1"/>
              <p:nvPr/>
            </p:nvSpPr>
            <p:spPr>
              <a:xfrm>
                <a:off x="3845115" y="2220859"/>
                <a:ext cx="1083300" cy="233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200" u="none" cap="none" strike="noStrike">
                    <a:solidFill>
                      <a:srgbClr val="06CDF7"/>
                    </a:solidFill>
                    <a:latin typeface="Montserrat"/>
                    <a:ea typeface="Montserrat"/>
                    <a:cs typeface="Montserrat"/>
                    <a:sym typeface="Montserrat"/>
                  </a:rPr>
                  <a:t>Behaviors</a:t>
                </a:r>
                <a:endParaRPr b="0" i="0" sz="1200" u="none" cap="none" strike="noStrike">
                  <a:solidFill>
                    <a:srgbClr val="FFFFFF"/>
                  </a:solidFill>
                  <a:latin typeface="Montserrat SemiBold"/>
                  <a:ea typeface="Montserrat SemiBold"/>
                  <a:cs typeface="Montserrat SemiBold"/>
                  <a:sym typeface="Montserrat SemiBold"/>
                </a:endParaRPr>
              </a:p>
            </p:txBody>
          </p:sp>
          <p:sp>
            <p:nvSpPr>
              <p:cNvPr id="812" name="Google Shape;812;p62"/>
              <p:cNvSpPr txBox="1"/>
              <p:nvPr/>
            </p:nvSpPr>
            <p:spPr>
              <a:xfrm>
                <a:off x="3709558" y="1230663"/>
                <a:ext cx="982200" cy="36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Fostering Effort</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813" name="Google Shape;813;p62"/>
              <p:cNvSpPr txBox="1"/>
              <p:nvPr/>
            </p:nvSpPr>
            <p:spPr>
              <a:xfrm>
                <a:off x="5165499" y="2130100"/>
                <a:ext cx="1223100" cy="36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Crafting Strategies</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814" name="Google Shape;814;p62"/>
              <p:cNvSpPr txBox="1"/>
              <p:nvPr/>
            </p:nvSpPr>
            <p:spPr>
              <a:xfrm>
                <a:off x="3735136" y="3197203"/>
                <a:ext cx="1083300" cy="36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FFFFFF"/>
                    </a:solidFill>
                    <a:latin typeface="Montserrat SemiBold"/>
                    <a:ea typeface="Montserrat SemiBold"/>
                    <a:cs typeface="Montserrat SemiBold"/>
                    <a:sym typeface="Montserrat SemiBold"/>
                  </a:rPr>
                  <a:t>Leveraging Talent</a:t>
                </a:r>
                <a:endParaRPr b="0" i="0" sz="1100" u="none" cap="none" strike="noStrike">
                  <a:solidFill>
                    <a:srgbClr val="FFFFFF"/>
                  </a:solidFill>
                  <a:latin typeface="Montserrat SemiBold"/>
                  <a:ea typeface="Montserrat SemiBold"/>
                  <a:cs typeface="Montserrat SemiBold"/>
                  <a:sym typeface="Montserrat SemiBold"/>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72"/>
                                        </p:tgtEl>
                                        <p:attrNameLst>
                                          <p:attrName>style.visibility</p:attrName>
                                        </p:attrNameLst>
                                      </p:cBhvr>
                                      <p:to>
                                        <p:strVal val="visible"/>
                                      </p:to>
                                    </p:set>
                                    <p:animEffect filter="fade" transition="in">
                                      <p:cBhvr>
                                        <p:cTn dur="500"/>
                                        <p:tgtEl>
                                          <p:spTgt spid="7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3"/>
                                        </p:tgtEl>
                                        <p:attrNameLst>
                                          <p:attrName>style.visibility</p:attrName>
                                        </p:attrNameLst>
                                      </p:cBhvr>
                                      <p:to>
                                        <p:strVal val="visible"/>
                                      </p:to>
                                    </p:set>
                                    <p:animEffect filter="fade" transition="in">
                                      <p:cBhvr>
                                        <p:cTn dur="500"/>
                                        <p:tgtEl>
                                          <p:spTgt spid="7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8"/>
                                        </p:tgtEl>
                                        <p:attrNameLst>
                                          <p:attrName>style.visibility</p:attrName>
                                        </p:attrNameLst>
                                      </p:cBhvr>
                                      <p:to>
                                        <p:strVal val="visible"/>
                                      </p:to>
                                    </p:set>
                                    <p:animEffect filter="fade" transition="in">
                                      <p:cBhvr>
                                        <p:cTn dur="500"/>
                                        <p:tgtEl>
                                          <p:spTgt spid="7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4"/>
                                        </p:tgtEl>
                                        <p:attrNameLst>
                                          <p:attrName>style.visibility</p:attrName>
                                        </p:attrNameLst>
                                      </p:cBhvr>
                                      <p:to>
                                        <p:strVal val="visible"/>
                                      </p:to>
                                    </p:set>
                                    <p:animEffect filter="fade" transition="in">
                                      <p:cBhvr>
                                        <p:cTn dur="500"/>
                                        <p:tgtEl>
                                          <p:spTgt spid="7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2"/>
                                        </p:tgtEl>
                                        <p:attrNameLst>
                                          <p:attrName>style.visibility</p:attrName>
                                        </p:attrNameLst>
                                      </p:cBhvr>
                                      <p:to>
                                        <p:strVal val="visible"/>
                                      </p:to>
                                    </p:set>
                                    <p:animEffect filter="fade" transition="in">
                                      <p:cBhvr>
                                        <p:cTn dur="500"/>
                                        <p:tgtEl>
                                          <p:spTgt spid="7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0"/>
                                        </p:tgtEl>
                                        <p:attrNameLst>
                                          <p:attrName>style.visibility</p:attrName>
                                        </p:attrNameLst>
                                      </p:cBhvr>
                                      <p:to>
                                        <p:strVal val="visible"/>
                                      </p:to>
                                    </p:set>
                                    <p:animEffect filter="fade" transition="in">
                                      <p:cBhvr>
                                        <p:cTn dur="500"/>
                                        <p:tgtEl>
                                          <p:spTgt spid="7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8" name="Shape 818"/>
        <p:cNvGrpSpPr/>
        <p:nvPr/>
      </p:nvGrpSpPr>
      <p:grpSpPr>
        <a:xfrm>
          <a:off x="0" y="0"/>
          <a:ext cx="0" cy="0"/>
          <a:chOff x="0" y="0"/>
          <a:chExt cx="0" cy="0"/>
        </a:xfrm>
      </p:grpSpPr>
      <p:sp>
        <p:nvSpPr>
          <p:cNvPr id="819" name="Google Shape;819;p63"/>
          <p:cNvSpPr txBox="1"/>
          <p:nvPr>
            <p:ph idx="4294967295" type="title"/>
          </p:nvPr>
        </p:nvSpPr>
        <p:spPr>
          <a:xfrm>
            <a:off x="261025" y="126665"/>
            <a:ext cx="88485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C2055"/>
              </a:buClr>
              <a:buSzPts val="2100"/>
              <a:buNone/>
            </a:pPr>
            <a:r>
              <a:rPr b="1" lang="en-US" sz="2200">
                <a:solidFill>
                  <a:srgbClr val="48439B"/>
                </a:solidFill>
              </a:rPr>
              <a:t>3 Team Results</a:t>
            </a:r>
            <a:endParaRPr/>
          </a:p>
        </p:txBody>
      </p:sp>
      <p:sp>
        <p:nvSpPr>
          <p:cNvPr id="820" name="Google Shape;820;p63"/>
          <p:cNvSpPr txBox="1"/>
          <p:nvPr/>
        </p:nvSpPr>
        <p:spPr>
          <a:xfrm>
            <a:off x="246075" y="797475"/>
            <a:ext cx="44613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t/>
            </a:r>
            <a:endParaRPr b="1" i="0" sz="1400" u="none" cap="none" strike="noStrike">
              <a:solidFill>
                <a:srgbClr val="000000"/>
              </a:solidFill>
              <a:latin typeface="Montserrat"/>
              <a:ea typeface="Montserrat"/>
              <a:cs typeface="Montserrat"/>
              <a:sym typeface="Montserrat"/>
            </a:endParaRPr>
          </a:p>
        </p:txBody>
      </p:sp>
      <p:sp>
        <p:nvSpPr>
          <p:cNvPr id="821" name="Google Shape;821;p63"/>
          <p:cNvSpPr txBox="1"/>
          <p:nvPr/>
        </p:nvSpPr>
        <p:spPr>
          <a:xfrm>
            <a:off x="246064" y="829090"/>
            <a:ext cx="3861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t/>
            </a:r>
            <a:endParaRPr b="0" i="0" sz="1400" u="none" cap="none" strike="noStrike">
              <a:solidFill>
                <a:srgbClr val="000000"/>
              </a:solidFill>
              <a:latin typeface="Arial"/>
              <a:ea typeface="Arial"/>
              <a:cs typeface="Arial"/>
              <a:sym typeface="Arial"/>
            </a:endParaRPr>
          </a:p>
        </p:txBody>
      </p:sp>
      <p:grpSp>
        <p:nvGrpSpPr>
          <p:cNvPr id="822" name="Google Shape;822;p63"/>
          <p:cNvGrpSpPr/>
          <p:nvPr/>
        </p:nvGrpSpPr>
        <p:grpSpPr>
          <a:xfrm>
            <a:off x="5036695" y="0"/>
            <a:ext cx="4107300" cy="5143500"/>
            <a:chOff x="5036820" y="0"/>
            <a:chExt cx="4107300" cy="5143500"/>
          </a:xfrm>
        </p:grpSpPr>
        <p:sp>
          <p:nvSpPr>
            <p:cNvPr id="823" name="Google Shape;823;p63"/>
            <p:cNvSpPr/>
            <p:nvPr/>
          </p:nvSpPr>
          <p:spPr>
            <a:xfrm>
              <a:off x="5036820" y="0"/>
              <a:ext cx="4107300" cy="5143500"/>
            </a:xfrm>
            <a:prstGeom prst="rect">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63"/>
            <p:cNvSpPr txBox="1"/>
            <p:nvPr/>
          </p:nvSpPr>
          <p:spPr>
            <a:xfrm>
              <a:off x="6405627" y="1733360"/>
              <a:ext cx="1405500" cy="430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CCF5"/>
                  </a:solidFill>
                  <a:latin typeface="Montserrat SemiBold"/>
                  <a:ea typeface="Montserrat SemiBold"/>
                  <a:cs typeface="Montserrat SemiBold"/>
                  <a:sym typeface="Montserrat SemiBold"/>
                </a:rPr>
                <a:t> </a:t>
              </a:r>
              <a:endParaRPr b="0" i="0" sz="1100" u="none" cap="none" strike="noStrike">
                <a:solidFill>
                  <a:srgbClr val="00CCF5"/>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825" name="Google Shape;825;p63"/>
            <p:cNvSpPr txBox="1"/>
            <p:nvPr/>
          </p:nvSpPr>
          <p:spPr>
            <a:xfrm>
              <a:off x="6405627" y="2968463"/>
              <a:ext cx="14055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CCF5"/>
                </a:solidFill>
                <a:latin typeface="Montserrat SemiBold"/>
                <a:ea typeface="Montserrat SemiBold"/>
                <a:cs typeface="Montserrat SemiBold"/>
                <a:sym typeface="Montserrat SemiBold"/>
              </a:endParaRPr>
            </a:p>
          </p:txBody>
        </p:sp>
        <p:sp>
          <p:nvSpPr>
            <p:cNvPr id="826" name="Google Shape;826;p63"/>
            <p:cNvSpPr txBox="1"/>
            <p:nvPr/>
          </p:nvSpPr>
          <p:spPr>
            <a:xfrm>
              <a:off x="6861012" y="873580"/>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827" name="Google Shape;827;p63"/>
            <p:cNvSpPr txBox="1"/>
            <p:nvPr/>
          </p:nvSpPr>
          <p:spPr>
            <a:xfrm>
              <a:off x="7917810" y="238680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Montserrat SemiBold"/>
                <a:ea typeface="Montserrat SemiBold"/>
                <a:cs typeface="Montserrat SemiBold"/>
                <a:sym typeface="Montserrat SemiBold"/>
              </a:endParaRPr>
            </a:p>
          </p:txBody>
        </p:sp>
        <p:sp>
          <p:nvSpPr>
            <p:cNvPr id="828" name="Google Shape;828;p63"/>
            <p:cNvSpPr txBox="1"/>
            <p:nvPr/>
          </p:nvSpPr>
          <p:spPr>
            <a:xfrm>
              <a:off x="57902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829" name="Google Shape;829;p63"/>
            <p:cNvSpPr txBox="1"/>
            <p:nvPr/>
          </p:nvSpPr>
          <p:spPr>
            <a:xfrm>
              <a:off x="7917810" y="2739125"/>
              <a:ext cx="47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830" name="Google Shape;830;p63"/>
            <p:cNvSpPr txBox="1"/>
            <p:nvPr/>
          </p:nvSpPr>
          <p:spPr>
            <a:xfrm>
              <a:off x="6864365" y="4188775"/>
              <a:ext cx="4728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t/>
              </a:r>
              <a:endParaRPr b="1" i="0" sz="2400" u="none" cap="none" strike="noStrike">
                <a:solidFill>
                  <a:srgbClr val="00CCF5"/>
                </a:solidFill>
                <a:latin typeface="Montserrat"/>
                <a:ea typeface="Montserrat"/>
                <a:cs typeface="Montserrat"/>
                <a:sym typeface="Montserrat"/>
              </a:endParaRPr>
            </a:p>
          </p:txBody>
        </p:sp>
      </p:grpSp>
      <p:grpSp>
        <p:nvGrpSpPr>
          <p:cNvPr id="831" name="Google Shape;831;p63"/>
          <p:cNvGrpSpPr/>
          <p:nvPr/>
        </p:nvGrpSpPr>
        <p:grpSpPr>
          <a:xfrm>
            <a:off x="4973980" y="922252"/>
            <a:ext cx="4017901" cy="2854207"/>
            <a:chOff x="3031956" y="1152799"/>
            <a:chExt cx="3356643" cy="2408004"/>
          </a:xfrm>
        </p:grpSpPr>
        <p:pic>
          <p:nvPicPr>
            <p:cNvPr id="832" name="Google Shape;832;p63"/>
            <p:cNvPicPr preferRelativeResize="0"/>
            <p:nvPr/>
          </p:nvPicPr>
          <p:blipFill rotWithShape="1">
            <a:blip r:embed="rId3">
              <a:alphaModFix/>
            </a:blip>
            <a:srcRect b="0" l="0" r="0" t="0"/>
            <a:stretch/>
          </p:blipFill>
          <p:spPr>
            <a:xfrm rot="-1977858">
              <a:off x="3280106" y="1515078"/>
              <a:ext cx="1755145" cy="1431422"/>
            </a:xfrm>
            <a:prstGeom prst="rect">
              <a:avLst/>
            </a:prstGeom>
            <a:noFill/>
            <a:ln>
              <a:noFill/>
            </a:ln>
          </p:spPr>
        </p:pic>
        <p:grpSp>
          <p:nvGrpSpPr>
            <p:cNvPr id="833" name="Google Shape;833;p63"/>
            <p:cNvGrpSpPr/>
            <p:nvPr/>
          </p:nvGrpSpPr>
          <p:grpSpPr>
            <a:xfrm>
              <a:off x="3709558" y="1230663"/>
              <a:ext cx="2679041" cy="2330140"/>
              <a:chOff x="3709558" y="1230663"/>
              <a:chExt cx="2679041" cy="2330140"/>
            </a:xfrm>
          </p:grpSpPr>
          <p:sp>
            <p:nvSpPr>
              <p:cNvPr id="834" name="Google Shape;834;p63"/>
              <p:cNvSpPr txBox="1"/>
              <p:nvPr/>
            </p:nvSpPr>
            <p:spPr>
              <a:xfrm>
                <a:off x="3962306" y="2220859"/>
                <a:ext cx="1083300" cy="233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lang="en-US" sz="1200">
                    <a:solidFill>
                      <a:srgbClr val="06CDF7"/>
                    </a:solidFill>
                    <a:latin typeface="Montserrat"/>
                    <a:ea typeface="Montserrat"/>
                    <a:cs typeface="Montserrat"/>
                    <a:sym typeface="Montserrat"/>
                  </a:rPr>
                  <a:t>Results</a:t>
                </a:r>
                <a:endParaRPr b="0" i="0" sz="1200" u="none" cap="none" strike="noStrike">
                  <a:solidFill>
                    <a:srgbClr val="FFFFFF"/>
                  </a:solidFill>
                  <a:latin typeface="Montserrat SemiBold"/>
                  <a:ea typeface="Montserrat SemiBold"/>
                  <a:cs typeface="Montserrat SemiBold"/>
                  <a:sym typeface="Montserrat SemiBold"/>
                </a:endParaRPr>
              </a:p>
            </p:txBody>
          </p:sp>
          <p:sp>
            <p:nvSpPr>
              <p:cNvPr id="835" name="Google Shape;835;p63"/>
              <p:cNvSpPr txBox="1"/>
              <p:nvPr/>
            </p:nvSpPr>
            <p:spPr>
              <a:xfrm>
                <a:off x="3709558" y="1230663"/>
                <a:ext cx="982200" cy="36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lang="en-US" sz="1100">
                    <a:solidFill>
                      <a:srgbClr val="FFFFFF"/>
                    </a:solidFill>
                    <a:latin typeface="Montserrat SemiBold"/>
                    <a:ea typeface="Montserrat SemiBold"/>
                    <a:cs typeface="Montserrat SemiBold"/>
                    <a:sym typeface="Montserrat SemiBold"/>
                  </a:rPr>
                  <a:t>Team</a:t>
                </a:r>
                <a:endParaRPr sz="1100">
                  <a:solidFill>
                    <a:srgbClr val="FFFFFF"/>
                  </a:solidFill>
                  <a:latin typeface="Montserrat SemiBold"/>
                  <a:ea typeface="Montserrat SemiBold"/>
                  <a:cs typeface="Montserrat SemiBold"/>
                  <a:sym typeface="Montserrat SemiBold"/>
                </a:endParaRPr>
              </a:p>
              <a:p>
                <a:pPr indent="0" lvl="0" marL="0" marR="0" rtl="0" algn="l">
                  <a:lnSpc>
                    <a:spcPct val="100000"/>
                  </a:lnSpc>
                  <a:spcBef>
                    <a:spcPts val="0"/>
                  </a:spcBef>
                  <a:spcAft>
                    <a:spcPts val="0"/>
                  </a:spcAft>
                  <a:buClr>
                    <a:srgbClr val="000000"/>
                  </a:buClr>
                  <a:buSzPts val="1100"/>
                  <a:buFont typeface="Arial"/>
                  <a:buNone/>
                </a:pPr>
                <a:r>
                  <a:rPr lang="en-US" sz="1100">
                    <a:solidFill>
                      <a:srgbClr val="FFFFFF"/>
                    </a:solidFill>
                    <a:latin typeface="Montserrat SemiBold"/>
                    <a:ea typeface="Montserrat SemiBold"/>
                    <a:cs typeface="Montserrat SemiBold"/>
                    <a:sym typeface="Montserrat SemiBold"/>
                  </a:rPr>
                  <a:t>Growth</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836" name="Google Shape;836;p63"/>
              <p:cNvSpPr txBox="1"/>
              <p:nvPr/>
            </p:nvSpPr>
            <p:spPr>
              <a:xfrm>
                <a:off x="5165499" y="2130100"/>
                <a:ext cx="1223100" cy="36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lang="en-US" sz="1100">
                    <a:solidFill>
                      <a:srgbClr val="FFFFFF"/>
                    </a:solidFill>
                    <a:latin typeface="Montserrat SemiBold"/>
                    <a:ea typeface="Montserrat SemiBold"/>
                    <a:cs typeface="Montserrat SemiBold"/>
                    <a:sym typeface="Montserrat SemiBold"/>
                  </a:rPr>
                  <a:t>Stakeholder Satisfaction</a:t>
                </a:r>
                <a:endParaRPr b="0" i="0" sz="1100" u="none" cap="none" strike="noStrike">
                  <a:solidFill>
                    <a:srgbClr val="FFFFFF"/>
                  </a:solidFill>
                  <a:latin typeface="Montserrat SemiBold"/>
                  <a:ea typeface="Montserrat SemiBold"/>
                  <a:cs typeface="Montserrat SemiBold"/>
                  <a:sym typeface="Montserrat SemiBold"/>
                </a:endParaRPr>
              </a:p>
            </p:txBody>
          </p:sp>
          <p:sp>
            <p:nvSpPr>
              <p:cNvPr id="837" name="Google Shape;837;p63"/>
              <p:cNvSpPr txBox="1"/>
              <p:nvPr/>
            </p:nvSpPr>
            <p:spPr>
              <a:xfrm>
                <a:off x="3735136" y="3197203"/>
                <a:ext cx="1083300" cy="36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lang="en-US" sz="1100">
                    <a:solidFill>
                      <a:srgbClr val="FFFFFF"/>
                    </a:solidFill>
                    <a:latin typeface="Montserrat SemiBold"/>
                    <a:ea typeface="Montserrat SemiBold"/>
                    <a:cs typeface="Montserrat SemiBold"/>
                    <a:sym typeface="Montserrat SemiBold"/>
                  </a:rPr>
                  <a:t>Member Wellbeing</a:t>
                </a:r>
                <a:endParaRPr b="0" i="0" sz="1100" u="none" cap="none" strike="noStrike">
                  <a:solidFill>
                    <a:srgbClr val="FFFFFF"/>
                  </a:solidFill>
                  <a:latin typeface="Montserrat SemiBold"/>
                  <a:ea typeface="Montserrat SemiBold"/>
                  <a:cs typeface="Montserrat SemiBold"/>
                  <a:sym typeface="Montserrat SemiBold"/>
                </a:endParaRPr>
              </a:p>
            </p:txBody>
          </p:sp>
        </p:grpSp>
      </p:grpSp>
      <p:grpSp>
        <p:nvGrpSpPr>
          <p:cNvPr id="838" name="Google Shape;838;p63"/>
          <p:cNvGrpSpPr/>
          <p:nvPr/>
        </p:nvGrpSpPr>
        <p:grpSpPr>
          <a:xfrm>
            <a:off x="226694" y="2949492"/>
            <a:ext cx="4017950" cy="1040962"/>
            <a:chOff x="226694" y="2904563"/>
            <a:chExt cx="4017950" cy="1040962"/>
          </a:xfrm>
        </p:grpSpPr>
        <p:grpSp>
          <p:nvGrpSpPr>
            <p:cNvPr id="839" name="Google Shape;839;p63"/>
            <p:cNvGrpSpPr/>
            <p:nvPr/>
          </p:nvGrpSpPr>
          <p:grpSpPr>
            <a:xfrm>
              <a:off x="226694" y="2904563"/>
              <a:ext cx="4017950" cy="1040962"/>
              <a:chOff x="226694" y="3361763"/>
              <a:chExt cx="4017950" cy="1040962"/>
            </a:xfrm>
          </p:grpSpPr>
          <p:sp>
            <p:nvSpPr>
              <p:cNvPr id="840" name="Google Shape;840;p63"/>
              <p:cNvSpPr/>
              <p:nvPr/>
            </p:nvSpPr>
            <p:spPr>
              <a:xfrm>
                <a:off x="271144" y="3406213"/>
                <a:ext cx="3973500" cy="943500"/>
              </a:xfrm>
              <a:prstGeom prst="roundRect">
                <a:avLst>
                  <a:gd fmla="val 12257" name="adj"/>
                </a:avLst>
              </a:prstGeom>
              <a:solidFill>
                <a:srgbClr val="0C2055"/>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41" name="Google Shape;841;p63"/>
              <p:cNvSpPr/>
              <p:nvPr/>
            </p:nvSpPr>
            <p:spPr>
              <a:xfrm>
                <a:off x="226694" y="3361763"/>
                <a:ext cx="3973500" cy="943500"/>
              </a:xfrm>
              <a:prstGeom prst="roundRect">
                <a:avLst>
                  <a:gd fmla="val 11350" name="adj"/>
                </a:avLst>
              </a:prstGeom>
              <a:solidFill>
                <a:schemeClr val="lt1"/>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842" name="Google Shape;842;p63"/>
              <p:cNvGrpSpPr/>
              <p:nvPr/>
            </p:nvGrpSpPr>
            <p:grpSpPr>
              <a:xfrm>
                <a:off x="815069" y="3418350"/>
                <a:ext cx="3213300" cy="984375"/>
                <a:chOff x="815069" y="3524427"/>
                <a:chExt cx="3213300" cy="984375"/>
              </a:xfrm>
            </p:grpSpPr>
            <p:sp>
              <p:nvSpPr>
                <p:cNvPr id="843" name="Google Shape;843;p63"/>
                <p:cNvSpPr/>
                <p:nvPr/>
              </p:nvSpPr>
              <p:spPr>
                <a:xfrm>
                  <a:off x="815075" y="3524427"/>
                  <a:ext cx="1803300" cy="286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n-US" sz="1200">
                      <a:solidFill>
                        <a:srgbClr val="0C2055"/>
                      </a:solidFill>
                      <a:latin typeface="Montserrat"/>
                      <a:ea typeface="Montserrat"/>
                      <a:cs typeface="Montserrat"/>
                      <a:sym typeface="Montserrat"/>
                    </a:rPr>
                    <a:t>Member Wellbeing</a:t>
                  </a:r>
                  <a:r>
                    <a:rPr b="1" i="0" lang="en-US" sz="1200" u="none" cap="none" strike="noStrike">
                      <a:solidFill>
                        <a:srgbClr val="0C2055"/>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
              <p:nvSpPr>
                <p:cNvPr id="844" name="Google Shape;844;p63"/>
                <p:cNvSpPr/>
                <p:nvPr/>
              </p:nvSpPr>
              <p:spPr>
                <a:xfrm>
                  <a:off x="815069" y="3739302"/>
                  <a:ext cx="3213300" cy="76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100">
                      <a:solidFill>
                        <a:srgbClr val="0C2055"/>
                      </a:solidFill>
                      <a:latin typeface="Montserrat"/>
                      <a:ea typeface="Montserrat"/>
                      <a:cs typeface="Montserrat"/>
                      <a:sym typeface="Montserrat"/>
                    </a:rPr>
                    <a:t>A great team has a positive impact</a:t>
                  </a:r>
                  <a:endParaRPr i="1" sz="1100">
                    <a:solidFill>
                      <a:srgbClr val="0C2055"/>
                    </a:solidFill>
                    <a:latin typeface="Montserrat"/>
                    <a:ea typeface="Montserrat"/>
                    <a:cs typeface="Montserrat"/>
                    <a:sym typeface="Montserrat"/>
                  </a:endParaRPr>
                </a:p>
                <a:p>
                  <a:pPr indent="0" lvl="0" marL="0" rtl="0" algn="l">
                    <a:spcBef>
                      <a:spcPts val="0"/>
                    </a:spcBef>
                    <a:spcAft>
                      <a:spcPts val="0"/>
                    </a:spcAft>
                    <a:buNone/>
                  </a:pPr>
                  <a:r>
                    <a:rPr i="1" lang="en-US" sz="1100">
                      <a:solidFill>
                        <a:srgbClr val="0C2055"/>
                      </a:solidFill>
                      <a:latin typeface="Montserrat"/>
                      <a:ea typeface="Montserrat"/>
                      <a:cs typeface="Montserrat"/>
                      <a:sym typeface="Montserrat"/>
                    </a:rPr>
                    <a:t>on the growth and wellbeing of its</a:t>
                  </a:r>
                  <a:endParaRPr i="1" sz="1100">
                    <a:solidFill>
                      <a:srgbClr val="0C2055"/>
                    </a:solidFill>
                    <a:latin typeface="Montserrat"/>
                    <a:ea typeface="Montserrat"/>
                    <a:cs typeface="Montserrat"/>
                    <a:sym typeface="Montserrat"/>
                  </a:endParaRPr>
                </a:p>
                <a:p>
                  <a:pPr indent="0" lvl="0" marL="0" rtl="0" algn="l">
                    <a:spcBef>
                      <a:spcPts val="0"/>
                    </a:spcBef>
                    <a:spcAft>
                      <a:spcPts val="0"/>
                    </a:spcAft>
                    <a:buNone/>
                  </a:pPr>
                  <a:r>
                    <a:rPr i="1" lang="en-US" sz="1100">
                      <a:solidFill>
                        <a:srgbClr val="0C2055"/>
                      </a:solidFill>
                      <a:latin typeface="Montserrat"/>
                      <a:ea typeface="Montserrat"/>
                      <a:cs typeface="Montserrat"/>
                      <a:sym typeface="Montserrat"/>
                    </a:rPr>
                    <a:t>members.</a:t>
                  </a:r>
                  <a:endParaRPr i="1" sz="1100">
                    <a:solidFill>
                      <a:srgbClr val="0C205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i="1" sz="1100">
                    <a:solidFill>
                      <a:srgbClr val="0C2055"/>
                    </a:solidFill>
                    <a:latin typeface="Montserrat"/>
                    <a:ea typeface="Montserrat"/>
                    <a:cs typeface="Montserrat"/>
                    <a:sym typeface="Montserrat"/>
                  </a:endParaRPr>
                </a:p>
              </p:txBody>
            </p:sp>
          </p:grpSp>
          <p:sp>
            <p:nvSpPr>
              <p:cNvPr id="845" name="Google Shape;845;p63"/>
              <p:cNvSpPr/>
              <p:nvPr/>
            </p:nvSpPr>
            <p:spPr>
              <a:xfrm>
                <a:off x="320993" y="3543125"/>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46" name="Google Shape;846;p63"/>
              <p:cNvPicPr preferRelativeResize="0"/>
              <p:nvPr/>
            </p:nvPicPr>
            <p:blipFill rotWithShape="1">
              <a:blip r:embed="rId4">
                <a:alphaModFix/>
              </a:blip>
              <a:srcRect b="0" l="0" r="0" t="0"/>
              <a:stretch/>
            </p:blipFill>
            <p:spPr>
              <a:xfrm>
                <a:off x="418028" y="3640160"/>
                <a:ext cx="286942" cy="286942"/>
              </a:xfrm>
              <a:prstGeom prst="rect">
                <a:avLst/>
              </a:prstGeom>
              <a:noFill/>
              <a:ln>
                <a:noFill/>
              </a:ln>
            </p:spPr>
          </p:pic>
        </p:grpSp>
        <p:pic>
          <p:nvPicPr>
            <p:cNvPr id="847" name="Google Shape;847;p63"/>
            <p:cNvPicPr preferRelativeResize="0"/>
            <p:nvPr/>
          </p:nvPicPr>
          <p:blipFill rotWithShape="1">
            <a:blip r:embed="rId5">
              <a:alphaModFix/>
            </a:blip>
            <a:srcRect b="10" l="0" r="0" t="0"/>
            <a:stretch/>
          </p:blipFill>
          <p:spPr>
            <a:xfrm>
              <a:off x="374025" y="3157475"/>
              <a:ext cx="369300" cy="307800"/>
            </a:xfrm>
            <a:prstGeom prst="ellipse">
              <a:avLst/>
            </a:prstGeom>
            <a:noFill/>
            <a:ln>
              <a:noFill/>
            </a:ln>
          </p:spPr>
        </p:pic>
      </p:grpSp>
      <p:grpSp>
        <p:nvGrpSpPr>
          <p:cNvPr id="848" name="Google Shape;848;p63"/>
          <p:cNvGrpSpPr/>
          <p:nvPr/>
        </p:nvGrpSpPr>
        <p:grpSpPr>
          <a:xfrm>
            <a:off x="226700" y="1185183"/>
            <a:ext cx="4017184" cy="797007"/>
            <a:chOff x="226694" y="1185236"/>
            <a:chExt cx="4017184" cy="797007"/>
          </a:xfrm>
        </p:grpSpPr>
        <p:grpSp>
          <p:nvGrpSpPr>
            <p:cNvPr id="849" name="Google Shape;849;p63"/>
            <p:cNvGrpSpPr/>
            <p:nvPr/>
          </p:nvGrpSpPr>
          <p:grpSpPr>
            <a:xfrm>
              <a:off x="226694" y="1185236"/>
              <a:ext cx="4017184" cy="797007"/>
              <a:chOff x="226694" y="1642436"/>
              <a:chExt cx="4017184" cy="797007"/>
            </a:xfrm>
          </p:grpSpPr>
          <p:sp>
            <p:nvSpPr>
              <p:cNvPr id="850" name="Google Shape;850;p63"/>
              <p:cNvSpPr/>
              <p:nvPr/>
            </p:nvSpPr>
            <p:spPr>
              <a:xfrm>
                <a:off x="270378" y="1684643"/>
                <a:ext cx="3973500" cy="754800"/>
              </a:xfrm>
              <a:prstGeom prst="roundRect">
                <a:avLst>
                  <a:gd fmla="val 18727" name="adj"/>
                </a:avLst>
              </a:prstGeom>
              <a:solidFill>
                <a:srgbClr val="0C2055"/>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51" name="Google Shape;851;p63"/>
              <p:cNvSpPr/>
              <p:nvPr/>
            </p:nvSpPr>
            <p:spPr>
              <a:xfrm>
                <a:off x="226694" y="1642436"/>
                <a:ext cx="3973500" cy="754800"/>
              </a:xfrm>
              <a:prstGeom prst="roundRect">
                <a:avLst>
                  <a:gd fmla="val 18727" name="adj"/>
                </a:avLst>
              </a:prstGeom>
              <a:solidFill>
                <a:schemeClr val="lt1"/>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852" name="Google Shape;852;p63"/>
              <p:cNvGrpSpPr/>
              <p:nvPr/>
            </p:nvGrpSpPr>
            <p:grpSpPr>
              <a:xfrm>
                <a:off x="795699" y="1697249"/>
                <a:ext cx="3210602" cy="645111"/>
                <a:chOff x="795699" y="1572301"/>
                <a:chExt cx="3210602" cy="645111"/>
              </a:xfrm>
            </p:grpSpPr>
            <p:sp>
              <p:nvSpPr>
                <p:cNvPr id="853" name="Google Shape;853;p63"/>
                <p:cNvSpPr/>
                <p:nvPr/>
              </p:nvSpPr>
              <p:spPr>
                <a:xfrm>
                  <a:off x="795699" y="1572300"/>
                  <a:ext cx="24540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n-US" sz="1200">
                      <a:solidFill>
                        <a:srgbClr val="0C2055"/>
                      </a:solidFill>
                      <a:latin typeface="Montserrat"/>
                      <a:ea typeface="Montserrat"/>
                      <a:cs typeface="Montserrat"/>
                      <a:sym typeface="Montserrat"/>
                    </a:rPr>
                    <a:t>Stakeholder Satisfaction</a:t>
                  </a:r>
                  <a:r>
                    <a:rPr b="1" i="0" lang="en-US" sz="1200" u="none" cap="none" strike="noStrike">
                      <a:solidFill>
                        <a:srgbClr val="0C2055"/>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
              <p:nvSpPr>
                <p:cNvPr id="854" name="Google Shape;854;p63"/>
                <p:cNvSpPr/>
                <p:nvPr/>
              </p:nvSpPr>
              <p:spPr>
                <a:xfrm>
                  <a:off x="795701" y="1786611"/>
                  <a:ext cx="3210600" cy="43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100">
                      <a:solidFill>
                        <a:srgbClr val="0C2055"/>
                      </a:solidFill>
                      <a:latin typeface="Montserrat"/>
                      <a:ea typeface="Montserrat"/>
                      <a:cs typeface="Montserrat"/>
                      <a:sym typeface="Montserrat"/>
                    </a:rPr>
                    <a:t>A great team meets or exceeds its stakeholder requirements.</a:t>
                  </a:r>
                  <a:endParaRPr i="1" sz="1100">
                    <a:solidFill>
                      <a:srgbClr val="0C205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i="1" sz="1100">
                    <a:solidFill>
                      <a:srgbClr val="0C2055"/>
                    </a:solidFill>
                    <a:latin typeface="Montserrat"/>
                    <a:ea typeface="Montserrat"/>
                    <a:cs typeface="Montserrat"/>
                    <a:sym typeface="Montserrat"/>
                  </a:endParaRPr>
                </a:p>
              </p:txBody>
            </p:sp>
          </p:grpSp>
          <p:sp>
            <p:nvSpPr>
              <p:cNvPr id="855" name="Google Shape;855;p63"/>
              <p:cNvSpPr/>
              <p:nvPr/>
            </p:nvSpPr>
            <p:spPr>
              <a:xfrm>
                <a:off x="320993" y="1779347"/>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56" name="Google Shape;856;p63"/>
              <p:cNvPicPr preferRelativeResize="0"/>
              <p:nvPr/>
            </p:nvPicPr>
            <p:blipFill rotWithShape="1">
              <a:blip r:embed="rId6">
                <a:alphaModFix/>
              </a:blip>
              <a:srcRect b="0" l="0" r="0" t="0"/>
              <a:stretch/>
            </p:blipFill>
            <p:spPr>
              <a:xfrm>
                <a:off x="419427" y="1877781"/>
                <a:ext cx="284144" cy="284144"/>
              </a:xfrm>
              <a:prstGeom prst="rect">
                <a:avLst/>
              </a:prstGeom>
              <a:noFill/>
              <a:ln>
                <a:noFill/>
              </a:ln>
            </p:spPr>
          </p:pic>
        </p:grpSp>
        <p:pic>
          <p:nvPicPr>
            <p:cNvPr id="857" name="Google Shape;857;p63"/>
            <p:cNvPicPr preferRelativeResize="0"/>
            <p:nvPr/>
          </p:nvPicPr>
          <p:blipFill rotWithShape="1">
            <a:blip r:embed="rId7">
              <a:alphaModFix/>
            </a:blip>
            <a:srcRect b="-11201" l="-22354" r="0" t="-11213"/>
            <a:stretch/>
          </p:blipFill>
          <p:spPr>
            <a:xfrm>
              <a:off x="312275" y="1375076"/>
              <a:ext cx="394800" cy="402900"/>
            </a:xfrm>
            <a:prstGeom prst="ellipse">
              <a:avLst/>
            </a:prstGeom>
            <a:noFill/>
            <a:ln>
              <a:noFill/>
            </a:ln>
          </p:spPr>
        </p:pic>
      </p:grpSp>
      <p:grpSp>
        <p:nvGrpSpPr>
          <p:cNvPr id="858" name="Google Shape;858;p63"/>
          <p:cNvGrpSpPr/>
          <p:nvPr/>
        </p:nvGrpSpPr>
        <p:grpSpPr>
          <a:xfrm>
            <a:off x="226694" y="2092698"/>
            <a:ext cx="4017950" cy="793512"/>
            <a:chOff x="226694" y="2047769"/>
            <a:chExt cx="4017950" cy="793512"/>
          </a:xfrm>
        </p:grpSpPr>
        <p:grpSp>
          <p:nvGrpSpPr>
            <p:cNvPr id="859" name="Google Shape;859;p63"/>
            <p:cNvGrpSpPr/>
            <p:nvPr/>
          </p:nvGrpSpPr>
          <p:grpSpPr>
            <a:xfrm>
              <a:off x="226694" y="2047769"/>
              <a:ext cx="4017950" cy="793512"/>
              <a:chOff x="226694" y="2504969"/>
              <a:chExt cx="4017950" cy="793512"/>
            </a:xfrm>
          </p:grpSpPr>
          <p:sp>
            <p:nvSpPr>
              <p:cNvPr id="860" name="Google Shape;860;p63"/>
              <p:cNvSpPr/>
              <p:nvPr/>
            </p:nvSpPr>
            <p:spPr>
              <a:xfrm>
                <a:off x="271144" y="2543681"/>
                <a:ext cx="3973500" cy="754800"/>
              </a:xfrm>
              <a:prstGeom prst="roundRect">
                <a:avLst>
                  <a:gd fmla="val 18727" name="adj"/>
                </a:avLst>
              </a:prstGeom>
              <a:solidFill>
                <a:srgbClr val="0C2055"/>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61" name="Google Shape;861;p63"/>
              <p:cNvSpPr/>
              <p:nvPr/>
            </p:nvSpPr>
            <p:spPr>
              <a:xfrm>
                <a:off x="226694" y="2504969"/>
                <a:ext cx="3973500" cy="754800"/>
              </a:xfrm>
              <a:prstGeom prst="roundRect">
                <a:avLst>
                  <a:gd fmla="val 18727" name="adj"/>
                </a:avLst>
              </a:prstGeom>
              <a:solidFill>
                <a:schemeClr val="lt1"/>
              </a:solidFill>
              <a:ln>
                <a:noFill/>
              </a:ln>
              <a:effectLst>
                <a:outerShdw blurRad="190500" rotWithShape="0" algn="tl" dir="2700000" dist="38100">
                  <a:srgbClr val="000000">
                    <a:alpha val="902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862" name="Google Shape;862;p63"/>
              <p:cNvGrpSpPr/>
              <p:nvPr/>
            </p:nvGrpSpPr>
            <p:grpSpPr>
              <a:xfrm>
                <a:off x="815069" y="2559794"/>
                <a:ext cx="3023700" cy="645098"/>
                <a:chOff x="815069" y="2659514"/>
                <a:chExt cx="3023700" cy="645098"/>
              </a:xfrm>
            </p:grpSpPr>
            <p:sp>
              <p:nvSpPr>
                <p:cNvPr id="863" name="Google Shape;863;p63"/>
                <p:cNvSpPr/>
                <p:nvPr/>
              </p:nvSpPr>
              <p:spPr>
                <a:xfrm>
                  <a:off x="815070" y="2659514"/>
                  <a:ext cx="18021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n-US" sz="1200">
                      <a:solidFill>
                        <a:srgbClr val="0C2055"/>
                      </a:solidFill>
                      <a:latin typeface="Montserrat"/>
                      <a:ea typeface="Montserrat"/>
                      <a:cs typeface="Montserrat"/>
                      <a:sym typeface="Montserrat"/>
                    </a:rPr>
                    <a:t>Team Growth</a:t>
                  </a:r>
                  <a:r>
                    <a:rPr b="1" i="0" lang="en-US" sz="1200" u="none" cap="none" strike="noStrike">
                      <a:solidFill>
                        <a:srgbClr val="0C2055"/>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
              <p:nvSpPr>
                <p:cNvPr id="864" name="Google Shape;864;p63"/>
                <p:cNvSpPr/>
                <p:nvPr/>
              </p:nvSpPr>
              <p:spPr>
                <a:xfrm>
                  <a:off x="815069" y="2873812"/>
                  <a:ext cx="3023700" cy="43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US" sz="1100">
                      <a:solidFill>
                        <a:srgbClr val="0C2055"/>
                      </a:solidFill>
                      <a:latin typeface="Montserrat"/>
                      <a:ea typeface="Montserrat"/>
                      <a:cs typeface="Montserrat"/>
                      <a:sym typeface="Montserrat"/>
                    </a:rPr>
                    <a:t>A great team gets better in capability</a:t>
                  </a:r>
                  <a:endParaRPr i="1" sz="1100">
                    <a:solidFill>
                      <a:srgbClr val="0C2055"/>
                    </a:solidFill>
                    <a:latin typeface="Montserrat"/>
                    <a:ea typeface="Montserrat"/>
                    <a:cs typeface="Montserrat"/>
                    <a:sym typeface="Montserrat"/>
                  </a:endParaRPr>
                </a:p>
                <a:p>
                  <a:pPr indent="0" lvl="0" marL="0" rtl="0" algn="l">
                    <a:spcBef>
                      <a:spcPts val="0"/>
                    </a:spcBef>
                    <a:spcAft>
                      <a:spcPts val="0"/>
                    </a:spcAft>
                    <a:buNone/>
                  </a:pPr>
                  <a:r>
                    <a:rPr i="1" lang="en-US" sz="1100">
                      <a:solidFill>
                        <a:srgbClr val="0C2055"/>
                      </a:solidFill>
                      <a:latin typeface="Montserrat"/>
                      <a:ea typeface="Montserrat"/>
                      <a:cs typeface="Montserrat"/>
                      <a:sym typeface="Montserrat"/>
                    </a:rPr>
                    <a:t>over time.</a:t>
                  </a:r>
                  <a:endParaRPr i="1" sz="1100">
                    <a:solidFill>
                      <a:srgbClr val="0C205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i="1" sz="1100">
                    <a:solidFill>
                      <a:srgbClr val="0C2055"/>
                    </a:solidFill>
                    <a:latin typeface="Montserrat"/>
                    <a:ea typeface="Montserrat"/>
                    <a:cs typeface="Montserrat"/>
                    <a:sym typeface="Montserrat"/>
                  </a:endParaRPr>
                </a:p>
              </p:txBody>
            </p:sp>
          </p:grpSp>
          <p:sp>
            <p:nvSpPr>
              <p:cNvPr id="865" name="Google Shape;865;p63"/>
              <p:cNvSpPr/>
              <p:nvPr/>
            </p:nvSpPr>
            <p:spPr>
              <a:xfrm>
                <a:off x="320993" y="2641880"/>
                <a:ext cx="480900" cy="480900"/>
              </a:xfrm>
              <a:prstGeom prst="ellipse">
                <a:avLst/>
              </a:prstGeom>
              <a:gradFill>
                <a:gsLst>
                  <a:gs pos="0">
                    <a:srgbClr val="5B34B2"/>
                  </a:gs>
                  <a:gs pos="16000">
                    <a:srgbClr val="5B34B2"/>
                  </a:gs>
                  <a:gs pos="69000">
                    <a:srgbClr val="0C2055"/>
                  </a:gs>
                  <a:gs pos="100000">
                    <a:srgbClr val="0C2055"/>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66" name="Google Shape;866;p63"/>
            <p:cNvPicPr preferRelativeResize="0"/>
            <p:nvPr/>
          </p:nvPicPr>
          <p:blipFill rotWithShape="1">
            <a:blip r:embed="rId8">
              <a:alphaModFix/>
            </a:blip>
            <a:srcRect b="15932" l="3580" r="-3580" t="1046"/>
            <a:stretch/>
          </p:blipFill>
          <p:spPr>
            <a:xfrm>
              <a:off x="361325" y="2242325"/>
              <a:ext cx="444600" cy="404400"/>
            </a:xfrm>
            <a:prstGeom prst="ellipse">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19"/>
                                        </p:tgtEl>
                                        <p:attrNameLst>
                                          <p:attrName>style.visibility</p:attrName>
                                        </p:attrNameLst>
                                      </p:cBhvr>
                                      <p:to>
                                        <p:strVal val="visible"/>
                                      </p:to>
                                    </p:set>
                                    <p:animEffect filter="fade" transition="in">
                                      <p:cBhvr>
                                        <p:cTn dur="500"/>
                                        <p:tgtEl>
                                          <p:spTgt spid="8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0"/>
                                        </p:tgtEl>
                                        <p:attrNameLst>
                                          <p:attrName>style.visibility</p:attrName>
                                        </p:attrNameLst>
                                      </p:cBhvr>
                                      <p:to>
                                        <p:strVal val="visible"/>
                                      </p:to>
                                    </p:set>
                                    <p:animEffect filter="fade" transition="in">
                                      <p:cBhvr>
                                        <p:cTn dur="500"/>
                                        <p:tgtEl>
                                          <p:spTgt spid="8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1"/>
                                        </p:tgtEl>
                                        <p:attrNameLst>
                                          <p:attrName>style.visibility</p:attrName>
                                        </p:attrNameLst>
                                      </p:cBhvr>
                                      <p:to>
                                        <p:strVal val="visible"/>
                                      </p:to>
                                    </p:set>
                                    <p:animEffect filter="fade" transition="in">
                                      <p:cBhvr>
                                        <p:cTn dur="500"/>
                                        <p:tgtEl>
                                          <p:spTgt spid="8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pic>
        <p:nvPicPr>
          <p:cNvPr id="871" name="Google Shape;871;p64" title="Workspace with Presentation and Tools.png"/>
          <p:cNvPicPr preferRelativeResize="0"/>
          <p:nvPr/>
        </p:nvPicPr>
        <p:blipFill rotWithShape="1">
          <a:blip r:embed="rId3">
            <a:alphaModFix/>
          </a:blip>
          <a:srcRect b="7798" l="0" r="0" t="7806"/>
          <a:stretch/>
        </p:blipFill>
        <p:spPr>
          <a:xfrm>
            <a:off x="3374" y="0"/>
            <a:ext cx="9142184" cy="5143501"/>
          </a:xfrm>
          <a:prstGeom prst="rect">
            <a:avLst/>
          </a:prstGeom>
          <a:noFill/>
          <a:ln>
            <a:noFill/>
          </a:ln>
        </p:spPr>
      </p:pic>
      <p:sp>
        <p:nvSpPr>
          <p:cNvPr id="872" name="Google Shape;872;p64"/>
          <p:cNvSpPr/>
          <p:nvPr/>
        </p:nvSpPr>
        <p:spPr>
          <a:xfrm>
            <a:off x="0" y="-1"/>
            <a:ext cx="9144000" cy="5143500"/>
          </a:xfrm>
          <a:prstGeom prst="roundRect">
            <a:avLst>
              <a:gd fmla="val 0" name="adj"/>
            </a:avLst>
          </a:prstGeom>
          <a:gradFill>
            <a:gsLst>
              <a:gs pos="0">
                <a:srgbClr val="0C2055">
                  <a:alpha val="88627"/>
                </a:srgbClr>
              </a:gs>
              <a:gs pos="52000">
                <a:srgbClr val="342A84">
                  <a:alpha val="68627"/>
                </a:srgbClr>
              </a:gs>
              <a:gs pos="100000">
                <a:srgbClr val="5B34B2">
                  <a:alpha val="40000"/>
                </a:srgbClr>
              </a:gs>
            </a:gsLst>
            <a:lin ang="18900044"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73" name="Google Shape;873;p64"/>
          <p:cNvSpPr/>
          <p:nvPr/>
        </p:nvSpPr>
        <p:spPr>
          <a:xfrm>
            <a:off x="6673806" y="280265"/>
            <a:ext cx="2139900" cy="2139900"/>
          </a:xfrm>
          <a:prstGeom prst="ellipse">
            <a:avLst/>
          </a:prstGeom>
          <a:noFill/>
          <a:ln cap="flat" cmpd="sng" w="19050">
            <a:solidFill>
              <a:srgbClr val="DCD2F2"/>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874" name="Google Shape;874;p64"/>
          <p:cNvPicPr preferRelativeResize="0"/>
          <p:nvPr/>
        </p:nvPicPr>
        <p:blipFill rotWithShape="1">
          <a:blip r:embed="rId4">
            <a:alphaModFix/>
          </a:blip>
          <a:srcRect b="0" l="0" r="0" t="0"/>
          <a:stretch/>
        </p:blipFill>
        <p:spPr>
          <a:xfrm>
            <a:off x="241489" y="350925"/>
            <a:ext cx="2499060" cy="393600"/>
          </a:xfrm>
          <a:prstGeom prst="rect">
            <a:avLst/>
          </a:prstGeom>
          <a:noFill/>
          <a:ln>
            <a:noFill/>
          </a:ln>
        </p:spPr>
      </p:pic>
      <p:sp>
        <p:nvSpPr>
          <p:cNvPr id="875" name="Google Shape;875;p64"/>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chemeClr val="lt1"/>
                </a:solidFill>
                <a:latin typeface="Montserrat"/>
                <a:ea typeface="Montserrat"/>
                <a:cs typeface="Montserrat"/>
                <a:sym typeface="Montserrat"/>
              </a:rPr>
              <a:t>Copyright 6TCG, Inc. 2025.</a:t>
            </a:r>
            <a:endParaRPr b="0" i="0" sz="1050" u="none" cap="none" strike="noStrike">
              <a:solidFill>
                <a:schemeClr val="lt1"/>
              </a:solidFill>
              <a:latin typeface="Montserrat"/>
              <a:ea typeface="Montserrat"/>
              <a:cs typeface="Montserrat"/>
              <a:sym typeface="Montserrat"/>
            </a:endParaRPr>
          </a:p>
        </p:txBody>
      </p:sp>
      <p:sp>
        <p:nvSpPr>
          <p:cNvPr id="876" name="Google Shape;876;p64"/>
          <p:cNvSpPr txBox="1"/>
          <p:nvPr/>
        </p:nvSpPr>
        <p:spPr>
          <a:xfrm>
            <a:off x="550551" y="2700775"/>
            <a:ext cx="74205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Montserrat"/>
                <a:ea typeface="Montserrat"/>
                <a:cs typeface="Montserrat"/>
                <a:sym typeface="Montserrat"/>
              </a:rPr>
              <a:t>Participant Exercise: Evaluate a Team through the 6 Conditions Lens</a:t>
            </a:r>
            <a:endParaRPr b="0" i="0" sz="1400" u="none" cap="none" strike="noStrike">
              <a:solidFill>
                <a:srgbClr val="000000"/>
              </a:solidFill>
              <a:latin typeface="Arial"/>
              <a:ea typeface="Arial"/>
              <a:cs typeface="Arial"/>
              <a:sym typeface="Arial"/>
            </a:endParaRPr>
          </a:p>
        </p:txBody>
      </p:sp>
      <p:pic>
        <p:nvPicPr>
          <p:cNvPr id="877" name="Google Shape;877;p64" title="6TC_Icons6.png"/>
          <p:cNvPicPr preferRelativeResize="0"/>
          <p:nvPr/>
        </p:nvPicPr>
        <p:blipFill rotWithShape="1">
          <a:blip r:embed="rId5">
            <a:alphaModFix/>
          </a:blip>
          <a:srcRect b="0" l="0" r="0" t="0"/>
          <a:stretch/>
        </p:blipFill>
        <p:spPr>
          <a:xfrm>
            <a:off x="330114" y="752475"/>
            <a:ext cx="1956222" cy="1956250"/>
          </a:xfrm>
          <a:prstGeom prst="rect">
            <a:avLst/>
          </a:prstGeom>
          <a:noFill/>
          <a:ln>
            <a:noFill/>
          </a:ln>
        </p:spPr>
      </p:pic>
      <p:sp>
        <p:nvSpPr>
          <p:cNvPr id="878" name="Google Shape;878;p64"/>
          <p:cNvSpPr txBox="1"/>
          <p:nvPr/>
        </p:nvSpPr>
        <p:spPr>
          <a:xfrm>
            <a:off x="684383" y="1315091"/>
            <a:ext cx="12477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chemeClr val="lt1"/>
                </a:solidFill>
                <a:latin typeface="Montserrat"/>
                <a:ea typeface="Montserrat"/>
                <a:cs typeface="Montserrat"/>
                <a:sym typeface="Montserrat"/>
              </a:rPr>
              <a:t>0</a:t>
            </a:r>
            <a:r>
              <a:rPr b="1" lang="en-US" sz="4800">
                <a:solidFill>
                  <a:schemeClr val="lt1"/>
                </a:solidFill>
                <a:latin typeface="Montserrat"/>
                <a:ea typeface="Montserrat"/>
                <a:cs typeface="Montserrat"/>
                <a:sym typeface="Montserrat"/>
              </a:rPr>
              <a:t>6</a:t>
            </a:r>
            <a:r>
              <a:rPr b="1" i="0" lang="en-US" sz="4800" u="none" cap="none" strike="noStrike">
                <a:solidFill>
                  <a:schemeClr val="lt1"/>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Tree>
  </p:cSld>
  <p:clrMapOvr>
    <a:masterClrMapping/>
  </p:clrMapOvr>
  <p:transition spd="med">
    <p:fade thruBlk="1"/>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pic>
        <p:nvPicPr>
          <p:cNvPr id="883" name="Google Shape;883;p65" title="Orpheus.jpg"/>
          <p:cNvPicPr preferRelativeResize="0"/>
          <p:nvPr/>
        </p:nvPicPr>
        <p:blipFill rotWithShape="1">
          <a:blip r:embed="rId3">
            <a:alphaModFix/>
          </a:blip>
          <a:srcRect b="0" l="0" r="0" t="0"/>
          <a:stretch/>
        </p:blipFill>
        <p:spPr>
          <a:xfrm>
            <a:off x="0" y="0"/>
            <a:ext cx="9144003" cy="5143499"/>
          </a:xfrm>
          <a:prstGeom prst="rect">
            <a:avLst/>
          </a:prstGeom>
          <a:noFill/>
          <a:ln>
            <a:noFill/>
          </a:ln>
        </p:spPr>
      </p:pic>
      <p:sp>
        <p:nvSpPr>
          <p:cNvPr id="884" name="Google Shape;884;p65"/>
          <p:cNvSpPr/>
          <p:nvPr/>
        </p:nvSpPr>
        <p:spPr>
          <a:xfrm>
            <a:off x="-23400" y="0"/>
            <a:ext cx="9190800" cy="5143500"/>
          </a:xfrm>
          <a:prstGeom prst="rect">
            <a:avLst/>
          </a:prstGeom>
          <a:solidFill>
            <a:srgbClr val="48439B">
              <a:alpha val="4000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885" name="Google Shape;885;p65"/>
          <p:cNvSpPr/>
          <p:nvPr/>
        </p:nvSpPr>
        <p:spPr>
          <a:xfrm>
            <a:off x="0" y="304600"/>
            <a:ext cx="9144000" cy="1021800"/>
          </a:xfrm>
          <a:prstGeom prst="rect">
            <a:avLst/>
          </a:prstGeom>
          <a:gradFill>
            <a:gsLst>
              <a:gs pos="0">
                <a:srgbClr val="5B34B2"/>
              </a:gs>
              <a:gs pos="50000">
                <a:srgbClr val="9A3EEB"/>
              </a:gs>
              <a:gs pos="100000">
                <a:srgbClr val="36DBFE"/>
              </a:gs>
            </a:gsLst>
            <a:lin ang="8100019"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886" name="Google Shape;886;p65"/>
          <p:cNvSpPr txBox="1"/>
          <p:nvPr>
            <p:ph type="title"/>
          </p:nvPr>
        </p:nvSpPr>
        <p:spPr>
          <a:xfrm>
            <a:off x="246550" y="457000"/>
            <a:ext cx="77892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100"/>
              <a:buNone/>
            </a:pPr>
            <a:r>
              <a:rPr lang="en-US" sz="2200">
                <a:solidFill>
                  <a:schemeClr val="lt1"/>
                </a:solidFill>
              </a:rPr>
              <a:t>An Orchestra without a Conductor! </a:t>
            </a:r>
            <a:endParaRPr sz="2200">
              <a:solidFill>
                <a:schemeClr val="lt1"/>
              </a:solidFill>
            </a:endParaRPr>
          </a:p>
          <a:p>
            <a:pPr indent="0" lvl="0" marL="0" rtl="0" algn="l">
              <a:lnSpc>
                <a:spcPct val="100000"/>
              </a:lnSpc>
              <a:spcBef>
                <a:spcPts val="0"/>
              </a:spcBef>
              <a:spcAft>
                <a:spcPts val="0"/>
              </a:spcAft>
              <a:buSzPts val="2100"/>
              <a:buNone/>
            </a:pPr>
            <a:r>
              <a:rPr lang="en-US" sz="2200">
                <a:solidFill>
                  <a:schemeClr val="lt1"/>
                </a:solidFill>
              </a:rPr>
              <a:t>Lessons from Orpheus Chamber Orchestra</a:t>
            </a:r>
            <a:endParaRPr sz="2200">
              <a:solidFill>
                <a:schemeClr val="lt1"/>
              </a:solidFill>
            </a:endParaRPr>
          </a:p>
        </p:txBody>
      </p:sp>
      <p:pic>
        <p:nvPicPr>
          <p:cNvPr id="887" name="Google Shape;887;p65"/>
          <p:cNvPicPr preferRelativeResize="0"/>
          <p:nvPr/>
        </p:nvPicPr>
        <p:blipFill rotWithShape="1">
          <a:blip r:embed="rId4">
            <a:alphaModFix/>
          </a:blip>
          <a:srcRect b="0" l="0" r="0" t="0"/>
          <a:stretch/>
        </p:blipFill>
        <p:spPr>
          <a:xfrm>
            <a:off x="246539" y="4535675"/>
            <a:ext cx="2499060" cy="393600"/>
          </a:xfrm>
          <a:prstGeom prst="rect">
            <a:avLst/>
          </a:prstGeom>
          <a:noFill/>
          <a:ln>
            <a:noFill/>
          </a:ln>
        </p:spPr>
      </p:pic>
      <p:sp>
        <p:nvSpPr>
          <p:cNvPr id="888" name="Google Shape;888;p65"/>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chemeClr val="lt1"/>
                </a:solidFill>
                <a:latin typeface="Montserrat"/>
                <a:ea typeface="Montserrat"/>
                <a:cs typeface="Montserrat"/>
                <a:sym typeface="Montserrat"/>
              </a:rPr>
              <a:t>Copyright 6TCG, Inc. 2025.</a:t>
            </a:r>
            <a:endParaRPr b="0" i="0" sz="1050" u="none" cap="none" strike="noStrike">
              <a:solidFill>
                <a:schemeClr val="lt1"/>
              </a:solidFill>
              <a:latin typeface="Montserrat"/>
              <a:ea typeface="Montserrat"/>
              <a:cs typeface="Montserrat"/>
              <a:sym typeface="Montserrat"/>
            </a:endParaRPr>
          </a:p>
        </p:txBody>
      </p:sp>
    </p:spTree>
  </p:cSld>
  <p:clrMapOvr>
    <a:masterClrMapping/>
  </p:clrMapOvr>
  <p:transition spd="med">
    <p:fade thruBlk="1"/>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pic>
        <p:nvPicPr>
          <p:cNvPr id="893" name="Google Shape;893;p66" title="Orpheus.jpg"/>
          <p:cNvPicPr preferRelativeResize="0"/>
          <p:nvPr/>
        </p:nvPicPr>
        <p:blipFill rotWithShape="1">
          <a:blip r:embed="rId3">
            <a:alphaModFix/>
          </a:blip>
          <a:srcRect b="0" l="0" r="0" t="0"/>
          <a:stretch/>
        </p:blipFill>
        <p:spPr>
          <a:xfrm>
            <a:off x="0" y="0"/>
            <a:ext cx="9144003" cy="5143499"/>
          </a:xfrm>
          <a:prstGeom prst="rect">
            <a:avLst/>
          </a:prstGeom>
          <a:noFill/>
          <a:ln>
            <a:noFill/>
          </a:ln>
        </p:spPr>
      </p:pic>
      <p:sp>
        <p:nvSpPr>
          <p:cNvPr id="894" name="Google Shape;894;p66"/>
          <p:cNvSpPr/>
          <p:nvPr/>
        </p:nvSpPr>
        <p:spPr>
          <a:xfrm>
            <a:off x="-46850" y="0"/>
            <a:ext cx="9190800" cy="5143500"/>
          </a:xfrm>
          <a:prstGeom prst="rect">
            <a:avLst/>
          </a:prstGeom>
          <a:solidFill>
            <a:srgbClr val="48439B">
              <a:alpha val="400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895" name="Google Shape;895;p66"/>
          <p:cNvSpPr/>
          <p:nvPr/>
        </p:nvSpPr>
        <p:spPr>
          <a:xfrm>
            <a:off x="0" y="304600"/>
            <a:ext cx="9144000" cy="1021800"/>
          </a:xfrm>
          <a:prstGeom prst="rect">
            <a:avLst/>
          </a:prstGeom>
          <a:gradFill>
            <a:gsLst>
              <a:gs pos="0">
                <a:srgbClr val="5B34B2"/>
              </a:gs>
              <a:gs pos="50000">
                <a:srgbClr val="9A3EEB"/>
              </a:gs>
              <a:gs pos="100000">
                <a:srgbClr val="36DBFE"/>
              </a:gs>
            </a:gsLst>
            <a:lin ang="8100019"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896" name="Google Shape;896;p66"/>
          <p:cNvSpPr txBox="1"/>
          <p:nvPr>
            <p:ph type="title"/>
          </p:nvPr>
        </p:nvSpPr>
        <p:spPr>
          <a:xfrm>
            <a:off x="246550" y="457000"/>
            <a:ext cx="77892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100"/>
              <a:buNone/>
            </a:pPr>
            <a:r>
              <a:rPr lang="en-US" sz="2200">
                <a:solidFill>
                  <a:schemeClr val="lt1"/>
                </a:solidFill>
              </a:rPr>
              <a:t>An Orchestra without a Conductor! </a:t>
            </a:r>
            <a:endParaRPr sz="2200">
              <a:solidFill>
                <a:schemeClr val="lt1"/>
              </a:solidFill>
            </a:endParaRPr>
          </a:p>
          <a:p>
            <a:pPr indent="0" lvl="0" marL="0" rtl="0" algn="l">
              <a:lnSpc>
                <a:spcPct val="100000"/>
              </a:lnSpc>
              <a:spcBef>
                <a:spcPts val="0"/>
              </a:spcBef>
              <a:spcAft>
                <a:spcPts val="0"/>
              </a:spcAft>
              <a:buSzPts val="2100"/>
              <a:buNone/>
            </a:pPr>
            <a:r>
              <a:rPr lang="en-US" sz="2200">
                <a:solidFill>
                  <a:schemeClr val="lt1"/>
                </a:solidFill>
              </a:rPr>
              <a:t>Lessons from Orpheus Chamber Orchestra</a:t>
            </a:r>
            <a:endParaRPr sz="2200">
              <a:solidFill>
                <a:schemeClr val="lt1"/>
              </a:solidFill>
            </a:endParaRPr>
          </a:p>
        </p:txBody>
      </p:sp>
      <p:pic>
        <p:nvPicPr>
          <p:cNvPr id="897" name="Google Shape;897;p66"/>
          <p:cNvPicPr preferRelativeResize="0"/>
          <p:nvPr/>
        </p:nvPicPr>
        <p:blipFill rotWithShape="1">
          <a:blip r:embed="rId4">
            <a:alphaModFix/>
          </a:blip>
          <a:srcRect b="0" l="0" r="0" t="0"/>
          <a:stretch/>
        </p:blipFill>
        <p:spPr>
          <a:xfrm>
            <a:off x="246539" y="4535675"/>
            <a:ext cx="2499060" cy="393600"/>
          </a:xfrm>
          <a:prstGeom prst="rect">
            <a:avLst/>
          </a:prstGeom>
          <a:noFill/>
          <a:ln>
            <a:noFill/>
          </a:ln>
        </p:spPr>
      </p:pic>
      <p:sp>
        <p:nvSpPr>
          <p:cNvPr id="898" name="Google Shape;898;p66"/>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chemeClr val="lt1"/>
                </a:solidFill>
                <a:latin typeface="Montserrat"/>
                <a:ea typeface="Montserrat"/>
                <a:cs typeface="Montserrat"/>
                <a:sym typeface="Montserrat"/>
              </a:rPr>
              <a:t>Copyright 6TCG, Inc. 2025.</a:t>
            </a:r>
            <a:endParaRPr b="0" i="0" sz="1050" u="none" cap="none" strike="noStrike">
              <a:solidFill>
                <a:schemeClr val="lt1"/>
              </a:solidFill>
              <a:latin typeface="Montserrat"/>
              <a:ea typeface="Montserrat"/>
              <a:cs typeface="Montserrat"/>
              <a:sym typeface="Montserrat"/>
            </a:endParaRPr>
          </a:p>
        </p:txBody>
      </p:sp>
      <p:sp>
        <p:nvSpPr>
          <p:cNvPr id="899" name="Google Shape;899;p66"/>
          <p:cNvSpPr txBox="1"/>
          <p:nvPr/>
        </p:nvSpPr>
        <p:spPr>
          <a:xfrm>
            <a:off x="1539450" y="2303250"/>
            <a:ext cx="44394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lt1"/>
                </a:solidFill>
                <a:latin typeface="Montserrat"/>
                <a:ea typeface="Montserrat"/>
                <a:cs typeface="Montserrat"/>
                <a:sym typeface="Montserrat"/>
              </a:rPr>
              <a:t>VIDEO</a:t>
            </a:r>
            <a:endParaRPr b="0" i="0" sz="1300" u="none" cap="none" strike="noStrike">
              <a:solidFill>
                <a:schemeClr val="lt1"/>
              </a:solidFill>
              <a:latin typeface="Montserrat"/>
              <a:ea typeface="Montserrat"/>
              <a:cs typeface="Montserrat"/>
              <a:sym typeface="Montserrat"/>
            </a:endParaRPr>
          </a:p>
        </p:txBody>
      </p:sp>
    </p:spTree>
  </p:cSld>
  <p:clrMapOvr>
    <a:masterClrMapping/>
  </p:clrMapOvr>
  <p:transition spd="med">
    <p:fade thruBlk="1"/>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 name="Shape 903"/>
        <p:cNvGrpSpPr/>
        <p:nvPr/>
      </p:nvGrpSpPr>
      <p:grpSpPr>
        <a:xfrm>
          <a:off x="0" y="0"/>
          <a:ext cx="0" cy="0"/>
          <a:chOff x="0" y="0"/>
          <a:chExt cx="0" cy="0"/>
        </a:xfrm>
      </p:grpSpPr>
      <p:pic>
        <p:nvPicPr>
          <p:cNvPr id="904" name="Google Shape;904;p67" title="Workspace with Presentation and Tools.png"/>
          <p:cNvPicPr preferRelativeResize="0"/>
          <p:nvPr/>
        </p:nvPicPr>
        <p:blipFill rotWithShape="1">
          <a:blip r:embed="rId3">
            <a:alphaModFix/>
          </a:blip>
          <a:srcRect b="7798" l="0" r="0" t="7807"/>
          <a:stretch/>
        </p:blipFill>
        <p:spPr>
          <a:xfrm>
            <a:off x="3374" y="0"/>
            <a:ext cx="9142184" cy="5143501"/>
          </a:xfrm>
          <a:prstGeom prst="rect">
            <a:avLst/>
          </a:prstGeom>
          <a:noFill/>
          <a:ln>
            <a:noFill/>
          </a:ln>
        </p:spPr>
      </p:pic>
      <p:sp>
        <p:nvSpPr>
          <p:cNvPr id="905" name="Google Shape;905;p67"/>
          <p:cNvSpPr/>
          <p:nvPr/>
        </p:nvSpPr>
        <p:spPr>
          <a:xfrm>
            <a:off x="0" y="-1"/>
            <a:ext cx="9144000" cy="5143500"/>
          </a:xfrm>
          <a:prstGeom prst="roundRect">
            <a:avLst>
              <a:gd fmla="val 0" name="adj"/>
            </a:avLst>
          </a:prstGeom>
          <a:gradFill>
            <a:gsLst>
              <a:gs pos="0">
                <a:srgbClr val="0C2055">
                  <a:alpha val="88627"/>
                </a:srgbClr>
              </a:gs>
              <a:gs pos="52000">
                <a:srgbClr val="342A84">
                  <a:alpha val="68627"/>
                </a:srgbClr>
              </a:gs>
              <a:gs pos="100000">
                <a:srgbClr val="5B34B2">
                  <a:alpha val="40000"/>
                </a:srgbClr>
              </a:gs>
            </a:gsLst>
            <a:lin ang="18900044"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06" name="Google Shape;906;p67"/>
          <p:cNvSpPr/>
          <p:nvPr/>
        </p:nvSpPr>
        <p:spPr>
          <a:xfrm>
            <a:off x="6673806" y="280265"/>
            <a:ext cx="2139900" cy="2139900"/>
          </a:xfrm>
          <a:prstGeom prst="ellipse">
            <a:avLst/>
          </a:prstGeom>
          <a:noFill/>
          <a:ln cap="flat" cmpd="sng" w="19050">
            <a:solidFill>
              <a:srgbClr val="DCD2F2"/>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07" name="Google Shape;907;p67"/>
          <p:cNvPicPr preferRelativeResize="0"/>
          <p:nvPr/>
        </p:nvPicPr>
        <p:blipFill rotWithShape="1">
          <a:blip r:embed="rId4">
            <a:alphaModFix/>
          </a:blip>
          <a:srcRect b="0" l="0" r="0" t="0"/>
          <a:stretch/>
        </p:blipFill>
        <p:spPr>
          <a:xfrm>
            <a:off x="241489" y="350925"/>
            <a:ext cx="2499060" cy="393600"/>
          </a:xfrm>
          <a:prstGeom prst="rect">
            <a:avLst/>
          </a:prstGeom>
          <a:noFill/>
          <a:ln>
            <a:noFill/>
          </a:ln>
        </p:spPr>
      </p:pic>
      <p:sp>
        <p:nvSpPr>
          <p:cNvPr id="908" name="Google Shape;908;p67"/>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chemeClr val="lt1"/>
                </a:solidFill>
                <a:latin typeface="Montserrat"/>
                <a:ea typeface="Montserrat"/>
                <a:cs typeface="Montserrat"/>
                <a:sym typeface="Montserrat"/>
              </a:rPr>
              <a:t>Copyright 6TCG, Inc. 2025.</a:t>
            </a:r>
            <a:endParaRPr b="0" i="0" sz="1050" u="none" cap="none" strike="noStrike">
              <a:solidFill>
                <a:schemeClr val="lt1"/>
              </a:solidFill>
              <a:latin typeface="Montserrat"/>
              <a:ea typeface="Montserrat"/>
              <a:cs typeface="Montserrat"/>
              <a:sym typeface="Montserrat"/>
            </a:endParaRPr>
          </a:p>
        </p:txBody>
      </p:sp>
      <p:sp>
        <p:nvSpPr>
          <p:cNvPr id="909" name="Google Shape;909;p67"/>
          <p:cNvSpPr txBox="1"/>
          <p:nvPr/>
        </p:nvSpPr>
        <p:spPr>
          <a:xfrm>
            <a:off x="550551" y="2700775"/>
            <a:ext cx="74205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US" sz="3600">
                <a:solidFill>
                  <a:schemeClr val="lt1"/>
                </a:solidFill>
                <a:latin typeface="Montserrat"/>
                <a:ea typeface="Montserrat"/>
                <a:cs typeface="Montserrat"/>
                <a:sym typeface="Montserrat"/>
              </a:rPr>
              <a:t>Authority Structures</a:t>
            </a:r>
            <a:endParaRPr b="0" i="0" sz="1400" u="none" cap="none" strike="noStrike">
              <a:solidFill>
                <a:srgbClr val="000000"/>
              </a:solidFill>
              <a:latin typeface="Arial"/>
              <a:ea typeface="Arial"/>
              <a:cs typeface="Arial"/>
              <a:sym typeface="Arial"/>
            </a:endParaRPr>
          </a:p>
        </p:txBody>
      </p:sp>
      <p:pic>
        <p:nvPicPr>
          <p:cNvPr id="910" name="Google Shape;910;p67" title="6TC_Icons6.png"/>
          <p:cNvPicPr preferRelativeResize="0"/>
          <p:nvPr/>
        </p:nvPicPr>
        <p:blipFill rotWithShape="1">
          <a:blip r:embed="rId5">
            <a:alphaModFix/>
          </a:blip>
          <a:srcRect b="0" l="0" r="0" t="0"/>
          <a:stretch/>
        </p:blipFill>
        <p:spPr>
          <a:xfrm>
            <a:off x="330114" y="752475"/>
            <a:ext cx="1956222" cy="1956250"/>
          </a:xfrm>
          <a:prstGeom prst="rect">
            <a:avLst/>
          </a:prstGeom>
          <a:noFill/>
          <a:ln>
            <a:noFill/>
          </a:ln>
        </p:spPr>
      </p:pic>
      <p:sp>
        <p:nvSpPr>
          <p:cNvPr id="911" name="Google Shape;911;p67"/>
          <p:cNvSpPr txBox="1"/>
          <p:nvPr/>
        </p:nvSpPr>
        <p:spPr>
          <a:xfrm>
            <a:off x="684383" y="1315091"/>
            <a:ext cx="12477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chemeClr val="lt1"/>
                </a:solidFill>
                <a:latin typeface="Montserrat"/>
                <a:ea typeface="Montserrat"/>
                <a:cs typeface="Montserrat"/>
                <a:sym typeface="Montserrat"/>
              </a:rPr>
              <a:t>0</a:t>
            </a:r>
            <a:r>
              <a:rPr b="1" lang="en-US" sz="4800">
                <a:solidFill>
                  <a:schemeClr val="lt1"/>
                </a:solidFill>
                <a:latin typeface="Montserrat"/>
                <a:ea typeface="Montserrat"/>
                <a:cs typeface="Montserrat"/>
                <a:sym typeface="Montserrat"/>
              </a:rPr>
              <a:t>7</a:t>
            </a:r>
            <a:r>
              <a:rPr b="1" i="0" lang="en-US" sz="4800" u="none" cap="none" strike="noStrike">
                <a:solidFill>
                  <a:schemeClr val="lt1"/>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Tree>
  </p:cSld>
  <p:clrMapOvr>
    <a:masterClrMapping/>
  </p:clrMapOvr>
  <p:transition spd="med">
    <p:fade thruBlk="1"/>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5" name="Shape 915"/>
        <p:cNvGrpSpPr/>
        <p:nvPr/>
      </p:nvGrpSpPr>
      <p:grpSpPr>
        <a:xfrm>
          <a:off x="0" y="0"/>
          <a:ext cx="0" cy="0"/>
          <a:chOff x="0" y="0"/>
          <a:chExt cx="0" cy="0"/>
        </a:xfrm>
      </p:grpSpPr>
      <p:sp>
        <p:nvSpPr>
          <p:cNvPr id="916" name="Google Shape;916;p68"/>
          <p:cNvSpPr txBox="1"/>
          <p:nvPr>
            <p:ph idx="4294967295" type="title"/>
          </p:nvPr>
        </p:nvSpPr>
        <p:spPr>
          <a:xfrm>
            <a:off x="246550" y="152190"/>
            <a:ext cx="8848500" cy="670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2200">
                <a:solidFill>
                  <a:srgbClr val="48439B"/>
                </a:solidFill>
              </a:rPr>
              <a:t>Leadership and Authority </a:t>
            </a:r>
            <a:endParaRPr b="1" sz="2200">
              <a:solidFill>
                <a:srgbClr val="48439B"/>
              </a:solidFill>
            </a:endParaRPr>
          </a:p>
        </p:txBody>
      </p:sp>
      <p:sp>
        <p:nvSpPr>
          <p:cNvPr id="917" name="Google Shape;917;p68"/>
          <p:cNvSpPr txBox="1"/>
          <p:nvPr/>
        </p:nvSpPr>
        <p:spPr>
          <a:xfrm>
            <a:off x="5034000" y="1188550"/>
            <a:ext cx="3570900" cy="3621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400"/>
              <a:buFont typeface="Arial"/>
              <a:buNone/>
            </a:pPr>
            <a:r>
              <a:rPr b="0" i="0" lang="en-US" sz="1400" u="none" cap="none" strike="noStrike">
                <a:solidFill>
                  <a:srgbClr val="1D2453"/>
                </a:solidFill>
                <a:latin typeface="Montserrat"/>
                <a:ea typeface="Montserrat"/>
                <a:cs typeface="Montserrat"/>
                <a:sym typeface="Montserrat"/>
              </a:rPr>
              <a:t>“Orpheus is anything but a leaderless orchestra. It has, in fact, more </a:t>
            </a:r>
            <a:r>
              <a:rPr b="1" i="0" lang="en-US" sz="1400" u="none" cap="none" strike="noStrike">
                <a:solidFill>
                  <a:srgbClr val="1D2453"/>
                </a:solidFill>
                <a:latin typeface="Montserrat"/>
                <a:ea typeface="Montserrat"/>
                <a:cs typeface="Montserrat"/>
                <a:sym typeface="Montserrat"/>
              </a:rPr>
              <a:t>leadership </a:t>
            </a:r>
            <a:r>
              <a:rPr b="0" i="0" lang="en-US" sz="1400" u="none" cap="none" strike="noStrike">
                <a:solidFill>
                  <a:srgbClr val="1D2453"/>
                </a:solidFill>
                <a:latin typeface="Montserrat"/>
                <a:ea typeface="Montserrat"/>
                <a:cs typeface="Montserrat"/>
                <a:sym typeface="Montserrat"/>
              </a:rPr>
              <a:t>than I have seen in over a decade of research on group behavior and performance. Precisely because there is no conductor, each player must help decide about musical interpretations. Each must </a:t>
            </a:r>
            <a:r>
              <a:rPr b="1" i="0" lang="en-US" sz="1400" u="none" cap="none" strike="noStrike">
                <a:solidFill>
                  <a:srgbClr val="1D2453"/>
                </a:solidFill>
                <a:latin typeface="Montserrat"/>
                <a:ea typeface="Montserrat"/>
                <a:cs typeface="Montserrat"/>
                <a:sym typeface="Montserrat"/>
              </a:rPr>
              <a:t>take responsibility</a:t>
            </a:r>
            <a:r>
              <a:rPr b="0" i="0" lang="en-US" sz="1400" u="none" cap="none" strike="noStrike">
                <a:solidFill>
                  <a:srgbClr val="1D2453"/>
                </a:solidFill>
                <a:latin typeface="Montserrat"/>
                <a:ea typeface="Montserrat"/>
                <a:cs typeface="Montserrat"/>
                <a:sym typeface="Montserrat"/>
              </a:rPr>
              <a:t> for ensuring musical entrances are together, that themes are passed smoothly from section to section, and that the composer’s vision for a piece is realized beautifully and musically.</a:t>
            </a:r>
            <a:endParaRPr b="0" i="0" sz="1400" u="none" cap="none" strike="noStrike">
              <a:solidFill>
                <a:srgbClr val="1D2453"/>
              </a:solidFill>
              <a:latin typeface="Montserrat"/>
              <a:ea typeface="Montserrat"/>
              <a:cs typeface="Montserrat"/>
              <a:sym typeface="Montserrat"/>
            </a:endParaRPr>
          </a:p>
        </p:txBody>
      </p:sp>
      <p:sp>
        <p:nvSpPr>
          <p:cNvPr id="918" name="Google Shape;918;p68"/>
          <p:cNvSpPr txBox="1"/>
          <p:nvPr/>
        </p:nvSpPr>
        <p:spPr>
          <a:xfrm>
            <a:off x="313300" y="3207875"/>
            <a:ext cx="4403700" cy="1108200"/>
          </a:xfrm>
          <a:prstGeom prst="rect">
            <a:avLst/>
          </a:prstGeom>
          <a:solidFill>
            <a:schemeClr val="lt1"/>
          </a:solidFill>
          <a:ln cap="flat" cmpd="sng" w="9525">
            <a:solidFill>
              <a:srgbClr val="36DBFE"/>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1D2453"/>
                </a:solidFill>
                <a:latin typeface="Montserrat"/>
                <a:ea typeface="Montserrat"/>
                <a:cs typeface="Montserrat"/>
                <a:sym typeface="Montserrat"/>
              </a:rPr>
              <a:t>Four activities to perform in teams; </a:t>
            </a:r>
            <a:endParaRPr b="0" i="0" sz="1200" u="none" cap="none" strike="noStrike">
              <a:solidFill>
                <a:srgbClr val="1D2453"/>
              </a:solidFill>
              <a:latin typeface="Montserrat"/>
              <a:ea typeface="Montserrat"/>
              <a:cs typeface="Montserrat"/>
              <a:sym typeface="Montserrat"/>
            </a:endParaRPr>
          </a:p>
          <a:p>
            <a:pPr indent="-304800" lvl="0" marL="457200" marR="0" rtl="0" algn="l">
              <a:lnSpc>
                <a:spcPct val="100000"/>
              </a:lnSpc>
              <a:spcBef>
                <a:spcPts val="0"/>
              </a:spcBef>
              <a:spcAft>
                <a:spcPts val="0"/>
              </a:spcAft>
              <a:buClr>
                <a:srgbClr val="1D2453"/>
              </a:buClr>
              <a:buSzPts val="1200"/>
              <a:buFont typeface="Montserrat"/>
              <a:buAutoNum type="arabicParenR"/>
            </a:pPr>
            <a:r>
              <a:rPr b="1" i="0" lang="en-US" sz="1200" u="none" cap="none" strike="noStrike">
                <a:solidFill>
                  <a:srgbClr val="1D2453"/>
                </a:solidFill>
                <a:latin typeface="Montserrat"/>
                <a:ea typeface="Montserrat"/>
                <a:cs typeface="Montserrat"/>
                <a:sym typeface="Montserrat"/>
              </a:rPr>
              <a:t>Establish Team Purpose &amp; Overall Direction, </a:t>
            </a:r>
            <a:endParaRPr b="1" i="0" sz="1200" u="none" cap="none" strike="noStrike">
              <a:solidFill>
                <a:srgbClr val="1D2453"/>
              </a:solidFill>
              <a:latin typeface="Montserrat"/>
              <a:ea typeface="Montserrat"/>
              <a:cs typeface="Montserrat"/>
              <a:sym typeface="Montserrat"/>
            </a:endParaRPr>
          </a:p>
          <a:p>
            <a:pPr indent="-304800" lvl="0" marL="457200" marR="0" rtl="0" algn="l">
              <a:lnSpc>
                <a:spcPct val="100000"/>
              </a:lnSpc>
              <a:spcBef>
                <a:spcPts val="0"/>
              </a:spcBef>
              <a:spcAft>
                <a:spcPts val="0"/>
              </a:spcAft>
              <a:buClr>
                <a:srgbClr val="1D2453"/>
              </a:buClr>
              <a:buSzPts val="1200"/>
              <a:buFont typeface="Montserrat"/>
              <a:buAutoNum type="arabicParenR"/>
            </a:pPr>
            <a:r>
              <a:rPr b="1" i="0" lang="en-US" sz="1200" u="none" cap="none" strike="noStrike">
                <a:solidFill>
                  <a:srgbClr val="1D2453"/>
                </a:solidFill>
                <a:latin typeface="Montserrat"/>
                <a:ea typeface="Montserrat"/>
                <a:cs typeface="Montserrat"/>
                <a:sym typeface="Montserrat"/>
              </a:rPr>
              <a:t>Choose the Members and Secure Resources</a:t>
            </a:r>
            <a:endParaRPr b="1" i="0" sz="1200" u="none" cap="none" strike="noStrike">
              <a:solidFill>
                <a:srgbClr val="1D2453"/>
              </a:solidFill>
              <a:latin typeface="Montserrat"/>
              <a:ea typeface="Montserrat"/>
              <a:cs typeface="Montserrat"/>
              <a:sym typeface="Montserrat"/>
            </a:endParaRPr>
          </a:p>
          <a:p>
            <a:pPr indent="-304800" lvl="0" marL="457200" marR="0" rtl="0" algn="l">
              <a:lnSpc>
                <a:spcPct val="100000"/>
              </a:lnSpc>
              <a:spcBef>
                <a:spcPts val="0"/>
              </a:spcBef>
              <a:spcAft>
                <a:spcPts val="0"/>
              </a:spcAft>
              <a:buClr>
                <a:srgbClr val="1D2453"/>
              </a:buClr>
              <a:buSzPts val="1200"/>
              <a:buFont typeface="Montserrat"/>
              <a:buAutoNum type="arabicParenR"/>
            </a:pPr>
            <a:r>
              <a:rPr b="1" i="0" lang="en-US" sz="1200" u="none" cap="none" strike="noStrike">
                <a:solidFill>
                  <a:srgbClr val="1D2453"/>
                </a:solidFill>
                <a:latin typeface="Montserrat"/>
                <a:ea typeface="Montserrat"/>
                <a:cs typeface="Montserrat"/>
                <a:sym typeface="Montserrat"/>
              </a:rPr>
              <a:t>Monitor and Manage Work Priorities</a:t>
            </a:r>
            <a:endParaRPr b="1" i="0" sz="1200" u="none" cap="none" strike="noStrike">
              <a:solidFill>
                <a:srgbClr val="1D2453"/>
              </a:solidFill>
              <a:latin typeface="Montserrat"/>
              <a:ea typeface="Montserrat"/>
              <a:cs typeface="Montserrat"/>
              <a:sym typeface="Montserrat"/>
            </a:endParaRPr>
          </a:p>
          <a:p>
            <a:pPr indent="-304800" lvl="0" marL="457200" marR="0" rtl="0" algn="l">
              <a:lnSpc>
                <a:spcPct val="100000"/>
              </a:lnSpc>
              <a:spcBef>
                <a:spcPts val="0"/>
              </a:spcBef>
              <a:spcAft>
                <a:spcPts val="0"/>
              </a:spcAft>
              <a:buClr>
                <a:srgbClr val="1D2453"/>
              </a:buClr>
              <a:buSzPts val="1200"/>
              <a:buFont typeface="Montserrat"/>
              <a:buAutoNum type="arabicParenR"/>
            </a:pPr>
            <a:r>
              <a:rPr b="1" i="0" lang="en-US" sz="1200" u="none" cap="none" strike="noStrike">
                <a:solidFill>
                  <a:srgbClr val="1D2453"/>
                </a:solidFill>
                <a:latin typeface="Montserrat"/>
                <a:ea typeface="Montserrat"/>
                <a:cs typeface="Montserrat"/>
                <a:sym typeface="Montserrat"/>
              </a:rPr>
              <a:t>Execute the Team Task</a:t>
            </a:r>
            <a:endParaRPr b="1" i="0" sz="1200" u="none" cap="none" strike="noStrike">
              <a:solidFill>
                <a:srgbClr val="1D2453"/>
              </a:solidFill>
              <a:latin typeface="Montserrat"/>
              <a:ea typeface="Montserrat"/>
              <a:cs typeface="Montserrat"/>
              <a:sym typeface="Montserrat"/>
            </a:endParaRPr>
          </a:p>
        </p:txBody>
      </p:sp>
      <p:grpSp>
        <p:nvGrpSpPr>
          <p:cNvPr id="919" name="Google Shape;919;p68"/>
          <p:cNvGrpSpPr/>
          <p:nvPr/>
        </p:nvGrpSpPr>
        <p:grpSpPr>
          <a:xfrm>
            <a:off x="4921025" y="274100"/>
            <a:ext cx="3964699" cy="821249"/>
            <a:chOff x="5179300" y="429300"/>
            <a:chExt cx="3964699" cy="821249"/>
          </a:xfrm>
        </p:grpSpPr>
        <p:pic>
          <p:nvPicPr>
            <p:cNvPr id="920" name="Google Shape;920;p68" title="Screenshot 2025-05-02 at 11.49.39.png"/>
            <p:cNvPicPr preferRelativeResize="0"/>
            <p:nvPr/>
          </p:nvPicPr>
          <p:blipFill rotWithShape="1">
            <a:blip r:embed="rId3">
              <a:alphaModFix/>
            </a:blip>
            <a:srcRect b="82190" l="50000" r="0" t="0"/>
            <a:stretch/>
          </p:blipFill>
          <p:spPr>
            <a:xfrm>
              <a:off x="5179300" y="429300"/>
              <a:ext cx="3964699" cy="821249"/>
            </a:xfrm>
            <a:prstGeom prst="rect">
              <a:avLst/>
            </a:prstGeom>
            <a:noFill/>
            <a:ln>
              <a:noFill/>
            </a:ln>
          </p:spPr>
        </p:pic>
        <p:sp>
          <p:nvSpPr>
            <p:cNvPr id="921" name="Google Shape;921;p68"/>
            <p:cNvSpPr txBox="1"/>
            <p:nvPr/>
          </p:nvSpPr>
          <p:spPr>
            <a:xfrm>
              <a:off x="5333900" y="735200"/>
              <a:ext cx="3060900" cy="355500"/>
            </a:xfrm>
            <a:prstGeom prst="rect">
              <a:avLst/>
            </a:prstGeom>
            <a:solidFill>
              <a:srgbClr val="9A3EEB"/>
            </a:solid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1200"/>
                </a:spcAft>
                <a:buClr>
                  <a:srgbClr val="000000"/>
                </a:buClr>
                <a:buSzPts val="1400"/>
                <a:buFont typeface="Arial"/>
                <a:buNone/>
              </a:pPr>
              <a:r>
                <a:rPr b="1" i="0" lang="en-US" sz="1400" u="none" cap="none" strike="noStrike">
                  <a:solidFill>
                    <a:schemeClr val="lt1"/>
                  </a:solidFill>
                  <a:latin typeface="Montserrat"/>
                  <a:ea typeface="Montserrat"/>
                  <a:cs typeface="Montserrat"/>
                  <a:sym typeface="Montserrat"/>
                </a:rPr>
                <a:t>J. Richard Hackman</a:t>
              </a:r>
              <a:endParaRPr b="1" i="0" sz="1500" u="none" cap="none" strike="noStrike">
                <a:solidFill>
                  <a:schemeClr val="lt1"/>
                </a:solidFill>
                <a:latin typeface="Montserrat"/>
                <a:ea typeface="Montserrat"/>
                <a:cs typeface="Montserrat"/>
                <a:sym typeface="Montserrat"/>
              </a:endParaRPr>
            </a:p>
          </p:txBody>
        </p:sp>
      </p:grpSp>
      <p:pic>
        <p:nvPicPr>
          <p:cNvPr id="922" name="Google Shape;922;p68"/>
          <p:cNvPicPr preferRelativeResize="0"/>
          <p:nvPr/>
        </p:nvPicPr>
        <p:blipFill rotWithShape="1">
          <a:blip r:embed="rId4">
            <a:alphaModFix/>
          </a:blip>
          <a:srcRect b="0" l="0" r="0" t="0"/>
          <a:stretch/>
        </p:blipFill>
        <p:spPr>
          <a:xfrm rot="-5400000">
            <a:off x="2481012" y="748163"/>
            <a:ext cx="66800" cy="4408275"/>
          </a:xfrm>
          <a:prstGeom prst="rect">
            <a:avLst/>
          </a:prstGeom>
          <a:noFill/>
          <a:ln>
            <a:noFill/>
          </a:ln>
        </p:spPr>
      </p:pic>
      <p:pic>
        <p:nvPicPr>
          <p:cNvPr id="923" name="Google Shape;923;p68" title="4J3A9149.jpg"/>
          <p:cNvPicPr preferRelativeResize="0"/>
          <p:nvPr/>
        </p:nvPicPr>
        <p:blipFill rotWithShape="1">
          <a:blip r:embed="rId5">
            <a:alphaModFix/>
          </a:blip>
          <a:srcRect b="0" l="0" r="0" t="0"/>
          <a:stretch/>
        </p:blipFill>
        <p:spPr>
          <a:xfrm>
            <a:off x="995951" y="747900"/>
            <a:ext cx="3038400" cy="2025000"/>
          </a:xfrm>
          <a:prstGeom prst="roundRect">
            <a:avLst>
              <a:gd fmla="val 10357" name="adj"/>
            </a:avLst>
          </a:prstGeom>
          <a:noFill/>
          <a:ln>
            <a:noFill/>
          </a:ln>
        </p:spPr>
      </p:pic>
      <p:sp>
        <p:nvSpPr>
          <p:cNvPr id="924" name="Google Shape;924;p68"/>
          <p:cNvSpPr/>
          <p:nvPr/>
        </p:nvSpPr>
        <p:spPr>
          <a:xfrm>
            <a:off x="995950" y="747925"/>
            <a:ext cx="3038400" cy="2025000"/>
          </a:xfrm>
          <a:prstGeom prst="roundRect">
            <a:avLst>
              <a:gd fmla="val 10354" name="adj"/>
            </a:avLst>
          </a:prstGeom>
          <a:solidFill>
            <a:srgbClr val="48439B">
              <a:alpha val="4000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69"/>
          <p:cNvSpPr/>
          <p:nvPr/>
        </p:nvSpPr>
        <p:spPr>
          <a:xfrm>
            <a:off x="376625" y="519989"/>
            <a:ext cx="8350500" cy="4017600"/>
          </a:xfrm>
          <a:prstGeom prst="roundRect">
            <a:avLst>
              <a:gd fmla="val 4375" name="adj"/>
            </a:avLst>
          </a:prstGeom>
          <a:solidFill>
            <a:srgbClr val="EDECF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30" name="Google Shape;930;p69"/>
          <p:cNvGrpSpPr/>
          <p:nvPr/>
        </p:nvGrpSpPr>
        <p:grpSpPr>
          <a:xfrm>
            <a:off x="640448" y="544769"/>
            <a:ext cx="2490291" cy="1221493"/>
            <a:chOff x="7042650" y="1191562"/>
            <a:chExt cx="1831500" cy="1540538"/>
          </a:xfrm>
        </p:grpSpPr>
        <p:sp>
          <p:nvSpPr>
            <p:cNvPr id="931" name="Google Shape;931;p69"/>
            <p:cNvSpPr/>
            <p:nvPr/>
          </p:nvSpPr>
          <p:spPr>
            <a:xfrm>
              <a:off x="7058550" y="1250775"/>
              <a:ext cx="1799700" cy="1033800"/>
            </a:xfrm>
            <a:prstGeom prst="roundRect">
              <a:avLst>
                <a:gd fmla="val 12348" name="adj"/>
              </a:avLst>
            </a:prstGeom>
            <a:solidFill>
              <a:srgbClr val="EDECF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69"/>
            <p:cNvSpPr txBox="1"/>
            <p:nvPr/>
          </p:nvSpPr>
          <p:spPr>
            <a:xfrm>
              <a:off x="7077898" y="1191562"/>
              <a:ext cx="1761000" cy="61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8439B"/>
                  </a:solidFill>
                  <a:latin typeface="Montserrat"/>
                  <a:ea typeface="Montserrat"/>
                  <a:cs typeface="Montserrat"/>
                  <a:sym typeface="Montserrat"/>
                </a:rPr>
                <a:t>SELF-GOVERNING</a:t>
              </a:r>
              <a:endParaRPr b="0" i="0" sz="10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48439B"/>
                  </a:solidFill>
                  <a:latin typeface="Montserrat"/>
                  <a:ea typeface="Montserrat"/>
                  <a:cs typeface="Montserrat"/>
                  <a:sym typeface="Montserrat"/>
                </a:rPr>
                <a:t>SET OVERALL PURPOSE</a:t>
              </a:r>
              <a:endParaRPr b="0" i="0" sz="900" u="none" cap="none" strike="noStrike">
                <a:solidFill>
                  <a:srgbClr val="48439B"/>
                </a:solidFill>
                <a:latin typeface="Montserrat"/>
                <a:ea typeface="Montserrat"/>
                <a:cs typeface="Montserrat"/>
                <a:sym typeface="Montserrat"/>
              </a:endParaRPr>
            </a:p>
          </p:txBody>
        </p:sp>
        <p:sp>
          <p:nvSpPr>
            <p:cNvPr id="933" name="Google Shape;933;p69"/>
            <p:cNvSpPr txBox="1"/>
            <p:nvPr/>
          </p:nvSpPr>
          <p:spPr>
            <a:xfrm>
              <a:off x="7042650" y="1608300"/>
              <a:ext cx="1831500" cy="1123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48439B"/>
                  </a:solidFill>
                  <a:latin typeface="Montserrat"/>
                  <a:ea typeface="Montserrat"/>
                  <a:cs typeface="Montserrat"/>
                  <a:sym typeface="Montserrat"/>
                </a:rPr>
                <a:t>Self-governing teams execute tasks, monitor performance, design the team, and determine their main purposes.</a:t>
              </a:r>
              <a:endParaRPr b="0" i="0" sz="800" u="none" cap="none" strike="noStrike">
                <a:solidFill>
                  <a:srgbClr val="48439B"/>
                </a:solidFill>
                <a:latin typeface="Montserrat"/>
                <a:ea typeface="Montserrat"/>
                <a:cs typeface="Montserrat"/>
                <a:sym typeface="Montserrat"/>
              </a:endParaRPr>
            </a:p>
          </p:txBody>
        </p:sp>
      </p:grpSp>
      <p:grpSp>
        <p:nvGrpSpPr>
          <p:cNvPr id="934" name="Google Shape;934;p69"/>
          <p:cNvGrpSpPr/>
          <p:nvPr/>
        </p:nvGrpSpPr>
        <p:grpSpPr>
          <a:xfrm>
            <a:off x="640064" y="1427599"/>
            <a:ext cx="2490291" cy="1051574"/>
            <a:chOff x="7042659" y="1172835"/>
            <a:chExt cx="1831500" cy="1232217"/>
          </a:xfrm>
        </p:grpSpPr>
        <p:sp>
          <p:nvSpPr>
            <p:cNvPr id="935" name="Google Shape;935;p69"/>
            <p:cNvSpPr/>
            <p:nvPr/>
          </p:nvSpPr>
          <p:spPr>
            <a:xfrm>
              <a:off x="7058550" y="1250775"/>
              <a:ext cx="1799700" cy="1033800"/>
            </a:xfrm>
            <a:prstGeom prst="roundRect">
              <a:avLst>
                <a:gd fmla="val 12348" name="adj"/>
              </a:avLst>
            </a:prstGeom>
            <a:solidFill>
              <a:srgbClr val="EDECF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69"/>
            <p:cNvSpPr txBox="1"/>
            <p:nvPr/>
          </p:nvSpPr>
          <p:spPr>
            <a:xfrm>
              <a:off x="7058550" y="1172835"/>
              <a:ext cx="1799700" cy="61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8439B"/>
                  </a:solidFill>
                  <a:latin typeface="Montserrat"/>
                  <a:ea typeface="Montserrat"/>
                  <a:cs typeface="Montserrat"/>
                  <a:sym typeface="Montserrat"/>
                </a:rPr>
                <a:t>SELF-DESIGNING</a:t>
              </a:r>
              <a:endParaRPr b="0" i="0" sz="10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48439B"/>
                  </a:solidFill>
                  <a:latin typeface="Montserrat"/>
                  <a:ea typeface="Montserrat"/>
                  <a:cs typeface="Montserrat"/>
                  <a:sym typeface="Montserrat"/>
                </a:rPr>
                <a:t>DESIGN THE TEAM MEMBERSHIP AND DISTRIBUTE RESOURCES</a:t>
              </a:r>
              <a:endParaRPr b="0" i="0" sz="900" u="none" cap="none" strike="noStrike">
                <a:solidFill>
                  <a:srgbClr val="48439B"/>
                </a:solidFill>
                <a:latin typeface="Montserrat"/>
                <a:ea typeface="Montserrat"/>
                <a:cs typeface="Montserrat"/>
                <a:sym typeface="Montserrat"/>
              </a:endParaRPr>
            </a:p>
          </p:txBody>
        </p:sp>
        <p:sp>
          <p:nvSpPr>
            <p:cNvPr id="937" name="Google Shape;937;p69"/>
            <p:cNvSpPr txBox="1"/>
            <p:nvPr/>
          </p:nvSpPr>
          <p:spPr>
            <a:xfrm>
              <a:off x="7042659" y="1689552"/>
              <a:ext cx="1831500" cy="715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48439B"/>
                  </a:solidFill>
                  <a:latin typeface="Montserrat"/>
                  <a:ea typeface="Montserrat"/>
                  <a:cs typeface="Montserrat"/>
                  <a:sym typeface="Montserrat"/>
                </a:rPr>
                <a:t>Self-designing teams execute their tasks, monitor their work, and also design the team and secure resources.</a:t>
              </a:r>
              <a:endParaRPr b="0" i="0" sz="800" u="none" cap="none" strike="noStrike">
                <a:solidFill>
                  <a:srgbClr val="48439B"/>
                </a:solidFill>
                <a:latin typeface="Montserrat"/>
                <a:ea typeface="Montserrat"/>
                <a:cs typeface="Montserrat"/>
                <a:sym typeface="Montserrat"/>
              </a:endParaRPr>
            </a:p>
          </p:txBody>
        </p:sp>
      </p:grpSp>
      <p:grpSp>
        <p:nvGrpSpPr>
          <p:cNvPr id="938" name="Google Shape;938;p69"/>
          <p:cNvGrpSpPr/>
          <p:nvPr/>
        </p:nvGrpSpPr>
        <p:grpSpPr>
          <a:xfrm>
            <a:off x="640835" y="2377610"/>
            <a:ext cx="2490291" cy="1464904"/>
            <a:chOff x="7042650" y="1173727"/>
            <a:chExt cx="1831500" cy="1634573"/>
          </a:xfrm>
        </p:grpSpPr>
        <p:sp>
          <p:nvSpPr>
            <p:cNvPr id="939" name="Google Shape;939;p69"/>
            <p:cNvSpPr/>
            <p:nvPr/>
          </p:nvSpPr>
          <p:spPr>
            <a:xfrm>
              <a:off x="7058550" y="1250775"/>
              <a:ext cx="1799700" cy="1033800"/>
            </a:xfrm>
            <a:prstGeom prst="roundRect">
              <a:avLst>
                <a:gd fmla="val 12348" name="adj"/>
              </a:avLst>
            </a:prstGeom>
            <a:solidFill>
              <a:srgbClr val="EDECF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69"/>
            <p:cNvSpPr txBox="1"/>
            <p:nvPr/>
          </p:nvSpPr>
          <p:spPr>
            <a:xfrm>
              <a:off x="7092282" y="1173727"/>
              <a:ext cx="1761000" cy="61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8439B"/>
                  </a:solidFill>
                  <a:latin typeface="Montserrat"/>
                  <a:ea typeface="Montserrat"/>
                  <a:cs typeface="Montserrat"/>
                  <a:sym typeface="Montserrat"/>
                </a:rPr>
                <a:t>SELF-MANAGING</a:t>
              </a:r>
              <a:endParaRPr b="1" i="0" sz="10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48439B"/>
                  </a:solidFill>
                  <a:latin typeface="Montserrat"/>
                  <a:ea typeface="Montserrat"/>
                  <a:cs typeface="Montserrat"/>
                  <a:sym typeface="Montserrat"/>
                </a:rPr>
                <a:t>MONITOR AND MANAGE WORK PROCESSES</a:t>
              </a:r>
              <a:endParaRPr b="0" i="0" sz="900" u="none" cap="none" strike="noStrike">
                <a:solidFill>
                  <a:srgbClr val="48439B"/>
                </a:solidFill>
                <a:latin typeface="Montserrat"/>
                <a:ea typeface="Montserrat"/>
                <a:cs typeface="Montserrat"/>
                <a:sym typeface="Montserrat"/>
              </a:endParaRPr>
            </a:p>
          </p:txBody>
        </p:sp>
        <p:sp>
          <p:nvSpPr>
            <p:cNvPr id="941" name="Google Shape;941;p69"/>
            <p:cNvSpPr txBox="1"/>
            <p:nvPr/>
          </p:nvSpPr>
          <p:spPr>
            <a:xfrm>
              <a:off x="7042650" y="1684500"/>
              <a:ext cx="1831500" cy="1123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48439B"/>
                  </a:solidFill>
                  <a:latin typeface="Montserrat"/>
                  <a:ea typeface="Montserrat"/>
                  <a:cs typeface="Montserrat"/>
                  <a:sym typeface="Montserrat"/>
                </a:rPr>
                <a:t>Self-managing teams execute their tasks and also monitor their own performance and how the work gets done.</a:t>
              </a:r>
              <a:endParaRPr b="0" i="0" sz="800" u="none" cap="none" strike="noStrike">
                <a:solidFill>
                  <a:srgbClr val="48439B"/>
                </a:solidFill>
                <a:latin typeface="Montserrat"/>
                <a:ea typeface="Montserrat"/>
                <a:cs typeface="Montserrat"/>
                <a:sym typeface="Montserrat"/>
              </a:endParaRPr>
            </a:p>
          </p:txBody>
        </p:sp>
      </p:grpSp>
      <p:grpSp>
        <p:nvGrpSpPr>
          <p:cNvPr id="942" name="Google Shape;942;p69"/>
          <p:cNvGrpSpPr/>
          <p:nvPr/>
        </p:nvGrpSpPr>
        <p:grpSpPr>
          <a:xfrm>
            <a:off x="640835" y="3372933"/>
            <a:ext cx="2490291" cy="1346585"/>
            <a:chOff x="7042650" y="1170270"/>
            <a:chExt cx="1831500" cy="1513527"/>
          </a:xfrm>
        </p:grpSpPr>
        <p:sp>
          <p:nvSpPr>
            <p:cNvPr id="943" name="Google Shape;943;p69"/>
            <p:cNvSpPr/>
            <p:nvPr/>
          </p:nvSpPr>
          <p:spPr>
            <a:xfrm>
              <a:off x="7058550" y="1250775"/>
              <a:ext cx="1799700" cy="1033800"/>
            </a:xfrm>
            <a:prstGeom prst="roundRect">
              <a:avLst>
                <a:gd fmla="val 12348" name="adj"/>
              </a:avLst>
            </a:prstGeom>
            <a:solidFill>
              <a:srgbClr val="EDECF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69"/>
            <p:cNvSpPr txBox="1"/>
            <p:nvPr/>
          </p:nvSpPr>
          <p:spPr>
            <a:xfrm>
              <a:off x="7077907" y="1170270"/>
              <a:ext cx="1761000" cy="61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8439B"/>
                  </a:solidFill>
                  <a:latin typeface="Montserrat"/>
                  <a:ea typeface="Montserrat"/>
                  <a:cs typeface="Montserrat"/>
                  <a:sym typeface="Montserrat"/>
                </a:rPr>
                <a:t>MANAGER-LED</a:t>
              </a:r>
              <a:endParaRPr b="1" i="0" sz="10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48439B"/>
                  </a:solidFill>
                  <a:latin typeface="Montserrat"/>
                  <a:ea typeface="Montserrat"/>
                  <a:cs typeface="Montserrat"/>
                  <a:sym typeface="Montserrat"/>
                </a:rPr>
                <a:t>EXECUTE THE TEAM TASK</a:t>
              </a:r>
              <a:endParaRPr b="0" i="0" sz="900" u="none" cap="none" strike="noStrike">
                <a:solidFill>
                  <a:srgbClr val="48439B"/>
                </a:solidFill>
                <a:latin typeface="Montserrat"/>
                <a:ea typeface="Montserrat"/>
                <a:cs typeface="Montserrat"/>
                <a:sym typeface="Montserrat"/>
              </a:endParaRPr>
            </a:p>
          </p:txBody>
        </p:sp>
        <p:sp>
          <p:nvSpPr>
            <p:cNvPr id="945" name="Google Shape;945;p69"/>
            <p:cNvSpPr txBox="1"/>
            <p:nvPr/>
          </p:nvSpPr>
          <p:spPr>
            <a:xfrm>
              <a:off x="7042650" y="1559997"/>
              <a:ext cx="1831500" cy="1123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48439B"/>
                  </a:solidFill>
                  <a:latin typeface="Montserrat"/>
                  <a:ea typeface="Montserrat"/>
                  <a:cs typeface="Montserrat"/>
                  <a:sym typeface="Montserrat"/>
                </a:rPr>
                <a:t>Manager-led teams have authority only over executing their tasks. All other decisions are under the authority of the manager.</a:t>
              </a:r>
              <a:endParaRPr b="0" i="0" sz="800" u="none" cap="none" strike="noStrike">
                <a:solidFill>
                  <a:srgbClr val="48439B"/>
                </a:solidFill>
                <a:latin typeface="Montserrat"/>
                <a:ea typeface="Montserrat"/>
                <a:cs typeface="Montserrat"/>
                <a:sym typeface="Montserrat"/>
              </a:endParaRPr>
            </a:p>
          </p:txBody>
        </p:sp>
      </p:grpSp>
      <p:sp>
        <p:nvSpPr>
          <p:cNvPr id="946" name="Google Shape;946;p69"/>
          <p:cNvSpPr txBox="1"/>
          <p:nvPr/>
        </p:nvSpPr>
        <p:spPr>
          <a:xfrm>
            <a:off x="3130301" y="630297"/>
            <a:ext cx="6526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48439B"/>
                </a:solidFill>
                <a:latin typeface="Montserrat"/>
                <a:ea typeface="Montserrat"/>
                <a:cs typeface="Montserrat"/>
                <a:sym typeface="Montserrat"/>
              </a:rPr>
              <a:t>WHO HOLDS AUTHORITY?</a:t>
            </a:r>
            <a:endParaRPr b="1" i="0" sz="1400" u="none" cap="none" strike="noStrike">
              <a:solidFill>
                <a:srgbClr val="48439B"/>
              </a:solidFill>
              <a:latin typeface="Montserrat"/>
              <a:ea typeface="Montserrat"/>
              <a:cs typeface="Montserrat"/>
              <a:sym typeface="Montserrat"/>
            </a:endParaRPr>
          </a:p>
        </p:txBody>
      </p:sp>
      <p:sp>
        <p:nvSpPr>
          <p:cNvPr id="947" name="Google Shape;947;p69"/>
          <p:cNvSpPr txBox="1"/>
          <p:nvPr/>
        </p:nvSpPr>
        <p:spPr>
          <a:xfrm>
            <a:off x="3875035" y="1501815"/>
            <a:ext cx="1415700" cy="570600"/>
          </a:xfrm>
          <a:prstGeom prst="rect">
            <a:avLst/>
          </a:prstGeom>
          <a:solidFill>
            <a:srgbClr val="EDECF5"/>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122FB1"/>
                </a:solidFill>
                <a:latin typeface="Montserrat"/>
                <a:ea typeface="Montserrat"/>
                <a:cs typeface="Montserrat"/>
                <a:sym typeface="Montserrat"/>
              </a:rPr>
              <a:t>MANAGER’S</a:t>
            </a:r>
            <a:endParaRPr b="1" i="0" sz="1400" u="none" cap="none" strike="noStrike">
              <a:solidFill>
                <a:srgbClr val="122FB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122FB1"/>
                </a:solidFill>
                <a:latin typeface="Montserrat"/>
                <a:ea typeface="Montserrat"/>
                <a:cs typeface="Montserrat"/>
                <a:sym typeface="Montserrat"/>
              </a:rPr>
              <a:t>AUTHORITY</a:t>
            </a:r>
            <a:endParaRPr b="1" i="0" sz="1400" u="none" cap="none" strike="noStrike">
              <a:solidFill>
                <a:srgbClr val="122FB1"/>
              </a:solidFill>
              <a:latin typeface="Montserrat"/>
              <a:ea typeface="Montserrat"/>
              <a:cs typeface="Montserrat"/>
              <a:sym typeface="Montserrat"/>
            </a:endParaRPr>
          </a:p>
        </p:txBody>
      </p:sp>
      <p:grpSp>
        <p:nvGrpSpPr>
          <p:cNvPr id="948" name="Google Shape;948;p69"/>
          <p:cNvGrpSpPr/>
          <p:nvPr/>
        </p:nvGrpSpPr>
        <p:grpSpPr>
          <a:xfrm>
            <a:off x="7244902" y="1298142"/>
            <a:ext cx="1273092" cy="3159814"/>
            <a:chOff x="5000497" y="1390800"/>
            <a:chExt cx="1354353" cy="3353300"/>
          </a:xfrm>
        </p:grpSpPr>
        <p:pic>
          <p:nvPicPr>
            <p:cNvPr id="949" name="Google Shape;949;p69" title="VS (7).png"/>
            <p:cNvPicPr preferRelativeResize="0"/>
            <p:nvPr/>
          </p:nvPicPr>
          <p:blipFill rotWithShape="1">
            <a:blip r:embed="rId3">
              <a:alphaModFix/>
            </a:blip>
            <a:srcRect b="0" l="0" r="0" t="0"/>
            <a:stretch/>
          </p:blipFill>
          <p:spPr>
            <a:xfrm>
              <a:off x="5000497" y="1390800"/>
              <a:ext cx="1354353" cy="3254650"/>
            </a:xfrm>
            <a:prstGeom prst="rect">
              <a:avLst/>
            </a:prstGeom>
            <a:noFill/>
            <a:ln>
              <a:noFill/>
            </a:ln>
          </p:spPr>
        </p:pic>
        <p:sp>
          <p:nvSpPr>
            <p:cNvPr id="950" name="Google Shape;950;p69"/>
            <p:cNvSpPr txBox="1"/>
            <p:nvPr/>
          </p:nvSpPr>
          <p:spPr>
            <a:xfrm>
              <a:off x="5098275" y="4246400"/>
              <a:ext cx="1199100" cy="497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chemeClr val="lt1"/>
                  </a:solidFill>
                  <a:latin typeface="Montserrat"/>
                  <a:ea typeface="Montserrat"/>
                  <a:cs typeface="Montserrat"/>
                  <a:sym typeface="Montserrat"/>
                </a:rPr>
                <a:t>Self-governing</a:t>
              </a:r>
              <a:endParaRPr b="1" i="0" sz="9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Montserrat"/>
                  <a:ea typeface="Montserrat"/>
                  <a:cs typeface="Montserrat"/>
                  <a:sym typeface="Montserrat"/>
                </a:rPr>
                <a:t>Team</a:t>
              </a:r>
              <a:endParaRPr b="0" i="0" sz="900" u="none" cap="none" strike="noStrike">
                <a:solidFill>
                  <a:schemeClr val="lt1"/>
                </a:solidFill>
                <a:latin typeface="Montserrat"/>
                <a:ea typeface="Montserrat"/>
                <a:cs typeface="Montserrat"/>
                <a:sym typeface="Montserrat"/>
              </a:endParaRPr>
            </a:p>
          </p:txBody>
        </p:sp>
      </p:grpSp>
      <p:grpSp>
        <p:nvGrpSpPr>
          <p:cNvPr id="951" name="Google Shape;951;p69"/>
          <p:cNvGrpSpPr/>
          <p:nvPr/>
        </p:nvGrpSpPr>
        <p:grpSpPr>
          <a:xfrm>
            <a:off x="5971821" y="1950412"/>
            <a:ext cx="1273092" cy="2507545"/>
            <a:chOff x="3646154" y="2083011"/>
            <a:chExt cx="1354353" cy="2661089"/>
          </a:xfrm>
        </p:grpSpPr>
        <p:pic>
          <p:nvPicPr>
            <p:cNvPr id="952" name="Google Shape;952;p69" title="VS (6).png"/>
            <p:cNvPicPr preferRelativeResize="0"/>
            <p:nvPr/>
          </p:nvPicPr>
          <p:blipFill rotWithShape="1">
            <a:blip r:embed="rId4">
              <a:alphaModFix/>
            </a:blip>
            <a:srcRect b="0" l="0" r="0" t="0"/>
            <a:stretch/>
          </p:blipFill>
          <p:spPr>
            <a:xfrm>
              <a:off x="3646154" y="2083011"/>
              <a:ext cx="1354353" cy="2562439"/>
            </a:xfrm>
            <a:prstGeom prst="rect">
              <a:avLst/>
            </a:prstGeom>
            <a:noFill/>
            <a:ln>
              <a:noFill/>
            </a:ln>
          </p:spPr>
        </p:pic>
        <p:sp>
          <p:nvSpPr>
            <p:cNvPr id="953" name="Google Shape;953;p69"/>
            <p:cNvSpPr txBox="1"/>
            <p:nvPr/>
          </p:nvSpPr>
          <p:spPr>
            <a:xfrm>
              <a:off x="3764300" y="4246400"/>
              <a:ext cx="1199100" cy="497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chemeClr val="lt1"/>
                  </a:solidFill>
                  <a:latin typeface="Montserrat"/>
                  <a:ea typeface="Montserrat"/>
                  <a:cs typeface="Montserrat"/>
                  <a:sym typeface="Montserrat"/>
                </a:rPr>
                <a:t>Self-designing</a:t>
              </a:r>
              <a:endParaRPr b="1" i="0" sz="9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Montserrat"/>
                  <a:ea typeface="Montserrat"/>
                  <a:cs typeface="Montserrat"/>
                  <a:sym typeface="Montserrat"/>
                </a:rPr>
                <a:t>Team</a:t>
              </a:r>
              <a:endParaRPr b="0" i="0" sz="900" u="none" cap="none" strike="noStrike">
                <a:solidFill>
                  <a:schemeClr val="lt1"/>
                </a:solidFill>
                <a:latin typeface="Montserrat"/>
                <a:ea typeface="Montserrat"/>
                <a:cs typeface="Montserrat"/>
                <a:sym typeface="Montserrat"/>
              </a:endParaRPr>
            </a:p>
          </p:txBody>
        </p:sp>
      </p:grpSp>
      <p:sp>
        <p:nvSpPr>
          <p:cNvPr id="954" name="Google Shape;954;p69"/>
          <p:cNvSpPr txBox="1"/>
          <p:nvPr/>
        </p:nvSpPr>
        <p:spPr>
          <a:xfrm>
            <a:off x="6569087" y="2643550"/>
            <a:ext cx="1415700" cy="570600"/>
          </a:xfrm>
          <a:prstGeom prst="rect">
            <a:avLst/>
          </a:prstGeom>
          <a:solidFill>
            <a:srgbClr val="EDECF5"/>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122FB1"/>
                </a:solidFill>
                <a:latin typeface="Montserrat"/>
                <a:ea typeface="Montserrat"/>
                <a:cs typeface="Montserrat"/>
                <a:sym typeface="Montserrat"/>
              </a:rPr>
              <a:t>TEAM’S</a:t>
            </a:r>
            <a:endParaRPr b="1" i="0" sz="1400" u="none" cap="none" strike="noStrike">
              <a:solidFill>
                <a:srgbClr val="122FB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122FB1"/>
                </a:solidFill>
                <a:latin typeface="Montserrat"/>
                <a:ea typeface="Montserrat"/>
                <a:cs typeface="Montserrat"/>
                <a:sym typeface="Montserrat"/>
              </a:rPr>
              <a:t>AUTHORITY</a:t>
            </a:r>
            <a:endParaRPr b="1" i="0" sz="1400" u="none" cap="none" strike="noStrike">
              <a:solidFill>
                <a:srgbClr val="122FB1"/>
              </a:solidFill>
              <a:latin typeface="Montserrat"/>
              <a:ea typeface="Montserrat"/>
              <a:cs typeface="Montserrat"/>
              <a:sym typeface="Montserrat"/>
            </a:endParaRPr>
          </a:p>
        </p:txBody>
      </p:sp>
      <p:grpSp>
        <p:nvGrpSpPr>
          <p:cNvPr id="955" name="Google Shape;955;p69"/>
          <p:cNvGrpSpPr/>
          <p:nvPr/>
        </p:nvGrpSpPr>
        <p:grpSpPr>
          <a:xfrm>
            <a:off x="3423594" y="2894277"/>
            <a:ext cx="1273092" cy="1563679"/>
            <a:chOff x="935275" y="3084672"/>
            <a:chExt cx="1354353" cy="1659428"/>
          </a:xfrm>
        </p:grpSpPr>
        <p:pic>
          <p:nvPicPr>
            <p:cNvPr id="956" name="Google Shape;956;p69" title="VS (4).png"/>
            <p:cNvPicPr preferRelativeResize="0"/>
            <p:nvPr/>
          </p:nvPicPr>
          <p:blipFill rotWithShape="1">
            <a:blip r:embed="rId5">
              <a:alphaModFix/>
            </a:blip>
            <a:srcRect b="0" l="0" r="0" t="0"/>
            <a:stretch/>
          </p:blipFill>
          <p:spPr>
            <a:xfrm>
              <a:off x="935275" y="3084672"/>
              <a:ext cx="1354353" cy="1560777"/>
            </a:xfrm>
            <a:prstGeom prst="rect">
              <a:avLst/>
            </a:prstGeom>
            <a:noFill/>
            <a:ln>
              <a:noFill/>
            </a:ln>
          </p:spPr>
        </p:pic>
        <p:sp>
          <p:nvSpPr>
            <p:cNvPr id="957" name="Google Shape;957;p69"/>
            <p:cNvSpPr txBox="1"/>
            <p:nvPr/>
          </p:nvSpPr>
          <p:spPr>
            <a:xfrm>
              <a:off x="983050" y="4246400"/>
              <a:ext cx="1199100" cy="497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chemeClr val="lt1"/>
                  </a:solidFill>
                  <a:latin typeface="Montserrat"/>
                  <a:ea typeface="Montserrat"/>
                  <a:cs typeface="Montserrat"/>
                  <a:sym typeface="Montserrat"/>
                </a:rPr>
                <a:t>Manager-led</a:t>
              </a:r>
              <a:endParaRPr b="1" i="0" sz="9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Montserrat"/>
                  <a:ea typeface="Montserrat"/>
                  <a:cs typeface="Montserrat"/>
                  <a:sym typeface="Montserrat"/>
                </a:rPr>
                <a:t>Team</a:t>
              </a:r>
              <a:endParaRPr b="0" i="0" sz="900" u="none" cap="none" strike="noStrike">
                <a:solidFill>
                  <a:schemeClr val="lt1"/>
                </a:solidFill>
                <a:latin typeface="Montserrat"/>
                <a:ea typeface="Montserrat"/>
                <a:cs typeface="Montserrat"/>
                <a:sym typeface="Montserrat"/>
              </a:endParaRPr>
            </a:p>
          </p:txBody>
        </p:sp>
      </p:grpSp>
      <p:grpSp>
        <p:nvGrpSpPr>
          <p:cNvPr id="958" name="Google Shape;958;p69"/>
          <p:cNvGrpSpPr/>
          <p:nvPr/>
        </p:nvGrpSpPr>
        <p:grpSpPr>
          <a:xfrm>
            <a:off x="4696697" y="2461560"/>
            <a:ext cx="1273092" cy="1996396"/>
            <a:chOff x="2289640" y="2625458"/>
            <a:chExt cx="1354353" cy="2118642"/>
          </a:xfrm>
        </p:grpSpPr>
        <p:pic>
          <p:nvPicPr>
            <p:cNvPr id="959" name="Google Shape;959;p69" title="VS (5).png"/>
            <p:cNvPicPr preferRelativeResize="0"/>
            <p:nvPr/>
          </p:nvPicPr>
          <p:blipFill rotWithShape="1">
            <a:blip r:embed="rId6">
              <a:alphaModFix/>
            </a:blip>
            <a:srcRect b="0" l="0" r="0" t="0"/>
            <a:stretch/>
          </p:blipFill>
          <p:spPr>
            <a:xfrm>
              <a:off x="2289640" y="2625458"/>
              <a:ext cx="1354353" cy="2019991"/>
            </a:xfrm>
            <a:prstGeom prst="rect">
              <a:avLst/>
            </a:prstGeom>
            <a:noFill/>
            <a:ln>
              <a:noFill/>
            </a:ln>
          </p:spPr>
        </p:pic>
        <p:sp>
          <p:nvSpPr>
            <p:cNvPr id="960" name="Google Shape;960;p69"/>
            <p:cNvSpPr txBox="1"/>
            <p:nvPr/>
          </p:nvSpPr>
          <p:spPr>
            <a:xfrm>
              <a:off x="2399425" y="4246400"/>
              <a:ext cx="1199100" cy="497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chemeClr val="lt1"/>
                  </a:solidFill>
                  <a:latin typeface="Montserrat"/>
                  <a:ea typeface="Montserrat"/>
                  <a:cs typeface="Montserrat"/>
                  <a:sym typeface="Montserrat"/>
                </a:rPr>
                <a:t>Self-managing</a:t>
              </a:r>
              <a:endParaRPr b="1" i="0" sz="9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Montserrat"/>
                  <a:ea typeface="Montserrat"/>
                  <a:cs typeface="Montserrat"/>
                  <a:sym typeface="Montserrat"/>
                </a:rPr>
                <a:t>Team</a:t>
              </a:r>
              <a:endParaRPr b="0" i="0" sz="900" u="none" cap="none" strike="noStrike">
                <a:solidFill>
                  <a:schemeClr val="lt1"/>
                </a:solidFill>
                <a:latin typeface="Montserrat"/>
                <a:ea typeface="Montserrat"/>
                <a:cs typeface="Montserrat"/>
                <a:sym typeface="Montserrat"/>
              </a:endParaRPr>
            </a:p>
          </p:txBody>
        </p:sp>
      </p:grpSp>
      <p:sp>
        <p:nvSpPr>
          <p:cNvPr id="961" name="Google Shape;961;p69"/>
          <p:cNvSpPr txBox="1"/>
          <p:nvPr>
            <p:ph idx="4294967295" type="title"/>
          </p:nvPr>
        </p:nvSpPr>
        <p:spPr>
          <a:xfrm>
            <a:off x="246550" y="-210"/>
            <a:ext cx="8848500" cy="670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2200">
                <a:solidFill>
                  <a:srgbClr val="48439B"/>
                </a:solidFill>
              </a:rPr>
              <a:t>Team Authority Matrix</a:t>
            </a:r>
            <a:endParaRPr b="1" sz="2200">
              <a:solidFill>
                <a:srgbClr val="48439B"/>
              </a:solidFill>
            </a:endParaRPr>
          </a:p>
        </p:txBody>
      </p:sp>
    </p:spTree>
  </p:cSld>
  <p:clrMapOvr>
    <a:masterClrMapping/>
  </p:clrMapOvr>
  <mc:AlternateContent>
    <mc:Choice Requires="p14">
      <p:transition spd="slow" p14:dur="1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pic>
        <p:nvPicPr>
          <p:cNvPr id="966" name="Google Shape;966;p70" title="Workspace with Presentation and Tools.png"/>
          <p:cNvPicPr preferRelativeResize="0"/>
          <p:nvPr/>
        </p:nvPicPr>
        <p:blipFill rotWithShape="1">
          <a:blip r:embed="rId3">
            <a:alphaModFix/>
          </a:blip>
          <a:srcRect b="7798" l="0" r="0" t="7806"/>
          <a:stretch/>
        </p:blipFill>
        <p:spPr>
          <a:xfrm>
            <a:off x="3374" y="0"/>
            <a:ext cx="9142184" cy="5143501"/>
          </a:xfrm>
          <a:prstGeom prst="rect">
            <a:avLst/>
          </a:prstGeom>
          <a:noFill/>
          <a:ln>
            <a:noFill/>
          </a:ln>
        </p:spPr>
      </p:pic>
      <p:sp>
        <p:nvSpPr>
          <p:cNvPr id="967" name="Google Shape;967;p70"/>
          <p:cNvSpPr/>
          <p:nvPr/>
        </p:nvSpPr>
        <p:spPr>
          <a:xfrm>
            <a:off x="0" y="-1"/>
            <a:ext cx="9144000" cy="5143500"/>
          </a:xfrm>
          <a:prstGeom prst="roundRect">
            <a:avLst>
              <a:gd fmla="val 0" name="adj"/>
            </a:avLst>
          </a:prstGeom>
          <a:gradFill>
            <a:gsLst>
              <a:gs pos="0">
                <a:srgbClr val="0C2055">
                  <a:alpha val="88627"/>
                </a:srgbClr>
              </a:gs>
              <a:gs pos="52000">
                <a:srgbClr val="342A84">
                  <a:alpha val="68627"/>
                </a:srgbClr>
              </a:gs>
              <a:gs pos="100000">
                <a:srgbClr val="5B34B2">
                  <a:alpha val="40000"/>
                </a:srgbClr>
              </a:gs>
            </a:gsLst>
            <a:lin ang="18900044"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68" name="Google Shape;968;p70"/>
          <p:cNvSpPr/>
          <p:nvPr/>
        </p:nvSpPr>
        <p:spPr>
          <a:xfrm>
            <a:off x="6673806" y="280265"/>
            <a:ext cx="2139900" cy="2139900"/>
          </a:xfrm>
          <a:prstGeom prst="ellipse">
            <a:avLst/>
          </a:prstGeom>
          <a:noFill/>
          <a:ln cap="flat" cmpd="sng" w="19050">
            <a:solidFill>
              <a:srgbClr val="DCD2F2"/>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69" name="Google Shape;969;p70"/>
          <p:cNvPicPr preferRelativeResize="0"/>
          <p:nvPr/>
        </p:nvPicPr>
        <p:blipFill rotWithShape="1">
          <a:blip r:embed="rId4">
            <a:alphaModFix/>
          </a:blip>
          <a:srcRect b="0" l="0" r="0" t="0"/>
          <a:stretch/>
        </p:blipFill>
        <p:spPr>
          <a:xfrm>
            <a:off x="241489" y="350925"/>
            <a:ext cx="2499060" cy="393600"/>
          </a:xfrm>
          <a:prstGeom prst="rect">
            <a:avLst/>
          </a:prstGeom>
          <a:noFill/>
          <a:ln>
            <a:noFill/>
          </a:ln>
        </p:spPr>
      </p:pic>
      <p:sp>
        <p:nvSpPr>
          <p:cNvPr id="970" name="Google Shape;970;p70"/>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chemeClr val="lt1"/>
                </a:solidFill>
                <a:latin typeface="Montserrat"/>
                <a:ea typeface="Montserrat"/>
                <a:cs typeface="Montserrat"/>
                <a:sym typeface="Montserrat"/>
              </a:rPr>
              <a:t>Copyright 6TCG, Inc. 2025.</a:t>
            </a:r>
            <a:endParaRPr b="0" i="0" sz="1050" u="none" cap="none" strike="noStrike">
              <a:solidFill>
                <a:schemeClr val="lt1"/>
              </a:solidFill>
              <a:latin typeface="Montserrat"/>
              <a:ea typeface="Montserrat"/>
              <a:cs typeface="Montserrat"/>
              <a:sym typeface="Montserrat"/>
            </a:endParaRPr>
          </a:p>
        </p:txBody>
      </p:sp>
      <p:sp>
        <p:nvSpPr>
          <p:cNvPr id="971" name="Google Shape;971;p70"/>
          <p:cNvSpPr txBox="1"/>
          <p:nvPr/>
        </p:nvSpPr>
        <p:spPr>
          <a:xfrm>
            <a:off x="538776" y="2644950"/>
            <a:ext cx="76251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Montserrat"/>
                <a:ea typeface="Montserrat"/>
                <a:cs typeface="Montserrat"/>
                <a:sym typeface="Montserrat"/>
              </a:rPr>
              <a:t>Context Setting: Introducing a Case Study for Program Learning</a:t>
            </a:r>
            <a:endParaRPr b="0" i="0" sz="1400" u="none" cap="none" strike="noStrike">
              <a:solidFill>
                <a:srgbClr val="000000"/>
              </a:solidFill>
              <a:latin typeface="Arial"/>
              <a:ea typeface="Arial"/>
              <a:cs typeface="Arial"/>
              <a:sym typeface="Arial"/>
            </a:endParaRPr>
          </a:p>
        </p:txBody>
      </p:sp>
      <p:pic>
        <p:nvPicPr>
          <p:cNvPr id="972" name="Google Shape;972;p70" title="6TC_Icons6.png"/>
          <p:cNvPicPr preferRelativeResize="0"/>
          <p:nvPr/>
        </p:nvPicPr>
        <p:blipFill rotWithShape="1">
          <a:blip r:embed="rId5">
            <a:alphaModFix/>
          </a:blip>
          <a:srcRect b="0" l="0" r="0" t="0"/>
          <a:stretch/>
        </p:blipFill>
        <p:spPr>
          <a:xfrm>
            <a:off x="330114" y="752475"/>
            <a:ext cx="1956222" cy="1956250"/>
          </a:xfrm>
          <a:prstGeom prst="rect">
            <a:avLst/>
          </a:prstGeom>
          <a:noFill/>
          <a:ln>
            <a:noFill/>
          </a:ln>
        </p:spPr>
      </p:pic>
      <p:sp>
        <p:nvSpPr>
          <p:cNvPr id="973" name="Google Shape;973;p70"/>
          <p:cNvSpPr txBox="1"/>
          <p:nvPr/>
        </p:nvSpPr>
        <p:spPr>
          <a:xfrm>
            <a:off x="684383" y="1315091"/>
            <a:ext cx="12477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chemeClr val="lt1"/>
                </a:solidFill>
                <a:latin typeface="Montserrat"/>
                <a:ea typeface="Montserrat"/>
                <a:cs typeface="Montserrat"/>
                <a:sym typeface="Montserrat"/>
              </a:rPr>
              <a:t>0</a:t>
            </a:r>
            <a:r>
              <a:rPr b="1" lang="en-US" sz="4800">
                <a:solidFill>
                  <a:schemeClr val="lt1"/>
                </a:solidFill>
                <a:latin typeface="Montserrat"/>
                <a:ea typeface="Montserrat"/>
                <a:cs typeface="Montserrat"/>
                <a:sym typeface="Montserrat"/>
              </a:rPr>
              <a:t>8</a:t>
            </a:r>
            <a:r>
              <a:rPr b="1" i="0" lang="en-US" sz="4800" u="none" cap="none" strike="noStrike">
                <a:solidFill>
                  <a:schemeClr val="lt1"/>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Tree>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4"/>
          <p:cNvSpPr/>
          <p:nvPr/>
        </p:nvSpPr>
        <p:spPr>
          <a:xfrm>
            <a:off x="216225" y="695325"/>
            <a:ext cx="2162100" cy="2915400"/>
          </a:xfrm>
          <a:prstGeom prst="roundRect">
            <a:avLst>
              <a:gd fmla="val 9742" name="adj"/>
            </a:avLst>
          </a:prstGeom>
          <a:solidFill>
            <a:srgbClr val="DCD2F2"/>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307" name="Google Shape;307;p44"/>
          <p:cNvSpPr txBox="1"/>
          <p:nvPr/>
        </p:nvSpPr>
        <p:spPr>
          <a:xfrm>
            <a:off x="299071" y="224275"/>
            <a:ext cx="87270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3C3887"/>
                </a:solidFill>
                <a:latin typeface="Montserrat"/>
                <a:ea typeface="Montserrat"/>
                <a:cs typeface="Montserrat"/>
                <a:sym typeface="Montserrat"/>
              </a:rPr>
              <a:t>Program Overview: </a:t>
            </a:r>
            <a:r>
              <a:rPr b="0" i="0" lang="en-US" sz="2400" u="none" cap="none" strike="noStrike">
                <a:solidFill>
                  <a:srgbClr val="3C3887"/>
                </a:solidFill>
                <a:latin typeface="Montserrat"/>
                <a:ea typeface="Montserrat"/>
                <a:cs typeface="Montserrat"/>
                <a:sym typeface="Montserrat"/>
              </a:rPr>
              <a:t>Four Modules of Learning</a:t>
            </a:r>
            <a:endParaRPr b="0" i="0" sz="1200" u="none" cap="none" strike="noStrike">
              <a:solidFill>
                <a:srgbClr val="3C3887"/>
              </a:solidFill>
              <a:latin typeface="Arial"/>
              <a:ea typeface="Arial"/>
              <a:cs typeface="Arial"/>
              <a:sym typeface="Arial"/>
            </a:endParaRPr>
          </a:p>
        </p:txBody>
      </p:sp>
      <p:sp>
        <p:nvSpPr>
          <p:cNvPr id="308" name="Google Shape;308;p44"/>
          <p:cNvSpPr/>
          <p:nvPr/>
        </p:nvSpPr>
        <p:spPr>
          <a:xfrm>
            <a:off x="246550" y="3657000"/>
            <a:ext cx="8594100" cy="831000"/>
          </a:xfrm>
          <a:prstGeom prst="roundRect">
            <a:avLst>
              <a:gd fmla="val 16667" name="adj"/>
            </a:avLst>
          </a:prstGeom>
          <a:noFill/>
          <a:ln cap="flat" cmpd="sng" w="28575">
            <a:solidFill>
              <a:srgbClr val="48439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309" name="Google Shape;309;p44"/>
          <p:cNvSpPr/>
          <p:nvPr/>
        </p:nvSpPr>
        <p:spPr>
          <a:xfrm>
            <a:off x="6852975" y="1066950"/>
            <a:ext cx="1987500" cy="2444700"/>
          </a:xfrm>
          <a:prstGeom prst="roundRect">
            <a:avLst>
              <a:gd fmla="val 8869" name="adj"/>
            </a:avLst>
          </a:prstGeom>
          <a:solidFill>
            <a:srgbClr val="36DBFE"/>
          </a:solidFill>
          <a:ln>
            <a:noFill/>
          </a:ln>
          <a:effectLst>
            <a:outerShdw blurRad="190500" rotWithShape="0" algn="tl" dir="2700000" dist="381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0" name="Google Shape;310;p44"/>
          <p:cNvSpPr/>
          <p:nvPr/>
        </p:nvSpPr>
        <p:spPr>
          <a:xfrm>
            <a:off x="303525" y="1066950"/>
            <a:ext cx="1987500" cy="2444700"/>
          </a:xfrm>
          <a:prstGeom prst="roundRect">
            <a:avLst>
              <a:gd fmla="val 8869" name="adj"/>
            </a:avLst>
          </a:prstGeom>
          <a:solidFill>
            <a:srgbClr val="2C2182"/>
          </a:solidFill>
          <a:ln>
            <a:noFill/>
          </a:ln>
          <a:effectLst>
            <a:outerShdw blurRad="190500" rotWithShape="0" algn="tl" dir="2700000" dist="381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1" name="Google Shape;311;p44"/>
          <p:cNvSpPr/>
          <p:nvPr/>
        </p:nvSpPr>
        <p:spPr>
          <a:xfrm>
            <a:off x="2446600" y="1066950"/>
            <a:ext cx="1987500" cy="2444700"/>
          </a:xfrm>
          <a:prstGeom prst="roundRect">
            <a:avLst>
              <a:gd fmla="val 8869" name="adj"/>
            </a:avLst>
          </a:prstGeom>
          <a:solidFill>
            <a:srgbClr val="48439B"/>
          </a:solidFill>
          <a:ln>
            <a:noFill/>
          </a:ln>
          <a:effectLst>
            <a:outerShdw blurRad="190500" rotWithShape="0" algn="tl" dir="2700000" dist="38100">
              <a:srgbClr val="000000">
                <a:alpha val="9804"/>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2" name="Google Shape;312;p44"/>
          <p:cNvSpPr/>
          <p:nvPr/>
        </p:nvSpPr>
        <p:spPr>
          <a:xfrm>
            <a:off x="1407963" y="746788"/>
            <a:ext cx="742500" cy="670800"/>
          </a:xfrm>
          <a:prstGeom prst="ellipse">
            <a:avLst/>
          </a:prstGeom>
          <a:solidFill>
            <a:srgbClr val="2C2182"/>
          </a:solidFill>
          <a:ln cap="flat" cmpd="sng" w="9525">
            <a:solidFill>
              <a:schemeClr val="lt1"/>
            </a:solidFill>
            <a:prstDash val="solid"/>
            <a:round/>
            <a:headEnd len="sm" w="sm" type="none"/>
            <a:tailEnd len="sm" w="sm" type="none"/>
          </a:ln>
          <a:effectLst>
            <a:outerShdw blurRad="228600" rotWithShape="0" algn="bl" dir="5400000" dist="19050">
              <a:schemeClr val="lt1">
                <a:alpha val="60000"/>
              </a:scheme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pic>
        <p:nvPicPr>
          <p:cNvPr id="313" name="Google Shape;313;p44" title="6TC_Icons2.png"/>
          <p:cNvPicPr preferRelativeResize="0"/>
          <p:nvPr/>
        </p:nvPicPr>
        <p:blipFill rotWithShape="1">
          <a:blip r:embed="rId3">
            <a:alphaModFix/>
          </a:blip>
          <a:srcRect b="0" l="0" r="0" t="0"/>
          <a:stretch/>
        </p:blipFill>
        <p:spPr>
          <a:xfrm>
            <a:off x="1508375" y="817300"/>
            <a:ext cx="535725" cy="535747"/>
          </a:xfrm>
          <a:prstGeom prst="rect">
            <a:avLst/>
          </a:prstGeom>
          <a:noFill/>
          <a:ln>
            <a:noFill/>
          </a:ln>
        </p:spPr>
      </p:pic>
      <p:sp>
        <p:nvSpPr>
          <p:cNvPr id="314" name="Google Shape;314;p44"/>
          <p:cNvSpPr/>
          <p:nvPr/>
        </p:nvSpPr>
        <p:spPr>
          <a:xfrm>
            <a:off x="4645150" y="1066950"/>
            <a:ext cx="1987500" cy="2444700"/>
          </a:xfrm>
          <a:prstGeom prst="roundRect">
            <a:avLst>
              <a:gd fmla="val 8869" name="adj"/>
            </a:avLst>
          </a:prstGeom>
          <a:solidFill>
            <a:srgbClr val="9A3EEB"/>
          </a:solidFill>
          <a:ln>
            <a:noFill/>
          </a:ln>
          <a:effectLst>
            <a:outerShdw blurRad="190500" rotWithShape="0" algn="tl" dir="2700000" dist="381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5" name="Google Shape;315;p44"/>
          <p:cNvSpPr/>
          <p:nvPr/>
        </p:nvSpPr>
        <p:spPr>
          <a:xfrm>
            <a:off x="324325" y="1561125"/>
            <a:ext cx="1811400" cy="1183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chemeClr val="lt1"/>
                </a:solidFill>
                <a:latin typeface="Montserrat"/>
                <a:ea typeface="Montserrat"/>
                <a:cs typeface="Montserrat"/>
                <a:sym typeface="Montserrat"/>
              </a:rPr>
              <a:t>The Science of Team Effectiveness:</a:t>
            </a:r>
            <a:r>
              <a:rPr b="0" i="0" lang="en-US" sz="1300" u="none" cap="none" strike="noStrike">
                <a:solidFill>
                  <a:schemeClr val="lt1"/>
                </a:solidFill>
                <a:latin typeface="Montserrat"/>
                <a:ea typeface="Montserrat"/>
                <a:cs typeface="Montserrat"/>
                <a:sym typeface="Montserrat"/>
              </a:rPr>
              <a:t> Organizing your experience and insights about teams</a:t>
            </a:r>
            <a:endParaRPr b="0" i="0" sz="1300" u="none" cap="none" strike="noStrike">
              <a:solidFill>
                <a:schemeClr val="lt1"/>
              </a:solidFill>
              <a:latin typeface="Arial"/>
              <a:ea typeface="Arial"/>
              <a:cs typeface="Arial"/>
              <a:sym typeface="Arial"/>
            </a:endParaRPr>
          </a:p>
        </p:txBody>
      </p:sp>
      <p:sp>
        <p:nvSpPr>
          <p:cNvPr id="316" name="Google Shape;316;p44"/>
          <p:cNvSpPr/>
          <p:nvPr/>
        </p:nvSpPr>
        <p:spPr>
          <a:xfrm>
            <a:off x="2602100" y="1561121"/>
            <a:ext cx="1656000" cy="1183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chemeClr val="lt1"/>
                </a:solidFill>
                <a:latin typeface="Montserrat"/>
                <a:ea typeface="Montserrat"/>
                <a:cs typeface="Montserrat"/>
                <a:sym typeface="Montserrat"/>
              </a:rPr>
              <a:t>Assessing a team using the Team Diagnostic Survey</a:t>
            </a:r>
            <a:endParaRPr b="1" i="0" sz="13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lt1"/>
                </a:solidFill>
                <a:latin typeface="Montserrat"/>
                <a:ea typeface="Montserrat"/>
                <a:cs typeface="Montserrat"/>
                <a:sym typeface="Montserrat"/>
              </a:rPr>
              <a:t>Recognizing patterns and drawing useable insights from data</a:t>
            </a:r>
            <a:endParaRPr b="0" i="0" sz="1400" u="none" cap="none" strike="noStrike">
              <a:solidFill>
                <a:schemeClr val="lt1"/>
              </a:solidFill>
              <a:latin typeface="Montserrat"/>
              <a:ea typeface="Montserrat"/>
              <a:cs typeface="Montserrat"/>
              <a:sym typeface="Montserrat"/>
            </a:endParaRPr>
          </a:p>
        </p:txBody>
      </p:sp>
      <p:sp>
        <p:nvSpPr>
          <p:cNvPr id="317" name="Google Shape;317;p44"/>
          <p:cNvSpPr/>
          <p:nvPr/>
        </p:nvSpPr>
        <p:spPr>
          <a:xfrm>
            <a:off x="4798300" y="1561123"/>
            <a:ext cx="1559400" cy="108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chemeClr val="lt1"/>
                </a:solidFill>
                <a:latin typeface="Montserrat"/>
                <a:ea typeface="Montserrat"/>
                <a:cs typeface="Montserrat"/>
                <a:sym typeface="Montserrat"/>
              </a:rPr>
              <a:t>Team Practitioner Key Skills: </a:t>
            </a:r>
            <a:r>
              <a:rPr b="0" i="0" lang="en-US" sz="1300" u="none" cap="none" strike="noStrike">
                <a:solidFill>
                  <a:schemeClr val="lt1"/>
                </a:solidFill>
                <a:latin typeface="Montserrat"/>
                <a:ea typeface="Montserrat"/>
                <a:cs typeface="Montserrat"/>
                <a:sym typeface="Montserrat"/>
              </a:rPr>
              <a:t>Sharpening your team development practice </a:t>
            </a:r>
            <a:endParaRPr b="0" i="0" sz="1600" u="none" cap="none" strike="noStrike">
              <a:solidFill>
                <a:schemeClr val="lt1"/>
              </a:solidFill>
              <a:latin typeface="Arial"/>
              <a:ea typeface="Arial"/>
              <a:cs typeface="Arial"/>
              <a:sym typeface="Arial"/>
            </a:endParaRPr>
          </a:p>
        </p:txBody>
      </p:sp>
      <p:sp>
        <p:nvSpPr>
          <p:cNvPr id="318" name="Google Shape;318;p44"/>
          <p:cNvSpPr/>
          <p:nvPr/>
        </p:nvSpPr>
        <p:spPr>
          <a:xfrm>
            <a:off x="6927125" y="1561125"/>
            <a:ext cx="1811400" cy="163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chemeClr val="lt1"/>
                </a:solidFill>
                <a:latin typeface="Montserrat"/>
                <a:ea typeface="Montserrat"/>
                <a:cs typeface="Montserrat"/>
                <a:sym typeface="Montserrat"/>
              </a:rPr>
              <a:t>Extending your learning: </a:t>
            </a:r>
            <a:r>
              <a:rPr b="0" i="0" lang="en-US" sz="1300" u="none" cap="none" strike="noStrike">
                <a:solidFill>
                  <a:schemeClr val="lt1"/>
                </a:solidFill>
                <a:latin typeface="Montserrat"/>
                <a:ea typeface="Montserrat"/>
                <a:cs typeface="Montserrat"/>
                <a:sym typeface="Montserrat"/>
              </a:rPr>
              <a:t>Deepening your learning about the 6 Conditions and expanding your practice beyond developing one team</a:t>
            </a:r>
            <a:endParaRPr b="0" i="0" sz="1600" u="none" cap="none" strike="noStrike">
              <a:solidFill>
                <a:schemeClr val="lt1"/>
              </a:solidFill>
              <a:latin typeface="Arial"/>
              <a:ea typeface="Arial"/>
              <a:cs typeface="Arial"/>
              <a:sym typeface="Arial"/>
            </a:endParaRPr>
          </a:p>
        </p:txBody>
      </p:sp>
      <p:sp>
        <p:nvSpPr>
          <p:cNvPr id="319" name="Google Shape;319;p44"/>
          <p:cNvSpPr txBox="1"/>
          <p:nvPr/>
        </p:nvSpPr>
        <p:spPr>
          <a:xfrm>
            <a:off x="324323" y="1066955"/>
            <a:ext cx="7875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n-US" sz="3200" u="none" cap="none" strike="noStrike">
                <a:solidFill>
                  <a:schemeClr val="lt1"/>
                </a:solidFill>
                <a:latin typeface="Arial"/>
                <a:ea typeface="Arial"/>
                <a:cs typeface="Arial"/>
                <a:sym typeface="Arial"/>
              </a:rPr>
              <a:t>01.</a:t>
            </a:r>
            <a:endParaRPr b="1" i="0" sz="3200" u="none" cap="none" strike="noStrike">
              <a:solidFill>
                <a:schemeClr val="lt1"/>
              </a:solidFill>
              <a:latin typeface="Arial"/>
              <a:ea typeface="Arial"/>
              <a:cs typeface="Arial"/>
              <a:sym typeface="Arial"/>
            </a:endParaRPr>
          </a:p>
        </p:txBody>
      </p:sp>
      <p:sp>
        <p:nvSpPr>
          <p:cNvPr id="320" name="Google Shape;320;p44"/>
          <p:cNvSpPr txBox="1"/>
          <p:nvPr/>
        </p:nvSpPr>
        <p:spPr>
          <a:xfrm>
            <a:off x="2602105" y="1066955"/>
            <a:ext cx="7875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n-US" sz="3200" u="none" cap="none" strike="noStrike">
                <a:solidFill>
                  <a:schemeClr val="lt1"/>
                </a:solidFill>
                <a:latin typeface="Arial"/>
                <a:ea typeface="Arial"/>
                <a:cs typeface="Arial"/>
                <a:sym typeface="Arial"/>
              </a:rPr>
              <a:t>02.</a:t>
            </a:r>
            <a:endParaRPr b="1" i="0" sz="3200" u="none" cap="none" strike="noStrike">
              <a:solidFill>
                <a:schemeClr val="lt1"/>
              </a:solidFill>
              <a:latin typeface="Arial"/>
              <a:ea typeface="Arial"/>
              <a:cs typeface="Arial"/>
              <a:sym typeface="Arial"/>
            </a:endParaRPr>
          </a:p>
        </p:txBody>
      </p:sp>
      <p:sp>
        <p:nvSpPr>
          <p:cNvPr id="321" name="Google Shape;321;p44"/>
          <p:cNvSpPr txBox="1"/>
          <p:nvPr/>
        </p:nvSpPr>
        <p:spPr>
          <a:xfrm>
            <a:off x="4798293" y="1066955"/>
            <a:ext cx="7875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n-US" sz="3200" u="none" cap="none" strike="noStrike">
                <a:solidFill>
                  <a:schemeClr val="lt1"/>
                </a:solidFill>
                <a:latin typeface="Arial"/>
                <a:ea typeface="Arial"/>
                <a:cs typeface="Arial"/>
                <a:sym typeface="Arial"/>
              </a:rPr>
              <a:t>03.</a:t>
            </a:r>
            <a:endParaRPr b="1" i="0" sz="3200" u="none" cap="none" strike="noStrike">
              <a:solidFill>
                <a:schemeClr val="lt1"/>
              </a:solidFill>
              <a:latin typeface="Arial"/>
              <a:ea typeface="Arial"/>
              <a:cs typeface="Arial"/>
              <a:sym typeface="Arial"/>
            </a:endParaRPr>
          </a:p>
        </p:txBody>
      </p:sp>
      <p:sp>
        <p:nvSpPr>
          <p:cNvPr id="322" name="Google Shape;322;p44"/>
          <p:cNvSpPr txBox="1"/>
          <p:nvPr/>
        </p:nvSpPr>
        <p:spPr>
          <a:xfrm>
            <a:off x="6927131" y="1066955"/>
            <a:ext cx="7875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n-US" sz="3200" u="none" cap="none" strike="noStrike">
                <a:solidFill>
                  <a:schemeClr val="lt1"/>
                </a:solidFill>
                <a:latin typeface="Arial"/>
                <a:ea typeface="Arial"/>
                <a:cs typeface="Arial"/>
                <a:sym typeface="Arial"/>
              </a:rPr>
              <a:t>04.</a:t>
            </a:r>
            <a:endParaRPr b="1" i="0" sz="3200" u="none" cap="none" strike="noStrike">
              <a:solidFill>
                <a:schemeClr val="lt1"/>
              </a:solidFill>
              <a:latin typeface="Arial"/>
              <a:ea typeface="Arial"/>
              <a:cs typeface="Arial"/>
              <a:sym typeface="Arial"/>
            </a:endParaRPr>
          </a:p>
        </p:txBody>
      </p:sp>
      <p:sp>
        <p:nvSpPr>
          <p:cNvPr id="323" name="Google Shape;323;p44"/>
          <p:cNvSpPr txBox="1"/>
          <p:nvPr/>
        </p:nvSpPr>
        <p:spPr>
          <a:xfrm>
            <a:off x="1508363" y="3687750"/>
            <a:ext cx="6308400" cy="76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n-US" sz="2200" u="none" cap="none" strike="noStrike">
                <a:solidFill>
                  <a:srgbClr val="48439B"/>
                </a:solidFill>
                <a:latin typeface="Montserrat SemiBold"/>
                <a:ea typeface="Montserrat SemiBold"/>
                <a:cs typeface="Montserrat SemiBold"/>
                <a:sym typeface="Montserrat SemiBold"/>
              </a:rPr>
              <a:t>6 Team Conditions Framework &amp; </a:t>
            </a:r>
            <a:endParaRPr b="0" i="0" sz="2200" u="none" cap="none" strike="noStrike">
              <a:solidFill>
                <a:srgbClr val="48439B"/>
              </a:solidFill>
              <a:latin typeface="Montserrat SemiBold"/>
              <a:ea typeface="Montserrat SemiBold"/>
              <a:cs typeface="Montserrat SemiBold"/>
              <a:sym typeface="Montserrat SemiBold"/>
            </a:endParaRPr>
          </a:p>
          <a:p>
            <a:pPr indent="0" lvl="0" marL="0" marR="0" rtl="0" algn="ctr">
              <a:lnSpc>
                <a:spcPct val="100000"/>
              </a:lnSpc>
              <a:spcBef>
                <a:spcPts val="0"/>
              </a:spcBef>
              <a:spcAft>
                <a:spcPts val="0"/>
              </a:spcAft>
              <a:buClr>
                <a:srgbClr val="000000"/>
              </a:buClr>
              <a:buSzPts val="1900"/>
              <a:buFont typeface="Arial"/>
              <a:buNone/>
            </a:pPr>
            <a:r>
              <a:rPr b="0" i="0" lang="en-US" sz="2200" u="none" cap="none" strike="noStrike">
                <a:solidFill>
                  <a:srgbClr val="48439B"/>
                </a:solidFill>
                <a:latin typeface="Montserrat SemiBold"/>
                <a:ea typeface="Montserrat SemiBold"/>
                <a:cs typeface="Montserrat SemiBold"/>
                <a:sym typeface="Montserrat SemiBold"/>
              </a:rPr>
              <a:t>Team Diagnostic Survey  </a:t>
            </a:r>
            <a:endParaRPr b="0" i="0" sz="2200" u="none" cap="none" strike="noStrike">
              <a:solidFill>
                <a:srgbClr val="48439B"/>
              </a:solidFill>
              <a:latin typeface="Montserrat SemiBold"/>
              <a:ea typeface="Montserrat SemiBold"/>
              <a:cs typeface="Montserrat SemiBold"/>
              <a:sym typeface="Montserrat SemiBold"/>
            </a:endParaRPr>
          </a:p>
        </p:txBody>
      </p:sp>
      <p:sp>
        <p:nvSpPr>
          <p:cNvPr id="324" name="Google Shape;324;p44"/>
          <p:cNvSpPr/>
          <p:nvPr/>
        </p:nvSpPr>
        <p:spPr>
          <a:xfrm>
            <a:off x="5615188" y="782038"/>
            <a:ext cx="742500" cy="670800"/>
          </a:xfrm>
          <a:prstGeom prst="ellipse">
            <a:avLst/>
          </a:prstGeom>
          <a:solidFill>
            <a:srgbClr val="9A3EEB"/>
          </a:solidFill>
          <a:ln cap="flat" cmpd="sng" w="9525">
            <a:solidFill>
              <a:schemeClr val="lt1"/>
            </a:solidFill>
            <a:prstDash val="solid"/>
            <a:round/>
            <a:headEnd len="sm" w="sm" type="none"/>
            <a:tailEnd len="sm" w="sm" type="none"/>
          </a:ln>
          <a:effectLst>
            <a:outerShdw blurRad="228600" rotWithShape="0" algn="bl" dir="5400000" dist="19050">
              <a:schemeClr val="lt1">
                <a:alpha val="60000"/>
              </a:scheme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pic>
        <p:nvPicPr>
          <p:cNvPr id="325" name="Google Shape;325;p44" title="6TC_Icons3.png"/>
          <p:cNvPicPr preferRelativeResize="0"/>
          <p:nvPr/>
        </p:nvPicPr>
        <p:blipFill rotWithShape="1">
          <a:blip r:embed="rId4">
            <a:alphaModFix/>
          </a:blip>
          <a:srcRect b="0" l="0" r="0" t="0"/>
          <a:stretch/>
        </p:blipFill>
        <p:spPr>
          <a:xfrm>
            <a:off x="5679525" y="785038"/>
            <a:ext cx="600275" cy="600275"/>
          </a:xfrm>
          <a:prstGeom prst="rect">
            <a:avLst/>
          </a:prstGeom>
          <a:noFill/>
          <a:ln>
            <a:noFill/>
          </a:ln>
        </p:spPr>
      </p:pic>
      <p:sp>
        <p:nvSpPr>
          <p:cNvPr id="326" name="Google Shape;326;p44"/>
          <p:cNvSpPr/>
          <p:nvPr/>
        </p:nvSpPr>
        <p:spPr>
          <a:xfrm>
            <a:off x="7928813" y="746788"/>
            <a:ext cx="742500" cy="670800"/>
          </a:xfrm>
          <a:prstGeom prst="ellipse">
            <a:avLst/>
          </a:prstGeom>
          <a:solidFill>
            <a:srgbClr val="36DBFE"/>
          </a:solidFill>
          <a:ln cap="flat" cmpd="sng" w="9525">
            <a:solidFill>
              <a:schemeClr val="lt1"/>
            </a:solidFill>
            <a:prstDash val="solid"/>
            <a:round/>
            <a:headEnd len="sm" w="sm" type="none"/>
            <a:tailEnd len="sm" w="sm" type="none"/>
          </a:ln>
          <a:effectLst>
            <a:outerShdw blurRad="228600" rotWithShape="0" algn="bl" dir="5400000" dist="19050">
              <a:schemeClr val="lt1">
                <a:alpha val="60000"/>
              </a:scheme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chemeClr val="lt1"/>
              </a:highlight>
              <a:latin typeface="Montserrat"/>
              <a:ea typeface="Montserrat"/>
              <a:cs typeface="Montserrat"/>
              <a:sym typeface="Montserrat"/>
            </a:endParaRPr>
          </a:p>
        </p:txBody>
      </p:sp>
      <p:pic>
        <p:nvPicPr>
          <p:cNvPr id="327" name="Google Shape;327;p44" title="6TC_Icons4.png"/>
          <p:cNvPicPr preferRelativeResize="0"/>
          <p:nvPr/>
        </p:nvPicPr>
        <p:blipFill rotWithShape="1">
          <a:blip r:embed="rId5">
            <a:alphaModFix/>
          </a:blip>
          <a:srcRect b="0" l="0" r="0" t="0"/>
          <a:stretch/>
        </p:blipFill>
        <p:spPr>
          <a:xfrm>
            <a:off x="7982375" y="773625"/>
            <a:ext cx="600275" cy="600275"/>
          </a:xfrm>
          <a:prstGeom prst="rect">
            <a:avLst/>
          </a:prstGeom>
          <a:noFill/>
          <a:ln>
            <a:noFill/>
          </a:ln>
        </p:spPr>
      </p:pic>
      <p:sp>
        <p:nvSpPr>
          <p:cNvPr id="328" name="Google Shape;328;p44"/>
          <p:cNvSpPr/>
          <p:nvPr/>
        </p:nvSpPr>
        <p:spPr>
          <a:xfrm>
            <a:off x="3543750" y="782038"/>
            <a:ext cx="742500" cy="670800"/>
          </a:xfrm>
          <a:prstGeom prst="ellipse">
            <a:avLst/>
          </a:prstGeom>
          <a:solidFill>
            <a:srgbClr val="48439B"/>
          </a:solidFill>
          <a:ln cap="flat" cmpd="sng" w="9525">
            <a:solidFill>
              <a:schemeClr val="lt1"/>
            </a:solidFill>
            <a:prstDash val="solid"/>
            <a:round/>
            <a:headEnd len="sm" w="sm" type="none"/>
            <a:tailEnd len="sm" w="sm" type="none"/>
          </a:ln>
          <a:effectLst>
            <a:outerShdw blurRad="228600" rotWithShape="0" algn="bl" dir="5400000" dist="19050">
              <a:schemeClr val="lt1">
                <a:alpha val="60000"/>
              </a:scheme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pic>
        <p:nvPicPr>
          <p:cNvPr id="329" name="Google Shape;329;p44" title="Copy of logos (1).png"/>
          <p:cNvPicPr preferRelativeResize="0"/>
          <p:nvPr/>
        </p:nvPicPr>
        <p:blipFill rotWithShape="1">
          <a:blip r:embed="rId6">
            <a:alphaModFix/>
          </a:blip>
          <a:srcRect b="0" l="0" r="0" t="0"/>
          <a:stretch/>
        </p:blipFill>
        <p:spPr>
          <a:xfrm>
            <a:off x="3636222" y="922601"/>
            <a:ext cx="461730" cy="4617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7" name="Shape 977"/>
        <p:cNvGrpSpPr/>
        <p:nvPr/>
      </p:nvGrpSpPr>
      <p:grpSpPr>
        <a:xfrm>
          <a:off x="0" y="0"/>
          <a:ext cx="0" cy="0"/>
          <a:chOff x="0" y="0"/>
          <a:chExt cx="0" cy="0"/>
        </a:xfrm>
      </p:grpSpPr>
      <p:sp>
        <p:nvSpPr>
          <p:cNvPr id="978" name="Google Shape;978;p71"/>
          <p:cNvSpPr/>
          <p:nvPr/>
        </p:nvSpPr>
        <p:spPr>
          <a:xfrm>
            <a:off x="4842375" y="1839050"/>
            <a:ext cx="1767300" cy="2286600"/>
          </a:xfrm>
          <a:prstGeom prst="roundRect">
            <a:avLst>
              <a:gd fmla="val 9859" name="adj"/>
            </a:avLst>
          </a:prstGeom>
          <a:gradFill>
            <a:gsLst>
              <a:gs pos="0">
                <a:srgbClr val="5B34B2"/>
              </a:gs>
              <a:gs pos="50000">
                <a:srgbClr val="9A3EEB"/>
              </a:gs>
              <a:gs pos="100000">
                <a:srgbClr val="36DBFE"/>
              </a:gs>
            </a:gsLst>
            <a:lin ang="8100019" scaled="0"/>
          </a:gra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979" name="Google Shape;979;p71"/>
          <p:cNvSpPr/>
          <p:nvPr/>
        </p:nvSpPr>
        <p:spPr>
          <a:xfrm>
            <a:off x="7045600" y="1839050"/>
            <a:ext cx="1767300" cy="2286600"/>
          </a:xfrm>
          <a:prstGeom prst="roundRect">
            <a:avLst>
              <a:gd fmla="val 9859" name="adj"/>
            </a:avLst>
          </a:prstGeom>
          <a:gradFill>
            <a:gsLst>
              <a:gs pos="0">
                <a:srgbClr val="5B34B2"/>
              </a:gs>
              <a:gs pos="50000">
                <a:srgbClr val="9A3EEB"/>
              </a:gs>
              <a:gs pos="100000">
                <a:srgbClr val="36DBFE"/>
              </a:gs>
            </a:gsLst>
            <a:lin ang="8100019" scaled="0"/>
          </a:gra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pic>
        <p:nvPicPr>
          <p:cNvPr id="980" name="Google Shape;980;p71" title="6TC_Icons10.png"/>
          <p:cNvPicPr preferRelativeResize="0"/>
          <p:nvPr/>
        </p:nvPicPr>
        <p:blipFill rotWithShape="1">
          <a:blip r:embed="rId3">
            <a:alphaModFix/>
          </a:blip>
          <a:srcRect b="0" l="0" r="0" t="0"/>
          <a:stretch/>
        </p:blipFill>
        <p:spPr>
          <a:xfrm>
            <a:off x="5000812" y="1235000"/>
            <a:ext cx="1395137" cy="1395137"/>
          </a:xfrm>
          <a:prstGeom prst="rect">
            <a:avLst/>
          </a:prstGeom>
          <a:noFill/>
          <a:ln>
            <a:noFill/>
          </a:ln>
        </p:spPr>
      </p:pic>
      <p:sp>
        <p:nvSpPr>
          <p:cNvPr id="981" name="Google Shape;981;p71"/>
          <p:cNvSpPr/>
          <p:nvPr/>
        </p:nvSpPr>
        <p:spPr>
          <a:xfrm>
            <a:off x="2536250" y="1839050"/>
            <a:ext cx="1767300" cy="2286600"/>
          </a:xfrm>
          <a:prstGeom prst="roundRect">
            <a:avLst>
              <a:gd fmla="val 9859" name="adj"/>
            </a:avLst>
          </a:prstGeom>
          <a:gradFill>
            <a:gsLst>
              <a:gs pos="0">
                <a:srgbClr val="5B34B2"/>
              </a:gs>
              <a:gs pos="50000">
                <a:srgbClr val="9A3EEB"/>
              </a:gs>
              <a:gs pos="100000">
                <a:srgbClr val="36DBFE"/>
              </a:gs>
            </a:gsLst>
            <a:lin ang="8100019" scaled="0"/>
          </a:gra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pic>
        <p:nvPicPr>
          <p:cNvPr id="982" name="Google Shape;982;p71" title="6TC_Icons9.png"/>
          <p:cNvPicPr preferRelativeResize="0"/>
          <p:nvPr/>
        </p:nvPicPr>
        <p:blipFill rotWithShape="1">
          <a:blip r:embed="rId4">
            <a:alphaModFix/>
          </a:blip>
          <a:srcRect b="0" l="0" r="0" t="0"/>
          <a:stretch/>
        </p:blipFill>
        <p:spPr>
          <a:xfrm>
            <a:off x="2710600" y="1158651"/>
            <a:ext cx="1456380" cy="1456400"/>
          </a:xfrm>
          <a:prstGeom prst="rect">
            <a:avLst/>
          </a:prstGeom>
          <a:noFill/>
          <a:ln>
            <a:noFill/>
          </a:ln>
        </p:spPr>
      </p:pic>
      <p:sp>
        <p:nvSpPr>
          <p:cNvPr id="983" name="Google Shape;983;p71"/>
          <p:cNvSpPr/>
          <p:nvPr/>
        </p:nvSpPr>
        <p:spPr>
          <a:xfrm>
            <a:off x="322900" y="1838850"/>
            <a:ext cx="1767300" cy="2286600"/>
          </a:xfrm>
          <a:prstGeom prst="roundRect">
            <a:avLst>
              <a:gd fmla="val 9859" name="adj"/>
            </a:avLst>
          </a:prstGeom>
          <a:gradFill>
            <a:gsLst>
              <a:gs pos="0">
                <a:srgbClr val="5B34B2"/>
              </a:gs>
              <a:gs pos="50000">
                <a:srgbClr val="9A3EEB"/>
              </a:gs>
              <a:gs pos="100000">
                <a:srgbClr val="36DBFE"/>
              </a:gs>
            </a:gsLst>
            <a:lin ang="8100019" scaled="0"/>
          </a:gra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Montserrat"/>
              <a:ea typeface="Montserrat"/>
              <a:cs typeface="Montserrat"/>
              <a:sym typeface="Montserrat"/>
            </a:endParaRPr>
          </a:p>
        </p:txBody>
      </p:sp>
      <p:sp>
        <p:nvSpPr>
          <p:cNvPr id="984" name="Google Shape;984;p71"/>
          <p:cNvSpPr txBox="1"/>
          <p:nvPr>
            <p:ph idx="4294967295" type="title"/>
          </p:nvPr>
        </p:nvSpPr>
        <p:spPr>
          <a:xfrm>
            <a:off x="147750" y="304590"/>
            <a:ext cx="88485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C2055"/>
              </a:buClr>
              <a:buSzPts val="2100"/>
              <a:buNone/>
            </a:pPr>
            <a:r>
              <a:rPr b="1" lang="en-US" sz="2200">
                <a:solidFill>
                  <a:srgbClr val="48439B"/>
                </a:solidFill>
              </a:rPr>
              <a:t>Case Study Example: Team A “Pulling off the Plaster”</a:t>
            </a:r>
            <a:endParaRPr b="1" sz="2200">
              <a:solidFill>
                <a:srgbClr val="48439B"/>
              </a:solidFill>
            </a:endParaRPr>
          </a:p>
          <a:p>
            <a:pPr indent="0" lvl="0" marL="0" rtl="0" algn="l">
              <a:lnSpc>
                <a:spcPct val="100000"/>
              </a:lnSpc>
              <a:spcBef>
                <a:spcPts val="0"/>
              </a:spcBef>
              <a:spcAft>
                <a:spcPts val="0"/>
              </a:spcAft>
              <a:buClr>
                <a:srgbClr val="0C2055"/>
              </a:buClr>
              <a:buSzPts val="2100"/>
              <a:buNone/>
            </a:pPr>
            <a:r>
              <a:rPr lang="en-US" sz="2200">
                <a:solidFill>
                  <a:srgbClr val="48439B"/>
                </a:solidFill>
              </a:rPr>
              <a:t>Management Team</a:t>
            </a:r>
            <a:endParaRPr sz="2200">
              <a:solidFill>
                <a:srgbClr val="48439B"/>
              </a:solidFill>
            </a:endParaRPr>
          </a:p>
        </p:txBody>
      </p:sp>
      <p:sp>
        <p:nvSpPr>
          <p:cNvPr id="985" name="Google Shape;985;p71"/>
          <p:cNvSpPr/>
          <p:nvPr/>
        </p:nvSpPr>
        <p:spPr>
          <a:xfrm>
            <a:off x="382875" y="2568450"/>
            <a:ext cx="1638600" cy="1395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chemeClr val="lt1"/>
                </a:solidFill>
                <a:latin typeface="Montserrat"/>
                <a:ea typeface="Montserrat"/>
                <a:cs typeface="Montserrat"/>
                <a:sym typeface="Montserrat"/>
              </a:rPr>
              <a:t>Introduce the Case: </a:t>
            </a:r>
            <a:r>
              <a:rPr b="1" i="0" lang="en-US" sz="1300" u="none" cap="none" strike="noStrike">
                <a:solidFill>
                  <a:schemeClr val="lt1"/>
                </a:solidFill>
                <a:latin typeface="Montserrat"/>
                <a:ea typeface="Montserrat"/>
                <a:cs typeface="Montserrat"/>
                <a:sym typeface="Montserrat"/>
              </a:rPr>
              <a:t>context for team coaching</a:t>
            </a:r>
            <a:endParaRPr b="1" i="0" sz="1300" u="none" cap="none" strike="noStrike">
              <a:solidFill>
                <a:schemeClr val="lt1"/>
              </a:solidFill>
              <a:latin typeface="Montserrat"/>
              <a:ea typeface="Montserrat"/>
              <a:cs typeface="Montserrat"/>
              <a:sym typeface="Montserrat"/>
            </a:endParaRPr>
          </a:p>
        </p:txBody>
      </p:sp>
      <p:sp>
        <p:nvSpPr>
          <p:cNvPr id="986" name="Google Shape;986;p71"/>
          <p:cNvSpPr/>
          <p:nvPr/>
        </p:nvSpPr>
        <p:spPr>
          <a:xfrm>
            <a:off x="2526100" y="2553925"/>
            <a:ext cx="1767300" cy="1271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chemeClr val="lt1"/>
                </a:solidFill>
                <a:latin typeface="Montserrat"/>
                <a:ea typeface="Montserrat"/>
                <a:cs typeface="Montserrat"/>
                <a:sym typeface="Montserrat"/>
              </a:rPr>
              <a:t>Talk you through the </a:t>
            </a:r>
            <a:r>
              <a:rPr b="1" i="0" lang="en-US" sz="1300" u="none" cap="none" strike="noStrike">
                <a:solidFill>
                  <a:schemeClr val="lt1"/>
                </a:solidFill>
                <a:latin typeface="Montserrat"/>
                <a:ea typeface="Montserrat"/>
                <a:cs typeface="Montserrat"/>
                <a:sym typeface="Montserrat"/>
              </a:rPr>
              <a:t>Team Development Process</a:t>
            </a:r>
            <a:r>
              <a:rPr b="0" i="0" lang="en-US" sz="1300" u="none" cap="none" strike="noStrike">
                <a:solidFill>
                  <a:schemeClr val="lt1"/>
                </a:solidFill>
                <a:latin typeface="Montserrat"/>
                <a:ea typeface="Montserrat"/>
                <a:cs typeface="Montserrat"/>
                <a:sym typeface="Montserrat"/>
              </a:rPr>
              <a:t> 6 month Journey</a:t>
            </a:r>
            <a:endParaRPr b="0" i="0" sz="1300" u="none" cap="none" strike="noStrike">
              <a:solidFill>
                <a:schemeClr val="lt1"/>
              </a:solidFill>
              <a:latin typeface="Arial"/>
              <a:ea typeface="Arial"/>
              <a:cs typeface="Arial"/>
              <a:sym typeface="Arial"/>
            </a:endParaRPr>
          </a:p>
        </p:txBody>
      </p:sp>
      <p:sp>
        <p:nvSpPr>
          <p:cNvPr id="987" name="Google Shape;987;p71"/>
          <p:cNvSpPr/>
          <p:nvPr/>
        </p:nvSpPr>
        <p:spPr>
          <a:xfrm>
            <a:off x="4798025" y="2553931"/>
            <a:ext cx="1856100" cy="1271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chemeClr val="lt1"/>
                </a:solidFill>
                <a:latin typeface="Montserrat"/>
                <a:ea typeface="Montserrat"/>
                <a:cs typeface="Montserrat"/>
                <a:sym typeface="Montserrat"/>
              </a:rPr>
              <a:t>Demonstrate how the </a:t>
            </a:r>
            <a:r>
              <a:rPr b="1" i="0" lang="en-US" sz="1300" u="none" cap="none" strike="noStrike">
                <a:solidFill>
                  <a:schemeClr val="lt1"/>
                </a:solidFill>
                <a:latin typeface="Montserrat"/>
                <a:ea typeface="Montserrat"/>
                <a:cs typeface="Montserrat"/>
                <a:sym typeface="Montserrat"/>
              </a:rPr>
              <a:t>framework </a:t>
            </a:r>
            <a:r>
              <a:rPr b="0" i="0" lang="en-US" sz="1300" u="none" cap="none" strike="noStrike">
                <a:solidFill>
                  <a:schemeClr val="lt1"/>
                </a:solidFill>
                <a:latin typeface="Montserrat"/>
                <a:ea typeface="Montserrat"/>
                <a:cs typeface="Montserrat"/>
                <a:sym typeface="Montserrat"/>
              </a:rPr>
              <a:t>was introduced to this team</a:t>
            </a:r>
            <a:endParaRPr b="0" i="0" sz="1300" u="none" cap="none" strike="noStrike">
              <a:solidFill>
                <a:schemeClr val="lt1"/>
              </a:solidFill>
              <a:latin typeface="Montserrat"/>
              <a:ea typeface="Montserrat"/>
              <a:cs typeface="Montserrat"/>
              <a:sym typeface="Montserrat"/>
            </a:endParaRPr>
          </a:p>
        </p:txBody>
      </p:sp>
      <p:sp>
        <p:nvSpPr>
          <p:cNvPr id="988" name="Google Shape;988;p71"/>
          <p:cNvSpPr/>
          <p:nvPr/>
        </p:nvSpPr>
        <p:spPr>
          <a:xfrm>
            <a:off x="7045600" y="2553925"/>
            <a:ext cx="1767300" cy="1395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chemeClr val="lt1"/>
                </a:solidFill>
                <a:latin typeface="Montserrat"/>
                <a:ea typeface="Montserrat"/>
                <a:cs typeface="Montserrat"/>
                <a:sym typeface="Montserrat"/>
              </a:rPr>
              <a:t>Provide some </a:t>
            </a:r>
            <a:r>
              <a:rPr b="1" i="0" lang="en-US" sz="1300" u="none" cap="none" strike="noStrike">
                <a:solidFill>
                  <a:schemeClr val="lt1"/>
                </a:solidFill>
                <a:latin typeface="Montserrat"/>
                <a:ea typeface="Montserrat"/>
                <a:cs typeface="Montserrat"/>
                <a:sym typeface="Montserrat"/>
              </a:rPr>
              <a:t>high level insights </a:t>
            </a:r>
            <a:r>
              <a:rPr b="0" i="0" lang="en-US" sz="1300" u="none" cap="none" strike="noStrike">
                <a:solidFill>
                  <a:schemeClr val="lt1"/>
                </a:solidFill>
                <a:latin typeface="Montserrat"/>
                <a:ea typeface="Montserrat"/>
                <a:cs typeface="Montserrat"/>
                <a:sym typeface="Montserrat"/>
              </a:rPr>
              <a:t>on how the team are doing and how 6 Conditions will support</a:t>
            </a:r>
            <a:endParaRPr b="0" i="0" sz="1300" u="none" cap="none" strike="noStrike">
              <a:solidFill>
                <a:schemeClr val="lt1"/>
              </a:solidFill>
              <a:latin typeface="Arial"/>
              <a:ea typeface="Arial"/>
              <a:cs typeface="Arial"/>
              <a:sym typeface="Arial"/>
            </a:endParaRPr>
          </a:p>
        </p:txBody>
      </p:sp>
      <p:pic>
        <p:nvPicPr>
          <p:cNvPr id="989" name="Google Shape;989;p71" title="6TC_Icons9.png"/>
          <p:cNvPicPr preferRelativeResize="0"/>
          <p:nvPr/>
        </p:nvPicPr>
        <p:blipFill rotWithShape="1">
          <a:blip r:embed="rId4">
            <a:alphaModFix/>
          </a:blip>
          <a:srcRect b="0" l="0" r="0" t="0"/>
          <a:stretch/>
        </p:blipFill>
        <p:spPr>
          <a:xfrm>
            <a:off x="491875" y="1158001"/>
            <a:ext cx="1456380" cy="1456400"/>
          </a:xfrm>
          <a:prstGeom prst="rect">
            <a:avLst/>
          </a:prstGeom>
          <a:noFill/>
          <a:ln>
            <a:noFill/>
          </a:ln>
        </p:spPr>
      </p:pic>
      <p:sp>
        <p:nvSpPr>
          <p:cNvPr id="990" name="Google Shape;990;p71"/>
          <p:cNvSpPr/>
          <p:nvPr/>
        </p:nvSpPr>
        <p:spPr>
          <a:xfrm>
            <a:off x="851625" y="1498750"/>
            <a:ext cx="756000" cy="774900"/>
          </a:xfrm>
          <a:prstGeom prst="ellipse">
            <a:avLst/>
          </a:prstGeom>
          <a:solidFill>
            <a:srgbClr val="2C2182"/>
          </a:solidFill>
          <a:ln cap="flat" cmpd="sng" w="9525">
            <a:solidFill>
              <a:srgbClr val="2C218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991" name="Google Shape;991;p71"/>
          <p:cNvSpPr txBox="1"/>
          <p:nvPr/>
        </p:nvSpPr>
        <p:spPr>
          <a:xfrm>
            <a:off x="866298" y="1625250"/>
            <a:ext cx="756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Montserrat"/>
                <a:ea typeface="Montserrat"/>
                <a:cs typeface="Montserrat"/>
                <a:sym typeface="Montserrat"/>
              </a:rPr>
              <a:t>01.</a:t>
            </a:r>
            <a:endParaRPr b="0" i="0" sz="1400" u="none" cap="none" strike="noStrike">
              <a:solidFill>
                <a:schemeClr val="lt1"/>
              </a:solidFill>
              <a:latin typeface="Montserrat"/>
              <a:ea typeface="Montserrat"/>
              <a:cs typeface="Montserrat"/>
              <a:sym typeface="Montserrat"/>
            </a:endParaRPr>
          </a:p>
        </p:txBody>
      </p:sp>
      <p:sp>
        <p:nvSpPr>
          <p:cNvPr id="992" name="Google Shape;992;p71"/>
          <p:cNvSpPr txBox="1"/>
          <p:nvPr/>
        </p:nvSpPr>
        <p:spPr>
          <a:xfrm>
            <a:off x="3088350" y="1625247"/>
            <a:ext cx="756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Montserrat"/>
                <a:ea typeface="Montserrat"/>
                <a:cs typeface="Montserrat"/>
                <a:sym typeface="Montserrat"/>
              </a:rPr>
              <a:t>02.</a:t>
            </a:r>
            <a:endParaRPr b="0" i="0" sz="2800" u="none" cap="none" strike="noStrike">
              <a:solidFill>
                <a:schemeClr val="lt1"/>
              </a:solidFill>
              <a:latin typeface="Montserrat"/>
              <a:ea typeface="Montserrat"/>
              <a:cs typeface="Montserrat"/>
              <a:sym typeface="Montserrat"/>
            </a:endParaRPr>
          </a:p>
        </p:txBody>
      </p:sp>
      <p:sp>
        <p:nvSpPr>
          <p:cNvPr id="993" name="Google Shape;993;p71"/>
          <p:cNvSpPr txBox="1"/>
          <p:nvPr/>
        </p:nvSpPr>
        <p:spPr>
          <a:xfrm>
            <a:off x="5325067" y="1625247"/>
            <a:ext cx="7053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Montserrat"/>
                <a:ea typeface="Montserrat"/>
                <a:cs typeface="Montserrat"/>
                <a:sym typeface="Montserrat"/>
              </a:rPr>
              <a:t>03.</a:t>
            </a:r>
            <a:endParaRPr b="0" i="0" sz="2800" u="none" cap="none" strike="noStrike">
              <a:solidFill>
                <a:schemeClr val="lt1"/>
              </a:solidFill>
              <a:latin typeface="Montserrat"/>
              <a:ea typeface="Montserrat"/>
              <a:cs typeface="Montserrat"/>
              <a:sym typeface="Montserrat"/>
            </a:endParaRPr>
          </a:p>
        </p:txBody>
      </p:sp>
      <p:sp>
        <p:nvSpPr>
          <p:cNvPr id="994" name="Google Shape;994;p71"/>
          <p:cNvSpPr txBox="1"/>
          <p:nvPr/>
        </p:nvSpPr>
        <p:spPr>
          <a:xfrm>
            <a:off x="7511111" y="1585647"/>
            <a:ext cx="756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Montserrat"/>
                <a:ea typeface="Montserrat"/>
                <a:cs typeface="Montserrat"/>
                <a:sym typeface="Montserrat"/>
              </a:rPr>
              <a:t>04.</a:t>
            </a:r>
            <a:endParaRPr b="0" i="0" sz="2800" u="none" cap="none" strike="noStrike">
              <a:solidFill>
                <a:schemeClr val="lt1"/>
              </a:solidFill>
              <a:latin typeface="Montserrat"/>
              <a:ea typeface="Montserrat"/>
              <a:cs typeface="Montserrat"/>
              <a:sym typeface="Montserrat"/>
            </a:endParaRPr>
          </a:p>
        </p:txBody>
      </p:sp>
      <p:sp>
        <p:nvSpPr>
          <p:cNvPr id="995" name="Google Shape;995;p71"/>
          <p:cNvSpPr/>
          <p:nvPr/>
        </p:nvSpPr>
        <p:spPr>
          <a:xfrm>
            <a:off x="5325075" y="1545113"/>
            <a:ext cx="756000" cy="774900"/>
          </a:xfrm>
          <a:prstGeom prst="ellipse">
            <a:avLst/>
          </a:prstGeom>
          <a:solidFill>
            <a:srgbClr val="9A3EEB"/>
          </a:solidFill>
          <a:ln cap="flat" cmpd="sng" w="9525">
            <a:solidFill>
              <a:srgbClr val="9A3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pic>
        <p:nvPicPr>
          <p:cNvPr id="996" name="Google Shape;996;p71" title="6TC_Icons12.png"/>
          <p:cNvPicPr preferRelativeResize="0"/>
          <p:nvPr/>
        </p:nvPicPr>
        <p:blipFill rotWithShape="1">
          <a:blip r:embed="rId5">
            <a:alphaModFix/>
          </a:blip>
          <a:srcRect b="0" l="0" r="0" t="0"/>
          <a:stretch/>
        </p:blipFill>
        <p:spPr>
          <a:xfrm>
            <a:off x="7229775" y="1235000"/>
            <a:ext cx="1395150" cy="1395150"/>
          </a:xfrm>
          <a:prstGeom prst="rect">
            <a:avLst/>
          </a:prstGeom>
          <a:noFill/>
          <a:ln>
            <a:noFill/>
          </a:ln>
        </p:spPr>
      </p:pic>
      <p:sp>
        <p:nvSpPr>
          <p:cNvPr id="997" name="Google Shape;997;p71"/>
          <p:cNvSpPr txBox="1"/>
          <p:nvPr/>
        </p:nvSpPr>
        <p:spPr>
          <a:xfrm>
            <a:off x="5310400" y="1670972"/>
            <a:ext cx="756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Montserrat"/>
                <a:ea typeface="Montserrat"/>
                <a:cs typeface="Montserrat"/>
                <a:sym typeface="Montserrat"/>
              </a:rPr>
              <a:t>03.</a:t>
            </a:r>
            <a:endParaRPr b="0" i="0" sz="2800" u="none" cap="none" strike="noStrike">
              <a:solidFill>
                <a:schemeClr val="lt1"/>
              </a:solidFill>
              <a:latin typeface="Montserrat"/>
              <a:ea typeface="Montserrat"/>
              <a:cs typeface="Montserrat"/>
              <a:sym typeface="Montserrat"/>
            </a:endParaRPr>
          </a:p>
        </p:txBody>
      </p:sp>
      <p:sp>
        <p:nvSpPr>
          <p:cNvPr id="998" name="Google Shape;998;p71"/>
          <p:cNvSpPr/>
          <p:nvPr/>
        </p:nvSpPr>
        <p:spPr>
          <a:xfrm>
            <a:off x="7552400" y="1545113"/>
            <a:ext cx="756000" cy="774900"/>
          </a:xfrm>
          <a:prstGeom prst="ellipse">
            <a:avLst/>
          </a:prstGeom>
          <a:solidFill>
            <a:srgbClr val="36DBFE"/>
          </a:solidFill>
          <a:ln cap="flat" cmpd="sng" w="9525">
            <a:solidFill>
              <a:srgbClr val="36DBF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999" name="Google Shape;999;p71"/>
          <p:cNvSpPr txBox="1"/>
          <p:nvPr/>
        </p:nvSpPr>
        <p:spPr>
          <a:xfrm>
            <a:off x="7552400" y="1670972"/>
            <a:ext cx="7560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Montserrat"/>
                <a:ea typeface="Montserrat"/>
                <a:cs typeface="Montserrat"/>
                <a:sym typeface="Montserrat"/>
              </a:rPr>
              <a:t>04.</a:t>
            </a:r>
            <a:endParaRPr b="0" i="0" sz="2800" u="none" cap="none" strike="noStrike">
              <a:solidFill>
                <a:schemeClr val="lt1"/>
              </a:solidFill>
              <a:latin typeface="Montserrat"/>
              <a:ea typeface="Montserrat"/>
              <a:cs typeface="Montserrat"/>
              <a:sym typeface="Montserrat"/>
            </a:endParaRPr>
          </a:p>
        </p:txBody>
      </p:sp>
    </p:spTree>
  </p:cSld>
  <p:clrMapOvr>
    <a:masterClrMapping/>
  </p:clrMapOvr>
  <p:transition spd="med">
    <p:fade thruBlk="1"/>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p72"/>
          <p:cNvSpPr txBox="1"/>
          <p:nvPr>
            <p:ph idx="4294967295" type="title"/>
          </p:nvPr>
        </p:nvSpPr>
        <p:spPr>
          <a:xfrm>
            <a:off x="147750" y="304590"/>
            <a:ext cx="88485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C2055"/>
              </a:buClr>
              <a:buSzPts val="2100"/>
              <a:buNone/>
            </a:pPr>
            <a:r>
              <a:rPr b="1" lang="en-US" sz="2200">
                <a:solidFill>
                  <a:srgbClr val="48439B"/>
                </a:solidFill>
              </a:rPr>
              <a:t>Case Context: </a:t>
            </a:r>
            <a:r>
              <a:rPr lang="en-US" sz="2200">
                <a:solidFill>
                  <a:srgbClr val="48439B"/>
                </a:solidFill>
              </a:rPr>
              <a:t>Team A: “Pulling off the Plaster”</a:t>
            </a:r>
            <a:endParaRPr sz="2200">
              <a:solidFill>
                <a:srgbClr val="48439B"/>
              </a:solidFill>
            </a:endParaRPr>
          </a:p>
        </p:txBody>
      </p:sp>
      <p:sp>
        <p:nvSpPr>
          <p:cNvPr id="1005" name="Google Shape;1005;p72"/>
          <p:cNvSpPr/>
          <p:nvPr/>
        </p:nvSpPr>
        <p:spPr>
          <a:xfrm>
            <a:off x="275125" y="3448700"/>
            <a:ext cx="8373900" cy="826500"/>
          </a:xfrm>
          <a:prstGeom prst="roundRect">
            <a:avLst>
              <a:gd fmla="val 13659" name="adj"/>
            </a:avLst>
          </a:prstGeom>
          <a:noFill/>
          <a:ln cap="flat" cmpd="sng" w="19050">
            <a:solidFill>
              <a:srgbClr val="00CCF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06" name="Google Shape;1006;p72"/>
          <p:cNvSpPr/>
          <p:nvPr/>
        </p:nvSpPr>
        <p:spPr>
          <a:xfrm>
            <a:off x="275125" y="2454475"/>
            <a:ext cx="8373900" cy="861900"/>
          </a:xfrm>
          <a:prstGeom prst="roundRect">
            <a:avLst>
              <a:gd fmla="val 7902" name="adj"/>
            </a:avLst>
          </a:prstGeom>
          <a:noFill/>
          <a:ln cap="flat" cmpd="sng" w="19050">
            <a:solidFill>
              <a:srgbClr val="9A3EE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07" name="Google Shape;1007;p72"/>
          <p:cNvSpPr/>
          <p:nvPr/>
        </p:nvSpPr>
        <p:spPr>
          <a:xfrm>
            <a:off x="275125" y="910350"/>
            <a:ext cx="8373900" cy="1411800"/>
          </a:xfrm>
          <a:prstGeom prst="roundRect">
            <a:avLst>
              <a:gd fmla="val 7902" name="adj"/>
            </a:avLst>
          </a:prstGeom>
          <a:noFill/>
          <a:ln cap="flat" cmpd="sng" w="19050">
            <a:solidFill>
              <a:srgbClr val="4843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08" name="Google Shape;1008;p72"/>
          <p:cNvSpPr/>
          <p:nvPr/>
        </p:nvSpPr>
        <p:spPr>
          <a:xfrm>
            <a:off x="275125" y="966450"/>
            <a:ext cx="8307300" cy="1266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1D2453"/>
                </a:solidFill>
                <a:latin typeface="Montserrat"/>
                <a:ea typeface="Montserrat"/>
                <a:cs typeface="Montserrat"/>
                <a:sym typeface="Montserrat"/>
              </a:rPr>
              <a:t>An organization in the </a:t>
            </a:r>
            <a:r>
              <a:rPr b="1" i="0" lang="en-US" sz="1000" u="none" cap="none" strike="noStrike">
                <a:solidFill>
                  <a:srgbClr val="1D2453"/>
                </a:solidFill>
                <a:latin typeface="Montserrat"/>
                <a:ea typeface="Montserrat"/>
                <a:cs typeface="Montserrat"/>
                <a:sym typeface="Montserrat"/>
              </a:rPr>
              <a:t>financial services industry</a:t>
            </a:r>
            <a:r>
              <a:rPr b="0" i="0" lang="en-US" sz="1000" u="none" cap="none" strike="noStrike">
                <a:solidFill>
                  <a:srgbClr val="1D2453"/>
                </a:solidFill>
                <a:latin typeface="Montserrat"/>
                <a:ea typeface="Montserrat"/>
                <a:cs typeface="Montserrat"/>
                <a:sym typeface="Montserrat"/>
              </a:rPr>
              <a:t> with over 12,000  employees in multiple </a:t>
            </a:r>
            <a:r>
              <a:rPr b="1" i="0" lang="en-US" sz="1000" u="none" cap="none" strike="noStrike">
                <a:solidFill>
                  <a:srgbClr val="1D2453"/>
                </a:solidFill>
                <a:latin typeface="Montserrat"/>
                <a:ea typeface="Montserrat"/>
                <a:cs typeface="Montserrat"/>
                <a:sym typeface="Montserrat"/>
              </a:rPr>
              <a:t>office and retail locations</a:t>
            </a:r>
            <a:r>
              <a:rPr b="0" i="0" lang="en-US" sz="1000" u="none" cap="none" strike="noStrike">
                <a:solidFill>
                  <a:srgbClr val="1D2453"/>
                </a:solidFill>
                <a:latin typeface="Montserrat"/>
                <a:ea typeface="Montserrat"/>
                <a:cs typeface="Montserrat"/>
                <a:sym typeface="Montserrat"/>
              </a:rPr>
              <a:t>. Working with one of the Divisions - Division responsible for the Customer, so the bloodline of the Organization. The organization experienced </a:t>
            </a:r>
            <a:r>
              <a:rPr b="1" i="0" lang="en-US" sz="1000" u="none" cap="none" strike="noStrike">
                <a:solidFill>
                  <a:srgbClr val="1D2453"/>
                </a:solidFill>
                <a:latin typeface="Montserrat"/>
                <a:ea typeface="Montserrat"/>
                <a:cs typeface="Montserrat"/>
                <a:sym typeface="Montserrat"/>
              </a:rPr>
              <a:t>significant challenges</a:t>
            </a:r>
            <a:r>
              <a:rPr b="0" i="0" lang="en-US" sz="1000" u="none" cap="none" strike="noStrike">
                <a:solidFill>
                  <a:srgbClr val="1D2453"/>
                </a:solidFill>
                <a:latin typeface="Montserrat"/>
                <a:ea typeface="Montserrat"/>
                <a:cs typeface="Montserrat"/>
                <a:sym typeface="Montserrat"/>
              </a:rPr>
              <a:t> after the Great Recession, and many crisis practices emerged in response, however, that crisis continues to exist in the institution some 10 years later.</a:t>
            </a:r>
            <a:endParaRPr b="0" i="0" sz="1000" u="none" cap="none" strike="noStrike">
              <a:solidFill>
                <a:srgbClr val="1D2453"/>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1D2453"/>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1D2453"/>
                </a:solidFill>
                <a:latin typeface="Montserrat"/>
                <a:ea typeface="Montserrat"/>
                <a:cs typeface="Montserrat"/>
                <a:sym typeface="Montserrat"/>
              </a:rPr>
              <a:t>This case study is one of four teams coached in parallel with the process supported by </a:t>
            </a:r>
            <a:r>
              <a:rPr b="1" i="0" lang="en-US" sz="1000" u="none" cap="none" strike="noStrike">
                <a:solidFill>
                  <a:srgbClr val="1D2453"/>
                </a:solidFill>
                <a:latin typeface="Montserrat"/>
                <a:ea typeface="Montserrat"/>
                <a:cs typeface="Montserrat"/>
                <a:sym typeface="Montserrat"/>
              </a:rPr>
              <a:t>senior leadership</a:t>
            </a:r>
            <a:r>
              <a:rPr b="0" i="0" lang="en-US" sz="1000" u="none" cap="none" strike="noStrike">
                <a:solidFill>
                  <a:srgbClr val="1D2453"/>
                </a:solidFill>
                <a:latin typeface="Montserrat"/>
                <a:ea typeface="Montserrat"/>
                <a:cs typeface="Montserrat"/>
                <a:sym typeface="Montserrat"/>
              </a:rPr>
              <a:t> as participants and sponsors as a means to developing </a:t>
            </a:r>
            <a:r>
              <a:rPr b="1" i="0" lang="en-US" sz="1000" u="none" cap="none" strike="noStrike">
                <a:solidFill>
                  <a:srgbClr val="1D2453"/>
                </a:solidFill>
                <a:latin typeface="Montserrat"/>
                <a:ea typeface="Montserrat"/>
                <a:cs typeface="Montserrat"/>
                <a:sym typeface="Montserrat"/>
              </a:rPr>
              <a:t>team effectiveness</a:t>
            </a:r>
            <a:r>
              <a:rPr b="0" i="0" lang="en-US" sz="1000" u="none" cap="none" strike="noStrike">
                <a:solidFill>
                  <a:srgbClr val="1D2453"/>
                </a:solidFill>
                <a:latin typeface="Montserrat"/>
                <a:ea typeface="Montserrat"/>
                <a:cs typeface="Montserrat"/>
                <a:sym typeface="Montserrat"/>
              </a:rPr>
              <a:t> as a competency as part of a transformation agenda STRATEGY 2021 and the future of the organization.</a:t>
            </a:r>
            <a:endParaRPr b="0" i="0" sz="1000" u="none" cap="none" strike="noStrike">
              <a:solidFill>
                <a:srgbClr val="1D2453"/>
              </a:solidFill>
              <a:latin typeface="Montserrat"/>
              <a:ea typeface="Montserrat"/>
              <a:cs typeface="Montserrat"/>
              <a:sym typeface="Montserrat"/>
            </a:endParaRPr>
          </a:p>
        </p:txBody>
      </p:sp>
      <p:sp>
        <p:nvSpPr>
          <p:cNvPr id="1009" name="Google Shape;1009;p72"/>
          <p:cNvSpPr/>
          <p:nvPr/>
        </p:nvSpPr>
        <p:spPr>
          <a:xfrm>
            <a:off x="275125" y="2544025"/>
            <a:ext cx="8307300" cy="861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1D2453"/>
                </a:solidFill>
                <a:latin typeface="Montserrat"/>
                <a:ea typeface="Montserrat"/>
                <a:cs typeface="Montserrat"/>
                <a:sym typeface="Montserrat"/>
              </a:rPr>
              <a:t>This management team is made up of 12 team members, with a pair of co-leaders. The Co-leaders are also members of a leadership team receiving </a:t>
            </a:r>
            <a:r>
              <a:rPr b="1" i="0" lang="en-US" sz="1000" u="none" cap="none" strike="noStrike">
                <a:solidFill>
                  <a:srgbClr val="1D2453"/>
                </a:solidFill>
                <a:latin typeface="Montserrat"/>
                <a:ea typeface="Montserrat"/>
                <a:cs typeface="Montserrat"/>
                <a:sym typeface="Montserrat"/>
              </a:rPr>
              <a:t>coaching in parallel</a:t>
            </a:r>
            <a:r>
              <a:rPr b="0" i="0" lang="en-US" sz="1000" u="none" cap="none" strike="noStrike">
                <a:solidFill>
                  <a:srgbClr val="1D2453"/>
                </a:solidFill>
                <a:latin typeface="Montserrat"/>
                <a:ea typeface="Montserrat"/>
                <a:cs typeface="Montserrat"/>
                <a:sym typeface="Montserrat"/>
              </a:rPr>
              <a:t>.  The Division is central to the organization and many divisions rely on its outputs to meet Customer’s needs. Key stakeholders of the team recognize that the </a:t>
            </a:r>
            <a:r>
              <a:rPr b="1" i="0" lang="en-US" sz="1000" u="none" cap="none" strike="noStrike">
                <a:solidFill>
                  <a:srgbClr val="1D2453"/>
                </a:solidFill>
                <a:latin typeface="Montserrat"/>
                <a:ea typeface="Montserrat"/>
                <a:cs typeface="Montserrat"/>
                <a:sym typeface="Montserrat"/>
              </a:rPr>
              <a:t>crisis and subsequent years were particularly grueling for this team</a:t>
            </a:r>
            <a:r>
              <a:rPr b="0" i="0" lang="en-US" sz="1000" u="none" cap="none" strike="noStrike">
                <a:solidFill>
                  <a:srgbClr val="1D2453"/>
                </a:solidFill>
                <a:latin typeface="Montserrat"/>
                <a:ea typeface="Montserrat"/>
                <a:cs typeface="Montserrat"/>
                <a:sym typeface="Montserrat"/>
              </a:rPr>
              <a:t>, and that the pain if still felt.</a:t>
            </a:r>
            <a:endParaRPr b="0" i="0" sz="1000" u="none" cap="none" strike="noStrike">
              <a:solidFill>
                <a:srgbClr val="1D2453"/>
              </a:solidFill>
              <a:latin typeface="Montserrat"/>
              <a:ea typeface="Montserrat"/>
              <a:cs typeface="Montserrat"/>
              <a:sym typeface="Montserrat"/>
            </a:endParaRPr>
          </a:p>
        </p:txBody>
      </p:sp>
      <p:sp>
        <p:nvSpPr>
          <p:cNvPr id="1010" name="Google Shape;1010;p72"/>
          <p:cNvSpPr/>
          <p:nvPr/>
        </p:nvSpPr>
        <p:spPr>
          <a:xfrm>
            <a:off x="275125" y="3537800"/>
            <a:ext cx="8373900" cy="705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1D2453"/>
                </a:solidFill>
                <a:latin typeface="Montserrat"/>
                <a:ea typeface="Montserrat"/>
                <a:cs typeface="Montserrat"/>
                <a:sym typeface="Montserrat"/>
              </a:rPr>
              <a:t>The team have </a:t>
            </a:r>
            <a:r>
              <a:rPr b="1" i="0" lang="en-US" sz="1000" u="none" cap="none" strike="noStrike">
                <a:solidFill>
                  <a:srgbClr val="1D2453"/>
                </a:solidFill>
                <a:latin typeface="Montserrat"/>
                <a:ea typeface="Montserrat"/>
                <a:cs typeface="Montserrat"/>
                <a:sym typeface="Montserrat"/>
              </a:rPr>
              <a:t>vast experience, and technical expertise</a:t>
            </a:r>
            <a:r>
              <a:rPr b="0" i="0" lang="en-US" sz="1000" u="none" cap="none" strike="noStrike">
                <a:solidFill>
                  <a:srgbClr val="1D2453"/>
                </a:solidFill>
                <a:latin typeface="Montserrat"/>
                <a:ea typeface="Montserrat"/>
                <a:cs typeface="Montserrat"/>
                <a:sym typeface="Montserrat"/>
              </a:rPr>
              <a:t>. They all have large teams that report to them and whilst they are through the “crisis”, it is very much BAU and reactive to the needs of the organization and customers. TIME IS NOT FOUND FOR THE TRANSFORMATION. </a:t>
            </a:r>
            <a:r>
              <a:rPr b="1" i="0" lang="en-US" sz="1000" u="none" cap="none" strike="noStrike">
                <a:solidFill>
                  <a:srgbClr val="1D2453"/>
                </a:solidFill>
                <a:latin typeface="Montserrat"/>
                <a:ea typeface="Montserrat"/>
                <a:cs typeface="Montserrat"/>
                <a:sym typeface="Montserrat"/>
              </a:rPr>
              <a:t>There is a lot of infighting with the leader and team</a:t>
            </a:r>
            <a:r>
              <a:rPr b="0" i="0" lang="en-US" sz="1000" u="none" cap="none" strike="noStrike">
                <a:solidFill>
                  <a:srgbClr val="1D2453"/>
                </a:solidFill>
                <a:latin typeface="Montserrat"/>
                <a:ea typeface="Montserrat"/>
                <a:cs typeface="Montserrat"/>
                <a:sym typeface="Montserrat"/>
              </a:rPr>
              <a:t> describing “bickering” “toxic” “blame culture” “you get roasted at team meetings” “our teams hear it”.</a:t>
            </a:r>
            <a:endParaRPr b="0" i="0" sz="1000" u="none" cap="none" strike="noStrike">
              <a:solidFill>
                <a:srgbClr val="1D2453"/>
              </a:solidFill>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4" name="Shape 1014"/>
        <p:cNvGrpSpPr/>
        <p:nvPr/>
      </p:nvGrpSpPr>
      <p:grpSpPr>
        <a:xfrm>
          <a:off x="0" y="0"/>
          <a:ext cx="0" cy="0"/>
          <a:chOff x="0" y="0"/>
          <a:chExt cx="0" cy="0"/>
        </a:xfrm>
      </p:grpSpPr>
      <p:sp>
        <p:nvSpPr>
          <p:cNvPr id="1015" name="Google Shape;1015;p73"/>
          <p:cNvSpPr txBox="1"/>
          <p:nvPr>
            <p:ph idx="4294967295" type="title"/>
          </p:nvPr>
        </p:nvSpPr>
        <p:spPr>
          <a:xfrm>
            <a:off x="147750" y="-152610"/>
            <a:ext cx="8848500" cy="670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rgbClr val="0C2055"/>
              </a:buClr>
              <a:buSzPts val="2100"/>
              <a:buNone/>
            </a:pPr>
            <a:r>
              <a:rPr b="1" lang="en-US" sz="2200">
                <a:solidFill>
                  <a:srgbClr val="48439B"/>
                </a:solidFill>
              </a:rPr>
              <a:t>Case: </a:t>
            </a:r>
            <a:r>
              <a:rPr lang="en-US" sz="2200">
                <a:solidFill>
                  <a:srgbClr val="48439B"/>
                </a:solidFill>
              </a:rPr>
              <a:t>Team Development Process</a:t>
            </a:r>
            <a:endParaRPr sz="2200">
              <a:solidFill>
                <a:srgbClr val="48439B"/>
              </a:solidFill>
            </a:endParaRPr>
          </a:p>
        </p:txBody>
      </p:sp>
      <p:sp>
        <p:nvSpPr>
          <p:cNvPr id="1016" name="Google Shape;1016;p73"/>
          <p:cNvSpPr/>
          <p:nvPr/>
        </p:nvSpPr>
        <p:spPr>
          <a:xfrm>
            <a:off x="442650" y="439450"/>
            <a:ext cx="8258700" cy="4132200"/>
          </a:xfrm>
          <a:prstGeom prst="roundRect">
            <a:avLst>
              <a:gd fmla="val 4375" name="adj"/>
            </a:avLst>
          </a:prstGeom>
          <a:solidFill>
            <a:srgbClr val="EDECF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48439B"/>
                </a:solidFill>
                <a:latin typeface="Montserrat"/>
                <a:ea typeface="Montserrat"/>
                <a:cs typeface="Montserrat"/>
                <a:sym typeface="Montserrat"/>
              </a:rPr>
              <a:t>›</a:t>
            </a:r>
            <a:endParaRPr b="0" i="0" sz="800" u="none" cap="none" strike="noStrike">
              <a:solidFill>
                <a:srgbClr val="48439B"/>
              </a:solidFill>
              <a:latin typeface="Montserrat"/>
              <a:ea typeface="Montserrat"/>
              <a:cs typeface="Montserrat"/>
              <a:sym typeface="Montserrat"/>
            </a:endParaRPr>
          </a:p>
        </p:txBody>
      </p:sp>
      <p:sp>
        <p:nvSpPr>
          <p:cNvPr id="1017" name="Google Shape;1017;p73"/>
          <p:cNvSpPr/>
          <p:nvPr/>
        </p:nvSpPr>
        <p:spPr>
          <a:xfrm>
            <a:off x="862287" y="2363954"/>
            <a:ext cx="7630200" cy="325800"/>
          </a:xfrm>
          <a:prstGeom prst="rightArrow">
            <a:avLst>
              <a:gd fmla="val 50000" name="adj1"/>
              <a:gd fmla="val 50000" name="adj2"/>
            </a:avLst>
          </a:prstGeom>
          <a:solidFill>
            <a:srgbClr val="122FB1"/>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18" name="Google Shape;1018;p73"/>
          <p:cNvSpPr/>
          <p:nvPr/>
        </p:nvSpPr>
        <p:spPr>
          <a:xfrm>
            <a:off x="920949" y="2283814"/>
            <a:ext cx="520500" cy="486000"/>
          </a:xfrm>
          <a:prstGeom prst="ellipse">
            <a:avLst/>
          </a:prstGeom>
          <a:solidFill>
            <a:srgbClr val="5B34B2"/>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19" name="Google Shape;1019;p73"/>
          <p:cNvSpPr/>
          <p:nvPr/>
        </p:nvSpPr>
        <p:spPr>
          <a:xfrm>
            <a:off x="1546342" y="2283814"/>
            <a:ext cx="520500" cy="486000"/>
          </a:xfrm>
          <a:prstGeom prst="ellipse">
            <a:avLst/>
          </a:prstGeom>
          <a:solidFill>
            <a:srgbClr val="5B34B2"/>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20" name="Google Shape;1020;p73"/>
          <p:cNvSpPr/>
          <p:nvPr/>
        </p:nvSpPr>
        <p:spPr>
          <a:xfrm>
            <a:off x="2171735" y="2283814"/>
            <a:ext cx="520500" cy="486000"/>
          </a:xfrm>
          <a:prstGeom prst="ellipse">
            <a:avLst/>
          </a:prstGeom>
          <a:solidFill>
            <a:srgbClr val="5B34B2"/>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21" name="Google Shape;1021;p73"/>
          <p:cNvSpPr/>
          <p:nvPr/>
        </p:nvSpPr>
        <p:spPr>
          <a:xfrm>
            <a:off x="2797128" y="2283814"/>
            <a:ext cx="520500" cy="486000"/>
          </a:xfrm>
          <a:prstGeom prst="ellipse">
            <a:avLst/>
          </a:prstGeom>
          <a:solidFill>
            <a:srgbClr val="5B34B2"/>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22" name="Google Shape;1022;p73"/>
          <p:cNvSpPr/>
          <p:nvPr/>
        </p:nvSpPr>
        <p:spPr>
          <a:xfrm>
            <a:off x="3422521" y="2283814"/>
            <a:ext cx="520500" cy="486000"/>
          </a:xfrm>
          <a:prstGeom prst="ellipse">
            <a:avLst/>
          </a:prstGeom>
          <a:solidFill>
            <a:srgbClr val="9A3EEB"/>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23" name="Google Shape;1023;p73"/>
          <p:cNvSpPr/>
          <p:nvPr/>
        </p:nvSpPr>
        <p:spPr>
          <a:xfrm>
            <a:off x="4047914" y="2283814"/>
            <a:ext cx="520500" cy="486000"/>
          </a:xfrm>
          <a:prstGeom prst="ellipse">
            <a:avLst/>
          </a:prstGeom>
          <a:solidFill>
            <a:srgbClr val="9A3EEB"/>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24" name="Google Shape;1024;p73"/>
          <p:cNvSpPr/>
          <p:nvPr/>
        </p:nvSpPr>
        <p:spPr>
          <a:xfrm>
            <a:off x="4673308" y="2283814"/>
            <a:ext cx="520500" cy="486000"/>
          </a:xfrm>
          <a:prstGeom prst="ellipse">
            <a:avLst/>
          </a:prstGeom>
          <a:solidFill>
            <a:srgbClr val="9A3EEB"/>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25" name="Google Shape;1025;p73"/>
          <p:cNvSpPr/>
          <p:nvPr/>
        </p:nvSpPr>
        <p:spPr>
          <a:xfrm>
            <a:off x="5298701" y="2283814"/>
            <a:ext cx="520500" cy="486000"/>
          </a:xfrm>
          <a:prstGeom prst="ellipse">
            <a:avLst/>
          </a:prstGeom>
          <a:solidFill>
            <a:srgbClr val="9A3EEB"/>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26" name="Google Shape;1026;p73"/>
          <p:cNvSpPr/>
          <p:nvPr/>
        </p:nvSpPr>
        <p:spPr>
          <a:xfrm>
            <a:off x="5924094" y="2283814"/>
            <a:ext cx="520500" cy="486000"/>
          </a:xfrm>
          <a:prstGeom prst="ellipse">
            <a:avLst/>
          </a:prstGeom>
          <a:solidFill>
            <a:srgbClr val="36DBFE"/>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27" name="Google Shape;1027;p73"/>
          <p:cNvSpPr/>
          <p:nvPr/>
        </p:nvSpPr>
        <p:spPr>
          <a:xfrm>
            <a:off x="6549487" y="2283814"/>
            <a:ext cx="520500" cy="486000"/>
          </a:xfrm>
          <a:prstGeom prst="ellipse">
            <a:avLst/>
          </a:prstGeom>
          <a:solidFill>
            <a:srgbClr val="36DBFE"/>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28" name="Google Shape;1028;p73"/>
          <p:cNvSpPr/>
          <p:nvPr/>
        </p:nvSpPr>
        <p:spPr>
          <a:xfrm>
            <a:off x="7174880" y="2283814"/>
            <a:ext cx="520500" cy="486000"/>
          </a:xfrm>
          <a:prstGeom prst="ellipse">
            <a:avLst/>
          </a:prstGeom>
          <a:solidFill>
            <a:srgbClr val="36DBFE"/>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29" name="Google Shape;1029;p73"/>
          <p:cNvSpPr/>
          <p:nvPr/>
        </p:nvSpPr>
        <p:spPr>
          <a:xfrm>
            <a:off x="7802237" y="2283814"/>
            <a:ext cx="520500" cy="486000"/>
          </a:xfrm>
          <a:prstGeom prst="ellipse">
            <a:avLst/>
          </a:prstGeom>
          <a:solidFill>
            <a:srgbClr val="36DBFE"/>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30" name="Google Shape;1030;p73"/>
          <p:cNvSpPr txBox="1"/>
          <p:nvPr/>
        </p:nvSpPr>
        <p:spPr>
          <a:xfrm>
            <a:off x="1032235" y="2444229"/>
            <a:ext cx="297900" cy="111600"/>
          </a:xfrm>
          <a:prstGeom prst="rect">
            <a:avLst/>
          </a:prstGeom>
          <a:noFill/>
          <a:ln>
            <a:noFill/>
          </a:ln>
        </p:spPr>
        <p:txBody>
          <a:bodyPr anchorCtr="0" anchor="ctr" bIns="17150" lIns="34300" spcFirstLastPara="1" rIns="34300" wrap="square" tIns="17150">
            <a:spAutoFit/>
          </a:bodyPr>
          <a:lstStyle/>
          <a:p>
            <a:pPr indent="0" lvl="0" marL="0" marR="0" rtl="0" algn="l">
              <a:lnSpc>
                <a:spcPct val="100000"/>
              </a:lnSpc>
              <a:spcBef>
                <a:spcPts val="0"/>
              </a:spcBef>
              <a:spcAft>
                <a:spcPts val="0"/>
              </a:spcAft>
              <a:buClr>
                <a:srgbClr val="000000"/>
              </a:buClr>
              <a:buSzPts val="500"/>
              <a:buFont typeface="Arial"/>
              <a:buNone/>
            </a:pPr>
            <a:r>
              <a:t/>
            </a:r>
            <a:endParaRPr b="0" i="0" sz="500" u="none" cap="none" strike="noStrike">
              <a:solidFill>
                <a:srgbClr val="000000"/>
              </a:solidFill>
              <a:latin typeface="Arial"/>
              <a:ea typeface="Arial"/>
              <a:cs typeface="Arial"/>
              <a:sym typeface="Arial"/>
            </a:endParaRPr>
          </a:p>
        </p:txBody>
      </p:sp>
      <p:sp>
        <p:nvSpPr>
          <p:cNvPr id="1031" name="Google Shape;1031;p73"/>
          <p:cNvSpPr txBox="1"/>
          <p:nvPr/>
        </p:nvSpPr>
        <p:spPr>
          <a:xfrm>
            <a:off x="2277495" y="2444229"/>
            <a:ext cx="309300" cy="111600"/>
          </a:xfrm>
          <a:prstGeom prst="rect">
            <a:avLst/>
          </a:prstGeom>
          <a:noFill/>
          <a:ln>
            <a:noFill/>
          </a:ln>
        </p:spPr>
        <p:txBody>
          <a:bodyPr anchorCtr="0" anchor="ctr" bIns="17150" lIns="34300" spcFirstLastPara="1" rIns="34300" wrap="square" tIns="17150">
            <a:spAutoFit/>
          </a:bodyPr>
          <a:lstStyle/>
          <a:p>
            <a:pPr indent="0" lvl="0" marL="0" marR="0" rtl="0" algn="l">
              <a:lnSpc>
                <a:spcPct val="100000"/>
              </a:lnSpc>
              <a:spcBef>
                <a:spcPts val="0"/>
              </a:spcBef>
              <a:spcAft>
                <a:spcPts val="0"/>
              </a:spcAft>
              <a:buClr>
                <a:srgbClr val="000000"/>
              </a:buClr>
              <a:buSzPts val="500"/>
              <a:buFont typeface="Arial"/>
              <a:buNone/>
            </a:pPr>
            <a:r>
              <a:t/>
            </a:r>
            <a:endParaRPr b="0" i="0" sz="500" u="none" cap="none" strike="noStrike">
              <a:solidFill>
                <a:srgbClr val="000000"/>
              </a:solidFill>
              <a:latin typeface="Arial"/>
              <a:ea typeface="Arial"/>
              <a:cs typeface="Arial"/>
              <a:sym typeface="Arial"/>
            </a:endParaRPr>
          </a:p>
        </p:txBody>
      </p:sp>
      <p:sp>
        <p:nvSpPr>
          <p:cNvPr id="1032" name="Google Shape;1032;p73"/>
          <p:cNvSpPr/>
          <p:nvPr/>
        </p:nvSpPr>
        <p:spPr>
          <a:xfrm>
            <a:off x="595609" y="655635"/>
            <a:ext cx="1171200" cy="1308000"/>
          </a:xfrm>
          <a:prstGeom prst="rect">
            <a:avLst/>
          </a:prstGeom>
          <a:solidFill>
            <a:srgbClr val="EDECF5"/>
          </a:solidFill>
          <a:ln cap="flat" cmpd="sng" w="9525">
            <a:solidFill>
              <a:srgbClr val="5B34B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48439B"/>
              </a:solidFill>
              <a:latin typeface="Montserrat"/>
              <a:ea typeface="Montserrat"/>
              <a:cs typeface="Montserrat"/>
              <a:sym typeface="Montserrat"/>
            </a:endParaRPr>
          </a:p>
        </p:txBody>
      </p:sp>
      <p:sp>
        <p:nvSpPr>
          <p:cNvPr id="1033" name="Google Shape;1033;p73"/>
          <p:cNvSpPr/>
          <p:nvPr/>
        </p:nvSpPr>
        <p:spPr>
          <a:xfrm>
            <a:off x="1846396" y="655635"/>
            <a:ext cx="1171200" cy="1308000"/>
          </a:xfrm>
          <a:prstGeom prst="rect">
            <a:avLst/>
          </a:prstGeom>
          <a:noFill/>
          <a:ln cap="flat" cmpd="sng" w="9525">
            <a:solidFill>
              <a:srgbClr val="5B34B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48439B"/>
              </a:solidFill>
              <a:latin typeface="Montserrat"/>
              <a:ea typeface="Montserrat"/>
              <a:cs typeface="Montserrat"/>
              <a:sym typeface="Montserrat"/>
            </a:endParaRPr>
          </a:p>
        </p:txBody>
      </p:sp>
      <p:sp>
        <p:nvSpPr>
          <p:cNvPr id="1034" name="Google Shape;1034;p73"/>
          <p:cNvSpPr/>
          <p:nvPr/>
        </p:nvSpPr>
        <p:spPr>
          <a:xfrm>
            <a:off x="3097182" y="655635"/>
            <a:ext cx="1171200" cy="1308000"/>
          </a:xfrm>
          <a:prstGeom prst="rect">
            <a:avLst/>
          </a:prstGeom>
          <a:noFill/>
          <a:ln cap="flat" cmpd="sng" w="9525">
            <a:solidFill>
              <a:srgbClr val="5B34B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48439B"/>
              </a:solidFill>
              <a:latin typeface="Montserrat"/>
              <a:ea typeface="Montserrat"/>
              <a:cs typeface="Montserrat"/>
              <a:sym typeface="Montserrat"/>
            </a:endParaRPr>
          </a:p>
        </p:txBody>
      </p:sp>
      <p:sp>
        <p:nvSpPr>
          <p:cNvPr id="1035" name="Google Shape;1035;p73"/>
          <p:cNvSpPr/>
          <p:nvPr/>
        </p:nvSpPr>
        <p:spPr>
          <a:xfrm>
            <a:off x="4347968" y="655635"/>
            <a:ext cx="1171200" cy="1308000"/>
          </a:xfrm>
          <a:prstGeom prst="rect">
            <a:avLst/>
          </a:prstGeom>
          <a:noFill/>
          <a:ln cap="flat" cmpd="sng" w="9525">
            <a:solidFill>
              <a:srgbClr val="5B34B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48439B"/>
              </a:solidFill>
              <a:latin typeface="Montserrat"/>
              <a:ea typeface="Montserrat"/>
              <a:cs typeface="Montserrat"/>
              <a:sym typeface="Montserrat"/>
            </a:endParaRPr>
          </a:p>
        </p:txBody>
      </p:sp>
      <p:sp>
        <p:nvSpPr>
          <p:cNvPr id="1036" name="Google Shape;1036;p73"/>
          <p:cNvSpPr/>
          <p:nvPr/>
        </p:nvSpPr>
        <p:spPr>
          <a:xfrm>
            <a:off x="5598755" y="655635"/>
            <a:ext cx="1171200" cy="1308000"/>
          </a:xfrm>
          <a:prstGeom prst="rect">
            <a:avLst/>
          </a:prstGeom>
          <a:noFill/>
          <a:ln cap="flat" cmpd="sng" w="9525">
            <a:solidFill>
              <a:srgbClr val="5B34B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48439B"/>
              </a:solidFill>
              <a:latin typeface="Montserrat"/>
              <a:ea typeface="Montserrat"/>
              <a:cs typeface="Montserrat"/>
              <a:sym typeface="Montserrat"/>
            </a:endParaRPr>
          </a:p>
        </p:txBody>
      </p:sp>
      <p:sp>
        <p:nvSpPr>
          <p:cNvPr id="1037" name="Google Shape;1037;p73"/>
          <p:cNvSpPr/>
          <p:nvPr/>
        </p:nvSpPr>
        <p:spPr>
          <a:xfrm>
            <a:off x="6849541" y="655635"/>
            <a:ext cx="1171200" cy="1308000"/>
          </a:xfrm>
          <a:prstGeom prst="rect">
            <a:avLst/>
          </a:prstGeom>
          <a:noFill/>
          <a:ln cap="flat" cmpd="sng" w="9525">
            <a:solidFill>
              <a:srgbClr val="5B34B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48439B"/>
              </a:solidFill>
              <a:latin typeface="Montserrat"/>
              <a:ea typeface="Montserrat"/>
              <a:cs typeface="Montserrat"/>
              <a:sym typeface="Montserrat"/>
            </a:endParaRPr>
          </a:p>
        </p:txBody>
      </p:sp>
      <p:sp>
        <p:nvSpPr>
          <p:cNvPr id="1038" name="Google Shape;1038;p73"/>
          <p:cNvSpPr/>
          <p:nvPr/>
        </p:nvSpPr>
        <p:spPr>
          <a:xfrm>
            <a:off x="595609" y="1963618"/>
            <a:ext cx="1171200" cy="49200"/>
          </a:xfrm>
          <a:prstGeom prst="rect">
            <a:avLst/>
          </a:prstGeom>
          <a:solidFill>
            <a:srgbClr val="5B34B2"/>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39" name="Google Shape;1039;p73"/>
          <p:cNvSpPr/>
          <p:nvPr/>
        </p:nvSpPr>
        <p:spPr>
          <a:xfrm>
            <a:off x="1846396" y="1963618"/>
            <a:ext cx="1171200" cy="49200"/>
          </a:xfrm>
          <a:prstGeom prst="rect">
            <a:avLst/>
          </a:prstGeom>
          <a:solidFill>
            <a:srgbClr val="5B34B2"/>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40" name="Google Shape;1040;p73"/>
          <p:cNvSpPr/>
          <p:nvPr/>
        </p:nvSpPr>
        <p:spPr>
          <a:xfrm>
            <a:off x="3097182" y="1963618"/>
            <a:ext cx="1171200" cy="49200"/>
          </a:xfrm>
          <a:prstGeom prst="rect">
            <a:avLst/>
          </a:prstGeom>
          <a:solidFill>
            <a:srgbClr val="9A3EEB"/>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41" name="Google Shape;1041;p73"/>
          <p:cNvSpPr/>
          <p:nvPr/>
        </p:nvSpPr>
        <p:spPr>
          <a:xfrm>
            <a:off x="4347968" y="1963618"/>
            <a:ext cx="1171200" cy="49200"/>
          </a:xfrm>
          <a:prstGeom prst="rect">
            <a:avLst/>
          </a:prstGeom>
          <a:solidFill>
            <a:srgbClr val="9A3EEB"/>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42" name="Google Shape;1042;p73"/>
          <p:cNvSpPr/>
          <p:nvPr/>
        </p:nvSpPr>
        <p:spPr>
          <a:xfrm>
            <a:off x="5598755" y="1963618"/>
            <a:ext cx="1171200" cy="49200"/>
          </a:xfrm>
          <a:prstGeom prst="rect">
            <a:avLst/>
          </a:prstGeom>
          <a:solidFill>
            <a:srgbClr val="36DBFE"/>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43" name="Google Shape;1043;p73"/>
          <p:cNvSpPr/>
          <p:nvPr/>
        </p:nvSpPr>
        <p:spPr>
          <a:xfrm>
            <a:off x="6849541" y="1963618"/>
            <a:ext cx="1171200" cy="49200"/>
          </a:xfrm>
          <a:prstGeom prst="rect">
            <a:avLst/>
          </a:prstGeom>
          <a:solidFill>
            <a:srgbClr val="36DBFE"/>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44" name="Google Shape;1044;p73"/>
          <p:cNvSpPr/>
          <p:nvPr/>
        </p:nvSpPr>
        <p:spPr>
          <a:xfrm>
            <a:off x="1222966" y="3089936"/>
            <a:ext cx="1171200" cy="1308000"/>
          </a:xfrm>
          <a:prstGeom prst="rect">
            <a:avLst/>
          </a:prstGeom>
          <a:noFill/>
          <a:ln cap="flat" cmpd="sng" w="9525">
            <a:solidFill>
              <a:srgbClr val="5B34B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48439B"/>
              </a:solidFill>
              <a:latin typeface="Montserrat Light"/>
              <a:ea typeface="Montserrat Light"/>
              <a:cs typeface="Montserrat Light"/>
              <a:sym typeface="Montserrat Light"/>
            </a:endParaRPr>
          </a:p>
        </p:txBody>
      </p:sp>
      <p:sp>
        <p:nvSpPr>
          <p:cNvPr id="1045" name="Google Shape;1045;p73"/>
          <p:cNvSpPr/>
          <p:nvPr/>
        </p:nvSpPr>
        <p:spPr>
          <a:xfrm>
            <a:off x="2473752" y="3089936"/>
            <a:ext cx="1171200" cy="1308000"/>
          </a:xfrm>
          <a:prstGeom prst="rect">
            <a:avLst/>
          </a:prstGeom>
          <a:noFill/>
          <a:ln cap="flat" cmpd="sng" w="9525">
            <a:solidFill>
              <a:srgbClr val="2C218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48439B"/>
              </a:solidFill>
              <a:latin typeface="Montserrat Light"/>
              <a:ea typeface="Montserrat Light"/>
              <a:cs typeface="Montserrat Light"/>
              <a:sym typeface="Montserrat Light"/>
            </a:endParaRPr>
          </a:p>
        </p:txBody>
      </p:sp>
      <p:sp>
        <p:nvSpPr>
          <p:cNvPr id="1046" name="Google Shape;1046;p73"/>
          <p:cNvSpPr/>
          <p:nvPr/>
        </p:nvSpPr>
        <p:spPr>
          <a:xfrm>
            <a:off x="3724539" y="3089936"/>
            <a:ext cx="1171200" cy="1308000"/>
          </a:xfrm>
          <a:prstGeom prst="rect">
            <a:avLst/>
          </a:prstGeom>
          <a:noFill/>
          <a:ln cap="flat" cmpd="sng" w="9525">
            <a:solidFill>
              <a:srgbClr val="5B34B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48439B"/>
              </a:solidFill>
              <a:latin typeface="Montserrat Light"/>
              <a:ea typeface="Montserrat Light"/>
              <a:cs typeface="Montserrat Light"/>
              <a:sym typeface="Montserrat Light"/>
            </a:endParaRPr>
          </a:p>
        </p:txBody>
      </p:sp>
      <p:sp>
        <p:nvSpPr>
          <p:cNvPr id="1047" name="Google Shape;1047;p73"/>
          <p:cNvSpPr/>
          <p:nvPr/>
        </p:nvSpPr>
        <p:spPr>
          <a:xfrm>
            <a:off x="4975325" y="3089936"/>
            <a:ext cx="1171200" cy="1308000"/>
          </a:xfrm>
          <a:prstGeom prst="rect">
            <a:avLst/>
          </a:prstGeom>
          <a:noFill/>
          <a:ln cap="flat" cmpd="sng" w="9525">
            <a:solidFill>
              <a:srgbClr val="5B34B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48439B"/>
              </a:solidFill>
              <a:latin typeface="Montserrat Light"/>
              <a:ea typeface="Montserrat Light"/>
              <a:cs typeface="Montserrat Light"/>
              <a:sym typeface="Montserrat Light"/>
            </a:endParaRPr>
          </a:p>
        </p:txBody>
      </p:sp>
      <p:sp>
        <p:nvSpPr>
          <p:cNvPr id="1048" name="Google Shape;1048;p73"/>
          <p:cNvSpPr/>
          <p:nvPr/>
        </p:nvSpPr>
        <p:spPr>
          <a:xfrm>
            <a:off x="6226111" y="3089936"/>
            <a:ext cx="1171200" cy="1308000"/>
          </a:xfrm>
          <a:prstGeom prst="rect">
            <a:avLst/>
          </a:prstGeom>
          <a:noFill/>
          <a:ln cap="flat" cmpd="sng" w="9525">
            <a:solidFill>
              <a:srgbClr val="5B34B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48439B"/>
              </a:solidFill>
              <a:latin typeface="Montserrat Light"/>
              <a:ea typeface="Montserrat Light"/>
              <a:cs typeface="Montserrat Light"/>
              <a:sym typeface="Montserrat Light"/>
            </a:endParaRPr>
          </a:p>
        </p:txBody>
      </p:sp>
      <p:sp>
        <p:nvSpPr>
          <p:cNvPr id="1049" name="Google Shape;1049;p73"/>
          <p:cNvSpPr/>
          <p:nvPr/>
        </p:nvSpPr>
        <p:spPr>
          <a:xfrm>
            <a:off x="7476898" y="3089936"/>
            <a:ext cx="1171200" cy="1308000"/>
          </a:xfrm>
          <a:prstGeom prst="rect">
            <a:avLst/>
          </a:prstGeom>
          <a:noFill/>
          <a:ln cap="flat" cmpd="sng" w="9525">
            <a:solidFill>
              <a:srgbClr val="5B34B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48439B"/>
              </a:solidFill>
              <a:latin typeface="Montserrat Light"/>
              <a:ea typeface="Montserrat Light"/>
              <a:cs typeface="Montserrat Light"/>
              <a:sym typeface="Montserrat Light"/>
            </a:endParaRPr>
          </a:p>
        </p:txBody>
      </p:sp>
      <p:sp>
        <p:nvSpPr>
          <p:cNvPr id="1050" name="Google Shape;1050;p73"/>
          <p:cNvSpPr/>
          <p:nvPr/>
        </p:nvSpPr>
        <p:spPr>
          <a:xfrm>
            <a:off x="1222966" y="3040887"/>
            <a:ext cx="1171200" cy="49200"/>
          </a:xfrm>
          <a:prstGeom prst="rect">
            <a:avLst/>
          </a:prstGeom>
          <a:solidFill>
            <a:srgbClr val="5B34B2"/>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51" name="Google Shape;1051;p73"/>
          <p:cNvSpPr/>
          <p:nvPr/>
        </p:nvSpPr>
        <p:spPr>
          <a:xfrm>
            <a:off x="2473752" y="3040887"/>
            <a:ext cx="1171200" cy="49200"/>
          </a:xfrm>
          <a:prstGeom prst="rect">
            <a:avLst/>
          </a:prstGeom>
          <a:solidFill>
            <a:srgbClr val="5B34B2"/>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52" name="Google Shape;1052;p73"/>
          <p:cNvSpPr/>
          <p:nvPr/>
        </p:nvSpPr>
        <p:spPr>
          <a:xfrm>
            <a:off x="3724539" y="3040887"/>
            <a:ext cx="1171200" cy="49200"/>
          </a:xfrm>
          <a:prstGeom prst="rect">
            <a:avLst/>
          </a:prstGeom>
          <a:solidFill>
            <a:srgbClr val="9A3EEB"/>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53" name="Google Shape;1053;p73"/>
          <p:cNvSpPr/>
          <p:nvPr/>
        </p:nvSpPr>
        <p:spPr>
          <a:xfrm>
            <a:off x="4975325" y="3040887"/>
            <a:ext cx="1171200" cy="49200"/>
          </a:xfrm>
          <a:prstGeom prst="rect">
            <a:avLst/>
          </a:prstGeom>
          <a:solidFill>
            <a:srgbClr val="9A3EEB"/>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54" name="Google Shape;1054;p73"/>
          <p:cNvSpPr/>
          <p:nvPr/>
        </p:nvSpPr>
        <p:spPr>
          <a:xfrm>
            <a:off x="6226111" y="3040887"/>
            <a:ext cx="1171200" cy="49200"/>
          </a:xfrm>
          <a:prstGeom prst="rect">
            <a:avLst/>
          </a:prstGeom>
          <a:solidFill>
            <a:srgbClr val="36DBFE"/>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55" name="Google Shape;1055;p73"/>
          <p:cNvSpPr/>
          <p:nvPr/>
        </p:nvSpPr>
        <p:spPr>
          <a:xfrm>
            <a:off x="7476898" y="3040887"/>
            <a:ext cx="1171200" cy="49200"/>
          </a:xfrm>
          <a:prstGeom prst="rect">
            <a:avLst/>
          </a:prstGeom>
          <a:solidFill>
            <a:srgbClr val="36DBFE"/>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cxnSp>
        <p:nvCxnSpPr>
          <p:cNvPr id="1056" name="Google Shape;1056;p73"/>
          <p:cNvCxnSpPr>
            <a:stCxn id="1038" idx="2"/>
            <a:endCxn id="1018" idx="0"/>
          </p:cNvCxnSpPr>
          <p:nvPr/>
        </p:nvCxnSpPr>
        <p:spPr>
          <a:xfrm>
            <a:off x="1181209" y="2012818"/>
            <a:ext cx="0" cy="270900"/>
          </a:xfrm>
          <a:prstGeom prst="straightConnector1">
            <a:avLst/>
          </a:prstGeom>
          <a:noFill/>
          <a:ln cap="flat" cmpd="sng" w="38100">
            <a:solidFill>
              <a:srgbClr val="48439B"/>
            </a:solidFill>
            <a:prstDash val="solid"/>
            <a:miter lim="8000"/>
            <a:headEnd len="sm" w="sm" type="none"/>
            <a:tailEnd len="sm" w="sm" type="none"/>
          </a:ln>
        </p:spPr>
      </p:cxnSp>
      <p:cxnSp>
        <p:nvCxnSpPr>
          <p:cNvPr id="1057" name="Google Shape;1057;p73"/>
          <p:cNvCxnSpPr/>
          <p:nvPr/>
        </p:nvCxnSpPr>
        <p:spPr>
          <a:xfrm>
            <a:off x="2431560" y="2012667"/>
            <a:ext cx="0" cy="271500"/>
          </a:xfrm>
          <a:prstGeom prst="straightConnector1">
            <a:avLst/>
          </a:prstGeom>
          <a:noFill/>
          <a:ln cap="flat" cmpd="sng" w="38100">
            <a:solidFill>
              <a:srgbClr val="5B34B2"/>
            </a:solidFill>
            <a:prstDash val="solid"/>
            <a:miter lim="8000"/>
            <a:headEnd len="sm" w="sm" type="none"/>
            <a:tailEnd len="sm" w="sm" type="none"/>
          </a:ln>
        </p:spPr>
      </p:cxnSp>
      <p:cxnSp>
        <p:nvCxnSpPr>
          <p:cNvPr id="1058" name="Google Shape;1058;p73"/>
          <p:cNvCxnSpPr/>
          <p:nvPr/>
        </p:nvCxnSpPr>
        <p:spPr>
          <a:xfrm>
            <a:off x="4936354" y="2012667"/>
            <a:ext cx="0" cy="271500"/>
          </a:xfrm>
          <a:prstGeom prst="straightConnector1">
            <a:avLst/>
          </a:prstGeom>
          <a:noFill/>
          <a:ln cap="flat" cmpd="sng" w="38100">
            <a:solidFill>
              <a:srgbClr val="9A3EEB"/>
            </a:solidFill>
            <a:prstDash val="solid"/>
            <a:miter lim="8000"/>
            <a:headEnd len="sm" w="sm" type="none"/>
            <a:tailEnd len="sm" w="sm" type="none"/>
          </a:ln>
        </p:spPr>
      </p:cxnSp>
      <p:cxnSp>
        <p:nvCxnSpPr>
          <p:cNvPr id="1059" name="Google Shape;1059;p73"/>
          <p:cNvCxnSpPr/>
          <p:nvPr/>
        </p:nvCxnSpPr>
        <p:spPr>
          <a:xfrm>
            <a:off x="3684801" y="2012667"/>
            <a:ext cx="0" cy="271500"/>
          </a:xfrm>
          <a:prstGeom prst="straightConnector1">
            <a:avLst/>
          </a:prstGeom>
          <a:noFill/>
          <a:ln cap="flat" cmpd="sng" w="38100">
            <a:solidFill>
              <a:srgbClr val="9A3EEB"/>
            </a:solidFill>
            <a:prstDash val="solid"/>
            <a:miter lim="8000"/>
            <a:headEnd len="sm" w="sm" type="none"/>
            <a:tailEnd len="sm" w="sm" type="none"/>
          </a:ln>
        </p:spPr>
      </p:cxnSp>
      <p:cxnSp>
        <p:nvCxnSpPr>
          <p:cNvPr id="1060" name="Google Shape;1060;p73"/>
          <p:cNvCxnSpPr/>
          <p:nvPr/>
        </p:nvCxnSpPr>
        <p:spPr>
          <a:xfrm>
            <a:off x="7438238" y="2012667"/>
            <a:ext cx="0" cy="271500"/>
          </a:xfrm>
          <a:prstGeom prst="straightConnector1">
            <a:avLst/>
          </a:prstGeom>
          <a:noFill/>
          <a:ln cap="flat" cmpd="sng" w="38100">
            <a:solidFill>
              <a:srgbClr val="36DBFE"/>
            </a:solidFill>
            <a:prstDash val="solid"/>
            <a:miter lim="8000"/>
            <a:headEnd len="sm" w="sm" type="none"/>
            <a:tailEnd len="sm" w="sm" type="none"/>
          </a:ln>
        </p:spPr>
      </p:cxnSp>
      <p:cxnSp>
        <p:nvCxnSpPr>
          <p:cNvPr id="1061" name="Google Shape;1061;p73"/>
          <p:cNvCxnSpPr/>
          <p:nvPr/>
        </p:nvCxnSpPr>
        <p:spPr>
          <a:xfrm>
            <a:off x="6186686" y="2012667"/>
            <a:ext cx="0" cy="271500"/>
          </a:xfrm>
          <a:prstGeom prst="straightConnector1">
            <a:avLst/>
          </a:prstGeom>
          <a:noFill/>
          <a:ln cap="flat" cmpd="sng" w="38100">
            <a:solidFill>
              <a:srgbClr val="36DBFE"/>
            </a:solidFill>
            <a:prstDash val="solid"/>
            <a:miter lim="8000"/>
            <a:headEnd len="sm" w="sm" type="none"/>
            <a:tailEnd len="sm" w="sm" type="none"/>
          </a:ln>
        </p:spPr>
      </p:cxnSp>
      <p:cxnSp>
        <p:nvCxnSpPr>
          <p:cNvPr id="1062" name="Google Shape;1062;p73"/>
          <p:cNvCxnSpPr/>
          <p:nvPr/>
        </p:nvCxnSpPr>
        <p:spPr>
          <a:xfrm>
            <a:off x="1801584" y="2769740"/>
            <a:ext cx="0" cy="271500"/>
          </a:xfrm>
          <a:prstGeom prst="straightConnector1">
            <a:avLst/>
          </a:prstGeom>
          <a:noFill/>
          <a:ln cap="flat" cmpd="sng" w="38100">
            <a:solidFill>
              <a:srgbClr val="5B34B2"/>
            </a:solidFill>
            <a:prstDash val="solid"/>
            <a:miter lim="8000"/>
            <a:headEnd len="sm" w="sm" type="none"/>
            <a:tailEnd len="sm" w="sm" type="none"/>
          </a:ln>
        </p:spPr>
      </p:cxnSp>
      <p:cxnSp>
        <p:nvCxnSpPr>
          <p:cNvPr id="1063" name="Google Shape;1063;p73"/>
          <p:cNvCxnSpPr/>
          <p:nvPr/>
        </p:nvCxnSpPr>
        <p:spPr>
          <a:xfrm>
            <a:off x="3051944" y="2769740"/>
            <a:ext cx="0" cy="271500"/>
          </a:xfrm>
          <a:prstGeom prst="straightConnector1">
            <a:avLst/>
          </a:prstGeom>
          <a:noFill/>
          <a:ln cap="flat" cmpd="sng" w="38100">
            <a:solidFill>
              <a:srgbClr val="5B34B2"/>
            </a:solidFill>
            <a:prstDash val="solid"/>
            <a:miter lim="8000"/>
            <a:headEnd len="sm" w="sm" type="none"/>
            <a:tailEnd len="sm" w="sm" type="none"/>
          </a:ln>
        </p:spPr>
      </p:cxnSp>
      <p:cxnSp>
        <p:nvCxnSpPr>
          <p:cNvPr id="1064" name="Google Shape;1064;p73"/>
          <p:cNvCxnSpPr/>
          <p:nvPr/>
        </p:nvCxnSpPr>
        <p:spPr>
          <a:xfrm>
            <a:off x="5556738" y="2769740"/>
            <a:ext cx="0" cy="271500"/>
          </a:xfrm>
          <a:prstGeom prst="straightConnector1">
            <a:avLst/>
          </a:prstGeom>
          <a:noFill/>
          <a:ln cap="flat" cmpd="sng" w="38100">
            <a:solidFill>
              <a:srgbClr val="9A3EEB"/>
            </a:solidFill>
            <a:prstDash val="solid"/>
            <a:miter lim="8000"/>
            <a:headEnd len="sm" w="sm" type="none"/>
            <a:tailEnd len="sm" w="sm" type="none"/>
          </a:ln>
        </p:spPr>
      </p:cxnSp>
      <p:cxnSp>
        <p:nvCxnSpPr>
          <p:cNvPr id="1065" name="Google Shape;1065;p73"/>
          <p:cNvCxnSpPr/>
          <p:nvPr/>
        </p:nvCxnSpPr>
        <p:spPr>
          <a:xfrm>
            <a:off x="4305186" y="2769740"/>
            <a:ext cx="0" cy="271500"/>
          </a:xfrm>
          <a:prstGeom prst="straightConnector1">
            <a:avLst/>
          </a:prstGeom>
          <a:noFill/>
          <a:ln cap="flat" cmpd="sng" w="38100">
            <a:solidFill>
              <a:srgbClr val="9A3EEB"/>
            </a:solidFill>
            <a:prstDash val="solid"/>
            <a:miter lim="8000"/>
            <a:headEnd len="sm" w="sm" type="none"/>
            <a:tailEnd len="sm" w="sm" type="none"/>
          </a:ln>
        </p:spPr>
      </p:cxnSp>
      <p:cxnSp>
        <p:nvCxnSpPr>
          <p:cNvPr id="1066" name="Google Shape;1066;p73"/>
          <p:cNvCxnSpPr/>
          <p:nvPr/>
        </p:nvCxnSpPr>
        <p:spPr>
          <a:xfrm>
            <a:off x="8058623" y="2769740"/>
            <a:ext cx="0" cy="271500"/>
          </a:xfrm>
          <a:prstGeom prst="straightConnector1">
            <a:avLst/>
          </a:prstGeom>
          <a:noFill/>
          <a:ln cap="flat" cmpd="sng" w="38100">
            <a:solidFill>
              <a:srgbClr val="36DBFE"/>
            </a:solidFill>
            <a:prstDash val="solid"/>
            <a:miter lim="8000"/>
            <a:headEnd len="sm" w="sm" type="none"/>
            <a:tailEnd len="sm" w="sm" type="none"/>
          </a:ln>
        </p:spPr>
      </p:cxnSp>
      <p:cxnSp>
        <p:nvCxnSpPr>
          <p:cNvPr id="1067" name="Google Shape;1067;p73"/>
          <p:cNvCxnSpPr/>
          <p:nvPr/>
        </p:nvCxnSpPr>
        <p:spPr>
          <a:xfrm>
            <a:off x="6807070" y="2769740"/>
            <a:ext cx="0" cy="271500"/>
          </a:xfrm>
          <a:prstGeom prst="straightConnector1">
            <a:avLst/>
          </a:prstGeom>
          <a:noFill/>
          <a:ln cap="flat" cmpd="sng" w="38100">
            <a:solidFill>
              <a:srgbClr val="36DBFE"/>
            </a:solidFill>
            <a:prstDash val="solid"/>
            <a:miter lim="8000"/>
            <a:headEnd len="sm" w="sm" type="none"/>
            <a:tailEnd len="sm" w="sm" type="none"/>
          </a:ln>
        </p:spPr>
      </p:cxnSp>
      <p:sp>
        <p:nvSpPr>
          <p:cNvPr id="1068" name="Google Shape;1068;p73"/>
          <p:cNvSpPr txBox="1"/>
          <p:nvPr/>
        </p:nvSpPr>
        <p:spPr>
          <a:xfrm>
            <a:off x="657367" y="791790"/>
            <a:ext cx="1047600" cy="5889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CONTRACTING </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Leader</a:t>
            </a:r>
            <a:endParaRPr b="0"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Leader &amp; Team</a:t>
            </a:r>
            <a:endParaRPr b="0"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Vision of Success</a:t>
            </a:r>
            <a:endParaRPr b="0" i="0" sz="900" u="none" cap="none" strike="noStrike">
              <a:solidFill>
                <a:srgbClr val="48439B"/>
              </a:solidFill>
              <a:latin typeface="Montserrat"/>
              <a:ea typeface="Montserrat"/>
              <a:cs typeface="Montserrat"/>
              <a:sym typeface="Montserrat"/>
            </a:endParaRPr>
          </a:p>
        </p:txBody>
      </p:sp>
      <p:sp>
        <p:nvSpPr>
          <p:cNvPr id="1069" name="Google Shape;1069;p73"/>
          <p:cNvSpPr txBox="1"/>
          <p:nvPr/>
        </p:nvSpPr>
        <p:spPr>
          <a:xfrm>
            <a:off x="1908123" y="785915"/>
            <a:ext cx="1047600" cy="11430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ANALYZE</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 data and prepare interpretation with supporting themes. </a:t>
            </a:r>
            <a:r>
              <a:rPr b="1" i="0" lang="en-US" sz="900" u="none" cap="none" strike="noStrike">
                <a:solidFill>
                  <a:srgbClr val="48439B"/>
                </a:solidFill>
                <a:latin typeface="Montserrat"/>
                <a:ea typeface="Montserrat"/>
                <a:cs typeface="Montserrat"/>
                <a:sym typeface="Montserrat"/>
              </a:rPr>
              <a:t>DESIGN</a:t>
            </a:r>
            <a:r>
              <a:rPr b="0" i="0" lang="en-US" sz="900" u="none" cap="none" strike="noStrike">
                <a:solidFill>
                  <a:srgbClr val="48439B"/>
                </a:solidFill>
                <a:latin typeface="Montserrat"/>
                <a:ea typeface="Montserrat"/>
                <a:cs typeface="Montserrat"/>
                <a:sym typeface="Montserrat"/>
              </a:rPr>
              <a:t> Relaunch Session</a:t>
            </a:r>
            <a:endParaRPr b="0" i="0" sz="900" u="none" cap="none" strike="noStrike">
              <a:solidFill>
                <a:srgbClr val="48439B"/>
              </a:solidFill>
              <a:latin typeface="Montserrat"/>
              <a:ea typeface="Montserrat"/>
              <a:cs typeface="Montserrat"/>
              <a:sym typeface="Montserrat"/>
            </a:endParaRPr>
          </a:p>
        </p:txBody>
      </p:sp>
      <p:sp>
        <p:nvSpPr>
          <p:cNvPr id="1070" name="Google Shape;1070;p73"/>
          <p:cNvSpPr txBox="1"/>
          <p:nvPr/>
        </p:nvSpPr>
        <p:spPr>
          <a:xfrm>
            <a:off x="3158967" y="785929"/>
            <a:ext cx="1047600" cy="10044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RELAUNCH</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Re-contract;</a:t>
            </a:r>
            <a:endParaRPr b="0"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 share vision of success</a:t>
            </a:r>
            <a:endParaRPr b="0"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Agree Norms</a:t>
            </a:r>
            <a:endParaRPr b="0"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Debrief Data and Sensemake</a:t>
            </a:r>
            <a:endParaRPr b="0" i="0" sz="900" u="none" cap="none" strike="noStrike">
              <a:solidFill>
                <a:srgbClr val="48439B"/>
              </a:solidFill>
              <a:latin typeface="Montserrat"/>
              <a:ea typeface="Montserrat"/>
              <a:cs typeface="Montserrat"/>
              <a:sym typeface="Montserrat"/>
            </a:endParaRPr>
          </a:p>
        </p:txBody>
      </p:sp>
      <p:sp>
        <p:nvSpPr>
          <p:cNvPr id="1071" name="Google Shape;1071;p73"/>
          <p:cNvSpPr txBox="1"/>
          <p:nvPr/>
        </p:nvSpPr>
        <p:spPr>
          <a:xfrm>
            <a:off x="4409730" y="762478"/>
            <a:ext cx="1047600" cy="10044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RELAUNCH</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Agree actions and commitments with timelines for actions</a:t>
            </a:r>
            <a:endParaRPr b="0"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t/>
            </a:r>
            <a:endParaRPr b="0" i="0" sz="900" u="none" cap="none" strike="noStrike">
              <a:solidFill>
                <a:srgbClr val="48439B"/>
              </a:solidFill>
              <a:latin typeface="Montserrat"/>
              <a:ea typeface="Montserrat"/>
              <a:cs typeface="Montserrat"/>
              <a:sym typeface="Montserrat"/>
            </a:endParaRPr>
          </a:p>
        </p:txBody>
      </p:sp>
      <p:sp>
        <p:nvSpPr>
          <p:cNvPr id="1072" name="Google Shape;1072;p73"/>
          <p:cNvSpPr txBox="1"/>
          <p:nvPr/>
        </p:nvSpPr>
        <p:spPr>
          <a:xfrm>
            <a:off x="5660500" y="755950"/>
            <a:ext cx="1047600" cy="10044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OBSERVATION</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Contracting &amp; Observe team in regular meeting, utilise TDS data, focus on process loss and gain</a:t>
            </a:r>
            <a:endParaRPr b="0" i="0" sz="900" u="none" cap="none" strike="noStrike">
              <a:solidFill>
                <a:srgbClr val="48439B"/>
              </a:solidFill>
              <a:latin typeface="Montserrat"/>
              <a:ea typeface="Montserrat"/>
              <a:cs typeface="Montserrat"/>
              <a:sym typeface="Montserrat"/>
            </a:endParaRPr>
          </a:p>
        </p:txBody>
      </p:sp>
      <p:sp>
        <p:nvSpPr>
          <p:cNvPr id="1073" name="Google Shape;1073;p73"/>
          <p:cNvSpPr txBox="1"/>
          <p:nvPr/>
        </p:nvSpPr>
        <p:spPr>
          <a:xfrm>
            <a:off x="6911315" y="747556"/>
            <a:ext cx="1047600" cy="11430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COACH</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Co-created session with team team based on progress and urgency</a:t>
            </a:r>
            <a:endParaRPr b="0"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a:ea typeface="Montserrat"/>
                <a:cs typeface="Montserrat"/>
                <a:sym typeface="Montserrat"/>
              </a:rPr>
              <a:t> </a:t>
            </a:r>
            <a:endParaRPr b="0" i="0" sz="900" u="none" cap="none" strike="noStrike">
              <a:solidFill>
                <a:srgbClr val="48439B"/>
              </a:solidFill>
              <a:latin typeface="Montserrat"/>
              <a:ea typeface="Montserrat"/>
              <a:cs typeface="Montserrat"/>
              <a:sym typeface="Montserrat"/>
            </a:endParaRPr>
          </a:p>
        </p:txBody>
      </p:sp>
      <p:sp>
        <p:nvSpPr>
          <p:cNvPr id="1074" name="Google Shape;1074;p73"/>
          <p:cNvSpPr txBox="1"/>
          <p:nvPr/>
        </p:nvSpPr>
        <p:spPr>
          <a:xfrm>
            <a:off x="7538664" y="3171794"/>
            <a:ext cx="1047600" cy="5889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SUSTAIN</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Pulse Check and Sustainability</a:t>
            </a:r>
            <a:endParaRPr b="0" i="0" sz="9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EVALUATION</a:t>
            </a:r>
            <a:endParaRPr b="1" i="0" sz="900" u="none" cap="none" strike="noStrike">
              <a:solidFill>
                <a:srgbClr val="48439B"/>
              </a:solidFill>
              <a:latin typeface="Montserrat"/>
              <a:ea typeface="Montserrat"/>
              <a:cs typeface="Montserrat"/>
              <a:sym typeface="Montserrat"/>
            </a:endParaRPr>
          </a:p>
        </p:txBody>
      </p:sp>
      <p:sp>
        <p:nvSpPr>
          <p:cNvPr id="1075" name="Google Shape;1075;p73"/>
          <p:cNvSpPr txBox="1"/>
          <p:nvPr/>
        </p:nvSpPr>
        <p:spPr>
          <a:xfrm>
            <a:off x="6287908" y="3171794"/>
            <a:ext cx="1047600" cy="8658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COACH</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Share feedback with team and focus on team learning practices</a:t>
            </a:r>
            <a:endParaRPr b="0" i="0" sz="900" u="none" cap="none" strike="noStrike">
              <a:solidFill>
                <a:srgbClr val="48439B"/>
              </a:solidFill>
              <a:latin typeface="Montserrat Light"/>
              <a:ea typeface="Montserrat Light"/>
              <a:cs typeface="Montserrat Light"/>
              <a:sym typeface="Montserrat Light"/>
            </a:endParaRPr>
          </a:p>
        </p:txBody>
      </p:sp>
      <p:sp>
        <p:nvSpPr>
          <p:cNvPr id="1076" name="Google Shape;1076;p73"/>
          <p:cNvSpPr txBox="1"/>
          <p:nvPr/>
        </p:nvSpPr>
        <p:spPr>
          <a:xfrm>
            <a:off x="5037110" y="3171794"/>
            <a:ext cx="1047600" cy="7272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CHECK-IN</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Progress check in on milestones and  </a:t>
            </a:r>
            <a:endParaRPr b="0" i="0" sz="9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progress</a:t>
            </a:r>
            <a:endParaRPr b="0" i="0" sz="900" u="none" cap="none" strike="noStrike">
              <a:solidFill>
                <a:srgbClr val="48439B"/>
              </a:solidFill>
              <a:latin typeface="Montserrat Light"/>
              <a:ea typeface="Montserrat Light"/>
              <a:cs typeface="Montserrat Light"/>
              <a:sym typeface="Montserrat Light"/>
            </a:endParaRPr>
          </a:p>
        </p:txBody>
      </p:sp>
      <p:sp>
        <p:nvSpPr>
          <p:cNvPr id="1077" name="Google Shape;1077;p73"/>
          <p:cNvSpPr txBox="1"/>
          <p:nvPr/>
        </p:nvSpPr>
        <p:spPr>
          <a:xfrm>
            <a:off x="3786324" y="3171794"/>
            <a:ext cx="1047600" cy="7272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RELAUNCH</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Support development of Essentials &amp; Enables. </a:t>
            </a:r>
            <a:endParaRPr b="0" i="0" sz="900" u="none" cap="none" strike="noStrike">
              <a:solidFill>
                <a:srgbClr val="48439B"/>
              </a:solidFill>
              <a:latin typeface="Montserrat Light"/>
              <a:ea typeface="Montserrat Light"/>
              <a:cs typeface="Montserrat Light"/>
              <a:sym typeface="Montserrat Light"/>
            </a:endParaRPr>
          </a:p>
        </p:txBody>
      </p:sp>
      <p:sp>
        <p:nvSpPr>
          <p:cNvPr id="1078" name="Google Shape;1078;p73"/>
          <p:cNvSpPr txBox="1"/>
          <p:nvPr/>
        </p:nvSpPr>
        <p:spPr>
          <a:xfrm>
            <a:off x="2535526" y="3171794"/>
            <a:ext cx="1047600" cy="8658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DEBRIEF</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Team Leader</a:t>
            </a:r>
            <a:endParaRPr b="0" i="0" sz="9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Share Relaunch Design</a:t>
            </a:r>
            <a:endParaRPr b="0" i="0" sz="9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Re-Contract</a:t>
            </a:r>
            <a:endParaRPr b="0" i="0" sz="9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t/>
            </a:r>
            <a:endParaRPr b="0" i="0" sz="900" u="none" cap="none" strike="noStrike">
              <a:solidFill>
                <a:srgbClr val="48439B"/>
              </a:solidFill>
              <a:latin typeface="Montserrat Light"/>
              <a:ea typeface="Montserrat Light"/>
              <a:cs typeface="Montserrat Light"/>
              <a:sym typeface="Montserrat Light"/>
            </a:endParaRPr>
          </a:p>
        </p:txBody>
      </p:sp>
      <p:sp>
        <p:nvSpPr>
          <p:cNvPr id="1079" name="Google Shape;1079;p73"/>
          <p:cNvSpPr txBox="1"/>
          <p:nvPr/>
        </p:nvSpPr>
        <p:spPr>
          <a:xfrm>
            <a:off x="1286784" y="3171798"/>
            <a:ext cx="1047600" cy="12813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900" u="none" cap="none" strike="noStrike">
                <a:solidFill>
                  <a:srgbClr val="48439B"/>
                </a:solidFill>
                <a:latin typeface="Montserrat"/>
                <a:ea typeface="Montserrat"/>
                <a:cs typeface="Montserrat"/>
                <a:sym typeface="Montserrat"/>
              </a:rPr>
              <a:t>DIAGNOSTIC</a:t>
            </a:r>
            <a:endParaRPr b="1" i="0" sz="9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Interview:</a:t>
            </a:r>
            <a:endParaRPr b="0" i="0" sz="9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 Team Members</a:t>
            </a:r>
            <a:endParaRPr b="0" i="0" sz="9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Stakeholders</a:t>
            </a:r>
            <a:endParaRPr b="0" i="0" sz="9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Organizational Data</a:t>
            </a:r>
            <a:endParaRPr b="0" i="0" sz="9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rPr b="0" i="0" lang="en-US" sz="900" u="none" cap="none" strike="noStrike">
                <a:solidFill>
                  <a:srgbClr val="48439B"/>
                </a:solidFill>
                <a:latin typeface="Montserrat Light"/>
                <a:ea typeface="Montserrat Light"/>
                <a:cs typeface="Montserrat Light"/>
                <a:sym typeface="Montserrat Light"/>
              </a:rPr>
              <a:t>Team Diagnostic Survey</a:t>
            </a:r>
            <a:endParaRPr b="0" i="0" sz="9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t/>
            </a:r>
            <a:endParaRPr b="0" i="0" sz="900" u="none" cap="none" strike="noStrike">
              <a:solidFill>
                <a:srgbClr val="48439B"/>
              </a:solidFill>
              <a:latin typeface="Montserrat Light"/>
              <a:ea typeface="Montserrat Light"/>
              <a:cs typeface="Montserrat Light"/>
              <a:sym typeface="Montserrat 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83" name="Shape 1083"/>
        <p:cNvGrpSpPr/>
        <p:nvPr/>
      </p:nvGrpSpPr>
      <p:grpSpPr>
        <a:xfrm>
          <a:off x="0" y="0"/>
          <a:ext cx="0" cy="0"/>
          <a:chOff x="0" y="0"/>
          <a:chExt cx="0" cy="0"/>
        </a:xfrm>
      </p:grpSpPr>
      <p:sp>
        <p:nvSpPr>
          <p:cNvPr id="1084" name="Google Shape;1084;p74"/>
          <p:cNvSpPr/>
          <p:nvPr/>
        </p:nvSpPr>
        <p:spPr>
          <a:xfrm>
            <a:off x="240850" y="1444950"/>
            <a:ext cx="8725800" cy="3021900"/>
          </a:xfrm>
          <a:prstGeom prst="roundRect">
            <a:avLst>
              <a:gd fmla="val 4375" name="adj"/>
            </a:avLst>
          </a:prstGeom>
          <a:solidFill>
            <a:srgbClr val="EDECF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48439B"/>
                </a:solidFill>
                <a:latin typeface="Montserrat"/>
                <a:ea typeface="Montserrat"/>
                <a:cs typeface="Montserrat"/>
                <a:sym typeface="Montserrat"/>
              </a:rPr>
              <a:t>›</a:t>
            </a:r>
            <a:endParaRPr b="0" i="0" sz="800" u="none" cap="none" strike="noStrike">
              <a:solidFill>
                <a:srgbClr val="48439B"/>
              </a:solidFill>
              <a:latin typeface="Montserrat"/>
              <a:ea typeface="Montserrat"/>
              <a:cs typeface="Montserrat"/>
              <a:sym typeface="Montserrat"/>
            </a:endParaRPr>
          </a:p>
        </p:txBody>
      </p:sp>
      <p:sp>
        <p:nvSpPr>
          <p:cNvPr id="1085" name="Google Shape;1085;p74"/>
          <p:cNvSpPr/>
          <p:nvPr/>
        </p:nvSpPr>
        <p:spPr>
          <a:xfrm>
            <a:off x="6812825" y="1899750"/>
            <a:ext cx="2019000" cy="1739400"/>
          </a:xfrm>
          <a:prstGeom prst="roundRect">
            <a:avLst>
              <a:gd fmla="val 9724" name="adj"/>
            </a:avLst>
          </a:prstGeom>
          <a:gradFill>
            <a:gsLst>
              <a:gs pos="0">
                <a:srgbClr val="5B34B2"/>
              </a:gs>
              <a:gs pos="50000">
                <a:srgbClr val="9A3EEB"/>
              </a:gs>
              <a:gs pos="100000">
                <a:srgbClr val="36DBFE"/>
              </a:gs>
            </a:gsLst>
            <a:lin ang="8099331"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pic>
        <p:nvPicPr>
          <p:cNvPr id="1086" name="Google Shape;1086;p74"/>
          <p:cNvPicPr preferRelativeResize="0"/>
          <p:nvPr/>
        </p:nvPicPr>
        <p:blipFill rotWithShape="1">
          <a:blip r:embed="rId4">
            <a:alphaModFix/>
          </a:blip>
          <a:srcRect b="6413" l="3402" r="2070" t="40843"/>
          <a:stretch/>
        </p:blipFill>
        <p:spPr>
          <a:xfrm>
            <a:off x="6842761" y="1950720"/>
            <a:ext cx="1959176" cy="1637448"/>
          </a:xfrm>
          <a:custGeom>
            <a:rect b="b" l="l" r="r" t="t"/>
            <a:pathLst>
              <a:path extrusionOk="0" h="1637448" w="1959176">
                <a:moveTo>
                  <a:pt x="147993" y="0"/>
                </a:moveTo>
                <a:lnTo>
                  <a:pt x="1811183" y="0"/>
                </a:lnTo>
                <a:cubicBezTo>
                  <a:pt x="1892918" y="0"/>
                  <a:pt x="1959176" y="66258"/>
                  <a:pt x="1959176" y="147993"/>
                </a:cubicBezTo>
                <a:lnTo>
                  <a:pt x="1959176" y="1489455"/>
                </a:lnTo>
                <a:cubicBezTo>
                  <a:pt x="1959176" y="1571190"/>
                  <a:pt x="1892918" y="1637448"/>
                  <a:pt x="1811183" y="1637448"/>
                </a:cubicBezTo>
                <a:lnTo>
                  <a:pt x="147993" y="1637448"/>
                </a:lnTo>
                <a:cubicBezTo>
                  <a:pt x="66259" y="1637448"/>
                  <a:pt x="0" y="1571190"/>
                  <a:pt x="0" y="1489455"/>
                </a:cubicBezTo>
                <a:lnTo>
                  <a:pt x="0" y="147993"/>
                </a:lnTo>
                <a:cubicBezTo>
                  <a:pt x="0" y="66258"/>
                  <a:pt x="66259" y="0"/>
                  <a:pt x="147993" y="0"/>
                </a:cubicBezTo>
                <a:close/>
              </a:path>
            </a:pathLst>
          </a:custGeom>
          <a:noFill/>
          <a:ln>
            <a:noFill/>
          </a:ln>
        </p:spPr>
      </p:pic>
      <p:sp>
        <p:nvSpPr>
          <p:cNvPr id="1087" name="Google Shape;1087;p74"/>
          <p:cNvSpPr/>
          <p:nvPr/>
        </p:nvSpPr>
        <p:spPr>
          <a:xfrm>
            <a:off x="4659850" y="1899750"/>
            <a:ext cx="2019000" cy="1739400"/>
          </a:xfrm>
          <a:prstGeom prst="roundRect">
            <a:avLst>
              <a:gd fmla="val 9724" name="adj"/>
            </a:avLst>
          </a:prstGeom>
          <a:gradFill>
            <a:gsLst>
              <a:gs pos="0">
                <a:srgbClr val="5B34B2"/>
              </a:gs>
              <a:gs pos="50000">
                <a:srgbClr val="9A3EEB"/>
              </a:gs>
              <a:gs pos="100000">
                <a:srgbClr val="36DBFE"/>
              </a:gs>
            </a:gsLst>
            <a:lin ang="8099331"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pic>
        <p:nvPicPr>
          <p:cNvPr id="1088" name="Google Shape;1088;p74"/>
          <p:cNvPicPr preferRelativeResize="0"/>
          <p:nvPr/>
        </p:nvPicPr>
        <p:blipFill rotWithShape="1">
          <a:blip r:embed="rId5">
            <a:alphaModFix/>
          </a:blip>
          <a:srcRect b="1524" l="3253" r="16412" t="2588"/>
          <a:stretch/>
        </p:blipFill>
        <p:spPr>
          <a:xfrm>
            <a:off x="4691059" y="1950720"/>
            <a:ext cx="1956594" cy="1635290"/>
          </a:xfrm>
          <a:custGeom>
            <a:rect b="b" l="l" r="r" t="t"/>
            <a:pathLst>
              <a:path extrusionOk="0" h="1912620" w="2288414">
                <a:moveTo>
                  <a:pt x="172863" y="0"/>
                </a:moveTo>
                <a:lnTo>
                  <a:pt x="2115551" y="0"/>
                </a:lnTo>
                <a:cubicBezTo>
                  <a:pt x="2211021" y="0"/>
                  <a:pt x="2288414" y="77393"/>
                  <a:pt x="2288414" y="172863"/>
                </a:cubicBezTo>
                <a:lnTo>
                  <a:pt x="2288414" y="1739757"/>
                </a:lnTo>
                <a:cubicBezTo>
                  <a:pt x="2288414" y="1835227"/>
                  <a:pt x="2211021" y="1912620"/>
                  <a:pt x="2115551" y="1912620"/>
                </a:cubicBezTo>
                <a:lnTo>
                  <a:pt x="172863" y="1912620"/>
                </a:lnTo>
                <a:cubicBezTo>
                  <a:pt x="77393" y="1912620"/>
                  <a:pt x="0" y="1835227"/>
                  <a:pt x="0" y="1739757"/>
                </a:cubicBezTo>
                <a:lnTo>
                  <a:pt x="0" y="172863"/>
                </a:lnTo>
                <a:cubicBezTo>
                  <a:pt x="0" y="77393"/>
                  <a:pt x="77393" y="0"/>
                  <a:pt x="172863" y="0"/>
                </a:cubicBezTo>
                <a:close/>
              </a:path>
            </a:pathLst>
          </a:custGeom>
          <a:noFill/>
          <a:ln>
            <a:noFill/>
          </a:ln>
        </p:spPr>
      </p:pic>
      <p:sp>
        <p:nvSpPr>
          <p:cNvPr id="1089" name="Google Shape;1089;p74"/>
          <p:cNvSpPr/>
          <p:nvPr/>
        </p:nvSpPr>
        <p:spPr>
          <a:xfrm>
            <a:off x="343775" y="1898663"/>
            <a:ext cx="2019000" cy="1739400"/>
          </a:xfrm>
          <a:prstGeom prst="roundRect">
            <a:avLst>
              <a:gd fmla="val 9724" name="adj"/>
            </a:avLst>
          </a:prstGeom>
          <a:gradFill>
            <a:gsLst>
              <a:gs pos="0">
                <a:srgbClr val="5B34B2"/>
              </a:gs>
              <a:gs pos="50000">
                <a:srgbClr val="9A3EEB"/>
              </a:gs>
              <a:gs pos="100000">
                <a:srgbClr val="36DBFE"/>
              </a:gs>
            </a:gsLst>
            <a:lin ang="8099331"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pic>
        <p:nvPicPr>
          <p:cNvPr id="1090" name="Google Shape;1090;p74"/>
          <p:cNvPicPr preferRelativeResize="0"/>
          <p:nvPr/>
        </p:nvPicPr>
        <p:blipFill rotWithShape="1">
          <a:blip r:embed="rId6">
            <a:alphaModFix/>
          </a:blip>
          <a:srcRect b="2866" l="7716" r="12810" t="1895"/>
          <a:stretch/>
        </p:blipFill>
        <p:spPr>
          <a:xfrm>
            <a:off x="374979" y="1950720"/>
            <a:ext cx="1956594" cy="1635290"/>
          </a:xfrm>
          <a:custGeom>
            <a:rect b="b" l="l" r="r" t="t"/>
            <a:pathLst>
              <a:path extrusionOk="0" h="1912620" w="2288414">
                <a:moveTo>
                  <a:pt x="172863" y="0"/>
                </a:moveTo>
                <a:lnTo>
                  <a:pt x="2115551" y="0"/>
                </a:lnTo>
                <a:cubicBezTo>
                  <a:pt x="2211021" y="0"/>
                  <a:pt x="2288414" y="77393"/>
                  <a:pt x="2288414" y="172863"/>
                </a:cubicBezTo>
                <a:lnTo>
                  <a:pt x="2288414" y="1739757"/>
                </a:lnTo>
                <a:cubicBezTo>
                  <a:pt x="2288414" y="1835227"/>
                  <a:pt x="2211021" y="1912620"/>
                  <a:pt x="2115551" y="1912620"/>
                </a:cubicBezTo>
                <a:lnTo>
                  <a:pt x="172863" y="1912620"/>
                </a:lnTo>
                <a:cubicBezTo>
                  <a:pt x="77393" y="1912620"/>
                  <a:pt x="0" y="1835227"/>
                  <a:pt x="0" y="1739757"/>
                </a:cubicBezTo>
                <a:lnTo>
                  <a:pt x="0" y="172863"/>
                </a:lnTo>
                <a:cubicBezTo>
                  <a:pt x="0" y="77393"/>
                  <a:pt x="77393" y="0"/>
                  <a:pt x="172863" y="0"/>
                </a:cubicBezTo>
                <a:close/>
              </a:path>
            </a:pathLst>
          </a:custGeom>
          <a:noFill/>
          <a:ln>
            <a:noFill/>
          </a:ln>
        </p:spPr>
      </p:pic>
      <p:sp>
        <p:nvSpPr>
          <p:cNvPr id="1091" name="Google Shape;1091;p74"/>
          <p:cNvSpPr/>
          <p:nvPr/>
        </p:nvSpPr>
        <p:spPr>
          <a:xfrm>
            <a:off x="2476975" y="1898663"/>
            <a:ext cx="2019000" cy="1739400"/>
          </a:xfrm>
          <a:prstGeom prst="roundRect">
            <a:avLst>
              <a:gd fmla="val 9724" name="adj"/>
            </a:avLst>
          </a:prstGeom>
          <a:gradFill>
            <a:gsLst>
              <a:gs pos="0">
                <a:srgbClr val="5B34B2"/>
              </a:gs>
              <a:gs pos="50000">
                <a:srgbClr val="9A3EEB"/>
              </a:gs>
              <a:gs pos="100000">
                <a:srgbClr val="36DBFE"/>
              </a:gs>
            </a:gsLst>
            <a:lin ang="8099331"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pic>
        <p:nvPicPr>
          <p:cNvPr id="1092" name="Google Shape;1092;p74"/>
          <p:cNvPicPr preferRelativeResize="0"/>
          <p:nvPr/>
        </p:nvPicPr>
        <p:blipFill rotWithShape="1">
          <a:blip r:embed="rId7">
            <a:alphaModFix/>
          </a:blip>
          <a:srcRect b="0" l="3789" r="3789" t="0"/>
          <a:stretch/>
        </p:blipFill>
        <p:spPr>
          <a:xfrm>
            <a:off x="2508181" y="1950720"/>
            <a:ext cx="1956594" cy="1635290"/>
          </a:xfrm>
          <a:custGeom>
            <a:rect b="b" l="l" r="r" t="t"/>
            <a:pathLst>
              <a:path extrusionOk="0" h="1912620" w="2288414">
                <a:moveTo>
                  <a:pt x="172863" y="0"/>
                </a:moveTo>
                <a:lnTo>
                  <a:pt x="2115551" y="0"/>
                </a:lnTo>
                <a:cubicBezTo>
                  <a:pt x="2211021" y="0"/>
                  <a:pt x="2288414" y="77393"/>
                  <a:pt x="2288414" y="172863"/>
                </a:cubicBezTo>
                <a:lnTo>
                  <a:pt x="2288414" y="1739757"/>
                </a:lnTo>
                <a:cubicBezTo>
                  <a:pt x="2288414" y="1835227"/>
                  <a:pt x="2211021" y="1912620"/>
                  <a:pt x="2115551" y="1912620"/>
                </a:cubicBezTo>
                <a:lnTo>
                  <a:pt x="172863" y="1912620"/>
                </a:lnTo>
                <a:cubicBezTo>
                  <a:pt x="77393" y="1912620"/>
                  <a:pt x="0" y="1835227"/>
                  <a:pt x="0" y="1739757"/>
                </a:cubicBezTo>
                <a:lnTo>
                  <a:pt x="0" y="172863"/>
                </a:lnTo>
                <a:cubicBezTo>
                  <a:pt x="0" y="77393"/>
                  <a:pt x="77393" y="0"/>
                  <a:pt x="172863" y="0"/>
                </a:cubicBezTo>
                <a:close/>
              </a:path>
            </a:pathLst>
          </a:custGeom>
          <a:noFill/>
          <a:ln>
            <a:noFill/>
          </a:ln>
        </p:spPr>
      </p:pic>
      <p:sp>
        <p:nvSpPr>
          <p:cNvPr id="1093" name="Google Shape;1093;p74"/>
          <p:cNvSpPr txBox="1"/>
          <p:nvPr/>
        </p:nvSpPr>
        <p:spPr>
          <a:xfrm>
            <a:off x="299075" y="300475"/>
            <a:ext cx="56037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200" u="none" cap="none" strike="noStrike">
                <a:solidFill>
                  <a:srgbClr val="3C3887"/>
                </a:solidFill>
                <a:latin typeface="Montserrat"/>
                <a:ea typeface="Montserrat"/>
                <a:cs typeface="Montserrat"/>
                <a:sym typeface="Montserrat"/>
              </a:rPr>
              <a:t>Introducing the the 6TC Framework</a:t>
            </a:r>
            <a:r>
              <a:rPr b="0" i="0" lang="en-US" sz="2200" u="none" cap="none" strike="noStrike">
                <a:solidFill>
                  <a:srgbClr val="3C3887"/>
                </a:solidFill>
                <a:latin typeface="Montserrat Medium"/>
                <a:ea typeface="Montserrat Medium"/>
                <a:cs typeface="Montserrat Medium"/>
                <a:sym typeface="Montserrat Medium"/>
              </a:rPr>
              <a:t>: </a:t>
            </a:r>
            <a:endParaRPr b="0" i="0" sz="2200" u="none" cap="none" strike="noStrike">
              <a:solidFill>
                <a:srgbClr val="3C3887"/>
              </a:solidFill>
              <a:latin typeface="Montserrat Medium"/>
              <a:ea typeface="Montserrat Medium"/>
              <a:cs typeface="Montserrat Medium"/>
              <a:sym typeface="Montserrat Medium"/>
            </a:endParaRPr>
          </a:p>
          <a:p>
            <a:pPr indent="0" lvl="0" marL="0" marR="0" rtl="0" algn="l">
              <a:lnSpc>
                <a:spcPct val="100000"/>
              </a:lnSpc>
              <a:spcBef>
                <a:spcPts val="0"/>
              </a:spcBef>
              <a:spcAft>
                <a:spcPts val="0"/>
              </a:spcAft>
              <a:buClr>
                <a:srgbClr val="000000"/>
              </a:buClr>
              <a:buSzPts val="2000"/>
              <a:buFont typeface="Arial"/>
              <a:buNone/>
            </a:pPr>
            <a:r>
              <a:rPr b="0" i="0" lang="en-US" sz="2200" u="none" cap="none" strike="noStrike">
                <a:solidFill>
                  <a:srgbClr val="3C3887"/>
                </a:solidFill>
                <a:latin typeface="Montserrat Medium"/>
                <a:ea typeface="Montserrat Medium"/>
                <a:cs typeface="Montserrat Medium"/>
                <a:sym typeface="Montserrat Medium"/>
              </a:rPr>
              <a:t>Tips &amp; Best Practices</a:t>
            </a:r>
            <a:endParaRPr b="0" i="0" sz="2200" u="none" cap="none" strike="noStrike">
              <a:solidFill>
                <a:srgbClr val="3C3887"/>
              </a:solidFill>
              <a:latin typeface="Montserrat Medium"/>
              <a:ea typeface="Montserrat Medium"/>
              <a:cs typeface="Montserrat Medium"/>
              <a:sym typeface="Montserrat Medium"/>
            </a:endParaRPr>
          </a:p>
        </p:txBody>
      </p:sp>
      <p:sp>
        <p:nvSpPr>
          <p:cNvPr id="1094" name="Google Shape;1094;p74"/>
          <p:cNvSpPr txBox="1"/>
          <p:nvPr/>
        </p:nvSpPr>
        <p:spPr>
          <a:xfrm>
            <a:off x="649116" y="3836808"/>
            <a:ext cx="13428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104B"/>
                </a:solidFill>
                <a:latin typeface="Montserrat Medium"/>
                <a:ea typeface="Montserrat Medium"/>
                <a:cs typeface="Montserrat Medium"/>
                <a:sym typeface="Montserrat Medium"/>
              </a:rPr>
              <a:t>Farming</a:t>
            </a:r>
            <a:endParaRPr b="0" i="0" sz="1200" u="none" cap="none" strike="noStrike">
              <a:solidFill>
                <a:srgbClr val="00104B"/>
              </a:solidFill>
              <a:latin typeface="Montserrat Medium"/>
              <a:ea typeface="Montserrat Medium"/>
              <a:cs typeface="Montserrat Medium"/>
              <a:sym typeface="Montserrat Medium"/>
            </a:endParaRPr>
          </a:p>
        </p:txBody>
      </p:sp>
      <p:sp>
        <p:nvSpPr>
          <p:cNvPr id="1095" name="Google Shape;1095;p74"/>
          <p:cNvSpPr txBox="1"/>
          <p:nvPr/>
        </p:nvSpPr>
        <p:spPr>
          <a:xfrm>
            <a:off x="2702909" y="3836808"/>
            <a:ext cx="15696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104B"/>
                </a:solidFill>
                <a:latin typeface="Montserrat Medium"/>
                <a:ea typeface="Montserrat Medium"/>
                <a:cs typeface="Montserrat Medium"/>
                <a:sym typeface="Montserrat Medium"/>
              </a:rPr>
              <a:t>Rocket Launch</a:t>
            </a:r>
            <a:endParaRPr b="0" i="0" sz="1200" u="none" cap="none" strike="noStrike">
              <a:solidFill>
                <a:srgbClr val="00104B"/>
              </a:solidFill>
              <a:latin typeface="Montserrat Medium"/>
              <a:ea typeface="Montserrat Medium"/>
              <a:cs typeface="Montserrat Medium"/>
              <a:sym typeface="Montserrat Medium"/>
            </a:endParaRPr>
          </a:p>
        </p:txBody>
      </p:sp>
      <p:sp>
        <p:nvSpPr>
          <p:cNvPr id="1096" name="Google Shape;1096;p74"/>
          <p:cNvSpPr txBox="1"/>
          <p:nvPr/>
        </p:nvSpPr>
        <p:spPr>
          <a:xfrm>
            <a:off x="4992923" y="3836808"/>
            <a:ext cx="13242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104B"/>
                </a:solidFill>
                <a:latin typeface="Montserrat Medium"/>
                <a:ea typeface="Montserrat Medium"/>
                <a:cs typeface="Montserrat Medium"/>
                <a:sym typeface="Montserrat Medium"/>
              </a:rPr>
              <a:t>Building a House</a:t>
            </a:r>
            <a:endParaRPr b="0" i="0" sz="1200" u="none" cap="none" strike="noStrike">
              <a:solidFill>
                <a:srgbClr val="00104B"/>
              </a:solidFill>
              <a:latin typeface="Montserrat Medium"/>
              <a:ea typeface="Montserrat Medium"/>
              <a:cs typeface="Montserrat Medium"/>
              <a:sym typeface="Montserrat Medium"/>
            </a:endParaRPr>
          </a:p>
        </p:txBody>
      </p:sp>
      <p:sp>
        <p:nvSpPr>
          <p:cNvPr id="1097" name="Google Shape;1097;p74"/>
          <p:cNvSpPr txBox="1"/>
          <p:nvPr/>
        </p:nvSpPr>
        <p:spPr>
          <a:xfrm>
            <a:off x="7160213" y="3836808"/>
            <a:ext cx="13242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104B"/>
                </a:solidFill>
                <a:latin typeface="Montserrat Medium"/>
                <a:ea typeface="Montserrat Medium"/>
                <a:cs typeface="Montserrat Medium"/>
                <a:sym typeface="Montserrat Medium"/>
              </a:rPr>
              <a:t>Sailing</a:t>
            </a:r>
            <a:endParaRPr b="0" i="0" sz="1200" u="none" cap="none" strike="noStrike">
              <a:solidFill>
                <a:srgbClr val="00104B"/>
              </a:solidFill>
              <a:latin typeface="Montserrat Medium"/>
              <a:ea typeface="Montserrat Medium"/>
              <a:cs typeface="Montserrat Medium"/>
              <a:sym typeface="Montserrat Medium"/>
            </a:endParaRPr>
          </a:p>
        </p:txBody>
      </p:sp>
      <p:sp>
        <p:nvSpPr>
          <p:cNvPr id="1098" name="Google Shape;1098;p74"/>
          <p:cNvSpPr/>
          <p:nvPr/>
        </p:nvSpPr>
        <p:spPr>
          <a:xfrm>
            <a:off x="7526153" y="-276386"/>
            <a:ext cx="520500" cy="486000"/>
          </a:xfrm>
          <a:prstGeom prst="ellipse">
            <a:avLst/>
          </a:prstGeom>
          <a:solidFill>
            <a:srgbClr val="5B34B2"/>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sp>
        <p:nvSpPr>
          <p:cNvPr id="1099" name="Google Shape;1099;p74"/>
          <p:cNvSpPr/>
          <p:nvPr/>
        </p:nvSpPr>
        <p:spPr>
          <a:xfrm>
            <a:off x="6930175" y="453900"/>
            <a:ext cx="1701600" cy="865800"/>
          </a:xfrm>
          <a:prstGeom prst="rect">
            <a:avLst/>
          </a:prstGeom>
          <a:noFill/>
          <a:ln cap="flat" cmpd="sng" w="9525">
            <a:solidFill>
              <a:srgbClr val="2C2182"/>
            </a:solidFill>
            <a:prstDash val="solid"/>
            <a:round/>
            <a:headEnd len="sm" w="sm" type="none"/>
            <a:tailEnd len="sm" w="sm" type="none"/>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48439B"/>
              </a:solidFill>
              <a:latin typeface="Montserrat Light"/>
              <a:ea typeface="Montserrat Light"/>
              <a:cs typeface="Montserrat Light"/>
              <a:sym typeface="Montserrat Light"/>
            </a:endParaRPr>
          </a:p>
        </p:txBody>
      </p:sp>
      <p:sp>
        <p:nvSpPr>
          <p:cNvPr id="1100" name="Google Shape;1100;p74"/>
          <p:cNvSpPr/>
          <p:nvPr/>
        </p:nvSpPr>
        <p:spPr>
          <a:xfrm>
            <a:off x="6930174" y="404850"/>
            <a:ext cx="1701600" cy="49200"/>
          </a:xfrm>
          <a:prstGeom prst="rect">
            <a:avLst/>
          </a:prstGeom>
          <a:solidFill>
            <a:srgbClr val="5B34B2"/>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Light"/>
              <a:ea typeface="Lato Light"/>
              <a:cs typeface="Lato Light"/>
              <a:sym typeface="Lato Light"/>
            </a:endParaRPr>
          </a:p>
        </p:txBody>
      </p:sp>
      <p:cxnSp>
        <p:nvCxnSpPr>
          <p:cNvPr id="1101" name="Google Shape;1101;p74"/>
          <p:cNvCxnSpPr/>
          <p:nvPr/>
        </p:nvCxnSpPr>
        <p:spPr>
          <a:xfrm>
            <a:off x="7780969" y="133340"/>
            <a:ext cx="0" cy="271500"/>
          </a:xfrm>
          <a:prstGeom prst="straightConnector1">
            <a:avLst/>
          </a:prstGeom>
          <a:noFill/>
          <a:ln cap="flat" cmpd="sng" w="38100">
            <a:solidFill>
              <a:srgbClr val="5B34B2"/>
            </a:solidFill>
            <a:prstDash val="solid"/>
            <a:miter lim="8000"/>
            <a:headEnd len="sm" w="sm" type="none"/>
            <a:tailEnd len="sm" w="sm" type="none"/>
          </a:ln>
        </p:spPr>
      </p:cxnSp>
      <p:sp>
        <p:nvSpPr>
          <p:cNvPr id="1102" name="Google Shape;1102;p74"/>
          <p:cNvSpPr txBox="1"/>
          <p:nvPr/>
        </p:nvSpPr>
        <p:spPr>
          <a:xfrm>
            <a:off x="6991949" y="459575"/>
            <a:ext cx="1569600" cy="1050600"/>
          </a:xfrm>
          <a:prstGeom prst="rect">
            <a:avLst/>
          </a:prstGeom>
          <a:noFill/>
          <a:ln>
            <a:noFill/>
          </a:ln>
        </p:spPr>
        <p:txBody>
          <a:bodyPr anchorCtr="0" anchor="ctr" bIns="17150" lIns="34300" spcFirstLastPara="1" rIns="34300" wrap="square" tIns="17150">
            <a:spAutoFit/>
          </a:bodyPr>
          <a:lstStyle/>
          <a:p>
            <a:pPr indent="0" lvl="0" marL="0" marR="0" rtl="0" algn="ctr">
              <a:lnSpc>
                <a:spcPct val="100000"/>
              </a:lnSpc>
              <a:spcBef>
                <a:spcPts val="0"/>
              </a:spcBef>
              <a:spcAft>
                <a:spcPts val="0"/>
              </a:spcAft>
              <a:buClr>
                <a:schemeClr val="dk1"/>
              </a:buClr>
              <a:buSzPts val="800"/>
              <a:buFont typeface="Arial"/>
              <a:buNone/>
            </a:pPr>
            <a:r>
              <a:rPr b="1" i="0" lang="en-US" sz="1100" u="none" cap="none" strike="noStrike">
                <a:solidFill>
                  <a:srgbClr val="48439B"/>
                </a:solidFill>
                <a:latin typeface="Montserrat"/>
                <a:ea typeface="Montserrat"/>
                <a:cs typeface="Montserrat"/>
                <a:sym typeface="Montserrat"/>
              </a:rPr>
              <a:t>DEBRIEF</a:t>
            </a:r>
            <a:endParaRPr b="1" i="0" sz="1100" u="none" cap="none" strike="noStrike">
              <a:solidFill>
                <a:srgbClr val="48439B"/>
              </a:solidFill>
              <a:latin typeface="Montserrat"/>
              <a:ea typeface="Montserrat"/>
              <a:cs typeface="Montserrat"/>
              <a:sym typeface="Montserrat"/>
            </a:endParaRPr>
          </a:p>
          <a:p>
            <a:pPr indent="0" lvl="0" marL="0" marR="0" rtl="0" algn="ctr">
              <a:lnSpc>
                <a:spcPct val="100000"/>
              </a:lnSpc>
              <a:spcBef>
                <a:spcPts val="0"/>
              </a:spcBef>
              <a:spcAft>
                <a:spcPts val="0"/>
              </a:spcAft>
              <a:buClr>
                <a:schemeClr val="dk1"/>
              </a:buClr>
              <a:buSzPts val="800"/>
              <a:buFont typeface="Arial"/>
              <a:buNone/>
            </a:pPr>
            <a:r>
              <a:rPr b="0" i="0" lang="en-US" sz="1100" u="none" cap="none" strike="noStrike">
                <a:solidFill>
                  <a:srgbClr val="48439B"/>
                </a:solidFill>
                <a:latin typeface="Montserrat Light"/>
                <a:ea typeface="Montserrat Light"/>
                <a:cs typeface="Montserrat Light"/>
                <a:sym typeface="Montserrat Light"/>
              </a:rPr>
              <a:t>Team Leader</a:t>
            </a:r>
            <a:endParaRPr b="0" i="0" sz="11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rPr b="0" i="0" lang="en-US" sz="1100" u="none" cap="none" strike="noStrike">
                <a:solidFill>
                  <a:srgbClr val="48439B"/>
                </a:solidFill>
                <a:latin typeface="Montserrat Light"/>
                <a:ea typeface="Montserrat Light"/>
                <a:cs typeface="Montserrat Light"/>
                <a:sym typeface="Montserrat Light"/>
              </a:rPr>
              <a:t>Share Relaunch Design</a:t>
            </a:r>
            <a:endParaRPr b="0" i="0" sz="11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rPr b="0" i="0" lang="en-US" sz="1100" u="none" cap="none" strike="noStrike">
                <a:solidFill>
                  <a:srgbClr val="48439B"/>
                </a:solidFill>
                <a:latin typeface="Montserrat Light"/>
                <a:ea typeface="Montserrat Light"/>
                <a:cs typeface="Montserrat Light"/>
                <a:sym typeface="Montserrat Light"/>
              </a:rPr>
              <a:t>Re-Contract</a:t>
            </a:r>
            <a:endParaRPr b="0" i="0" sz="1100" u="none" cap="none" strike="noStrike">
              <a:solidFill>
                <a:srgbClr val="48439B"/>
              </a:solidFill>
              <a:latin typeface="Montserrat Light"/>
              <a:ea typeface="Montserrat Light"/>
              <a:cs typeface="Montserrat Light"/>
              <a:sym typeface="Montserrat Light"/>
            </a:endParaRPr>
          </a:p>
          <a:p>
            <a:pPr indent="0" lvl="0" marL="0" marR="0" rtl="0" algn="ctr">
              <a:lnSpc>
                <a:spcPct val="100000"/>
              </a:lnSpc>
              <a:spcBef>
                <a:spcPts val="0"/>
              </a:spcBef>
              <a:spcAft>
                <a:spcPts val="0"/>
              </a:spcAft>
              <a:buClr>
                <a:schemeClr val="dk1"/>
              </a:buClr>
              <a:buSzPts val="800"/>
              <a:buFont typeface="Arial"/>
              <a:buNone/>
            </a:pPr>
            <a:r>
              <a:t/>
            </a:r>
            <a:endParaRPr b="0" i="0" sz="1100" u="none" cap="none" strike="noStrike">
              <a:solidFill>
                <a:srgbClr val="48439B"/>
              </a:solidFill>
              <a:latin typeface="Montserrat Light"/>
              <a:ea typeface="Montserrat Light"/>
              <a:cs typeface="Montserrat Light"/>
              <a:sym typeface="Montserrat Light"/>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6" name="Shape 1106"/>
        <p:cNvGrpSpPr/>
        <p:nvPr/>
      </p:nvGrpSpPr>
      <p:grpSpPr>
        <a:xfrm>
          <a:off x="0" y="0"/>
          <a:ext cx="0" cy="0"/>
          <a:chOff x="0" y="0"/>
          <a:chExt cx="0" cy="0"/>
        </a:xfrm>
      </p:grpSpPr>
      <p:sp>
        <p:nvSpPr>
          <p:cNvPr id="1107" name="Google Shape;1107;p75"/>
          <p:cNvSpPr txBox="1"/>
          <p:nvPr>
            <p:ph idx="4294967295" type="title"/>
          </p:nvPr>
        </p:nvSpPr>
        <p:spPr>
          <a:xfrm>
            <a:off x="246550" y="152200"/>
            <a:ext cx="5777700" cy="670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2200">
                <a:solidFill>
                  <a:srgbClr val="48439B"/>
                </a:solidFill>
              </a:rPr>
              <a:t>Vision of success for Team Coaching</a:t>
            </a:r>
            <a:endParaRPr b="1" sz="2200">
              <a:solidFill>
                <a:srgbClr val="48439B"/>
              </a:solidFill>
            </a:endParaRPr>
          </a:p>
        </p:txBody>
      </p:sp>
      <p:sp>
        <p:nvSpPr>
          <p:cNvPr id="1108" name="Google Shape;1108;p75"/>
          <p:cNvSpPr txBox="1"/>
          <p:nvPr/>
        </p:nvSpPr>
        <p:spPr>
          <a:xfrm>
            <a:off x="5034000" y="1569550"/>
            <a:ext cx="3570900" cy="1793100"/>
          </a:xfrm>
          <a:prstGeom prst="rect">
            <a:avLst/>
          </a:prstGeom>
          <a:noFill/>
          <a:ln cap="flat" cmpd="sng" w="28575">
            <a:solidFill>
              <a:srgbClr val="36DBFE"/>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1400"/>
              <a:buFont typeface="Arial"/>
              <a:buNone/>
            </a:pPr>
            <a:r>
              <a:rPr b="0" i="1" lang="en-US" sz="1400" u="none" cap="none" strike="noStrike">
                <a:solidFill>
                  <a:srgbClr val="000000"/>
                </a:solidFill>
                <a:latin typeface="Montserrat"/>
                <a:ea typeface="Montserrat"/>
                <a:cs typeface="Montserrat"/>
                <a:sym typeface="Montserrat"/>
              </a:rPr>
              <a:t>Contracting with the team leader and team on what they want to achieve from team coaching. </a:t>
            </a:r>
            <a:endParaRPr b="0" i="1" sz="1400" u="none" cap="none" strike="noStrike">
              <a:solidFill>
                <a:srgbClr val="000000"/>
              </a:solidFill>
              <a:latin typeface="Montserrat"/>
              <a:ea typeface="Montserrat"/>
              <a:cs typeface="Montserrat"/>
              <a:sym typeface="Montserrat"/>
            </a:endParaRPr>
          </a:p>
          <a:p>
            <a:pPr indent="0" lvl="0" marL="0" marR="0" rtl="0" algn="l">
              <a:lnSpc>
                <a:spcPct val="115000"/>
              </a:lnSpc>
              <a:spcBef>
                <a:spcPts val="1200"/>
              </a:spcBef>
              <a:spcAft>
                <a:spcPts val="1200"/>
              </a:spcAft>
              <a:buClr>
                <a:srgbClr val="000000"/>
              </a:buClr>
              <a:buSzPts val="1400"/>
              <a:buFont typeface="Arial"/>
              <a:buNone/>
            </a:pPr>
            <a:r>
              <a:rPr b="0" i="1" lang="en-US" sz="1400" u="none" cap="none" strike="noStrike">
                <a:solidFill>
                  <a:srgbClr val="000000"/>
                </a:solidFill>
                <a:latin typeface="Montserrat"/>
                <a:ea typeface="Montserrat"/>
                <a:cs typeface="Montserrat"/>
                <a:sym typeface="Montserrat"/>
              </a:rPr>
              <a:t>What will be different about this team, following a team coaching intervention.</a:t>
            </a:r>
            <a:endParaRPr b="0" i="1" sz="1400" u="none" cap="none" strike="noStrike">
              <a:solidFill>
                <a:srgbClr val="000000"/>
              </a:solidFill>
              <a:latin typeface="Montserrat"/>
              <a:ea typeface="Montserrat"/>
              <a:cs typeface="Montserrat"/>
              <a:sym typeface="Montserrat"/>
            </a:endParaRPr>
          </a:p>
        </p:txBody>
      </p:sp>
      <p:sp>
        <p:nvSpPr>
          <p:cNvPr id="1109" name="Google Shape;1109;p75"/>
          <p:cNvSpPr txBox="1"/>
          <p:nvPr/>
        </p:nvSpPr>
        <p:spPr>
          <a:xfrm>
            <a:off x="310275" y="1002425"/>
            <a:ext cx="4403700" cy="2485800"/>
          </a:xfrm>
          <a:prstGeom prst="rect">
            <a:avLst/>
          </a:prstGeom>
          <a:noFill/>
          <a:ln>
            <a:noFill/>
          </a:ln>
        </p:spPr>
        <p:txBody>
          <a:bodyPr anchorCtr="0" anchor="t" bIns="91425" lIns="91425" spcFirstLastPara="1" rIns="91425" wrap="square" tIns="91425">
            <a:spAutoFit/>
          </a:bodyPr>
          <a:lstStyle/>
          <a:p>
            <a:pPr indent="-311150" lvl="0" marL="457200" marR="0" rtl="0" algn="l">
              <a:lnSpc>
                <a:spcPct val="150000"/>
              </a:lnSpc>
              <a:spcBef>
                <a:spcPts val="800"/>
              </a:spcBef>
              <a:spcAft>
                <a:spcPts val="0"/>
              </a:spcAft>
              <a:buClr>
                <a:srgbClr val="9A3EEB"/>
              </a:buClr>
              <a:buSzPts val="1300"/>
              <a:buFont typeface="Montserrat"/>
              <a:buChar char="➔"/>
            </a:pPr>
            <a:r>
              <a:rPr b="0" i="0" lang="en-US" sz="1300" u="none" cap="none" strike="noStrike">
                <a:solidFill>
                  <a:srgbClr val="000000"/>
                </a:solidFill>
                <a:latin typeface="Montserrat"/>
                <a:ea typeface="Montserrat"/>
                <a:cs typeface="Montserrat"/>
                <a:sym typeface="Montserrat"/>
              </a:rPr>
              <a:t>Work together</a:t>
            </a:r>
            <a:endParaRPr b="0" i="0" sz="1300" u="none" cap="none" strike="noStrike">
              <a:solidFill>
                <a:srgbClr val="000000"/>
              </a:solidFill>
              <a:latin typeface="Montserrat"/>
              <a:ea typeface="Montserrat"/>
              <a:cs typeface="Montserrat"/>
              <a:sym typeface="Montserrat"/>
            </a:endParaRPr>
          </a:p>
          <a:p>
            <a:pPr indent="-311150" lvl="0" marL="457200" marR="0" rtl="0" algn="l">
              <a:lnSpc>
                <a:spcPct val="150000"/>
              </a:lnSpc>
              <a:spcBef>
                <a:spcPts val="0"/>
              </a:spcBef>
              <a:spcAft>
                <a:spcPts val="0"/>
              </a:spcAft>
              <a:buClr>
                <a:srgbClr val="9A3EEB"/>
              </a:buClr>
              <a:buSzPts val="1300"/>
              <a:buFont typeface="Montserrat"/>
              <a:buChar char="➔"/>
            </a:pPr>
            <a:r>
              <a:rPr b="0" i="0" lang="en-US" sz="1300" u="none" cap="none" strike="noStrike">
                <a:solidFill>
                  <a:srgbClr val="000000"/>
                </a:solidFill>
                <a:latin typeface="Montserrat"/>
                <a:ea typeface="Montserrat"/>
                <a:cs typeface="Montserrat"/>
                <a:sym typeface="Montserrat"/>
              </a:rPr>
              <a:t>Be one team</a:t>
            </a:r>
            <a:endParaRPr b="0" i="0" sz="1300" u="none" cap="none" strike="noStrike">
              <a:solidFill>
                <a:srgbClr val="000000"/>
              </a:solidFill>
              <a:latin typeface="Montserrat"/>
              <a:ea typeface="Montserrat"/>
              <a:cs typeface="Montserrat"/>
              <a:sym typeface="Montserrat"/>
            </a:endParaRPr>
          </a:p>
          <a:p>
            <a:pPr indent="-311150" lvl="0" marL="457200" marR="0" rtl="0" algn="l">
              <a:lnSpc>
                <a:spcPct val="150000"/>
              </a:lnSpc>
              <a:spcBef>
                <a:spcPts val="0"/>
              </a:spcBef>
              <a:spcAft>
                <a:spcPts val="0"/>
              </a:spcAft>
              <a:buClr>
                <a:srgbClr val="9A3EEB"/>
              </a:buClr>
              <a:buSzPts val="1300"/>
              <a:buFont typeface="Montserrat"/>
              <a:buChar char="➔"/>
            </a:pPr>
            <a:r>
              <a:rPr b="0" i="0" lang="en-US" sz="1300" u="none" cap="none" strike="noStrike">
                <a:solidFill>
                  <a:srgbClr val="000000"/>
                </a:solidFill>
                <a:latin typeface="Montserrat"/>
                <a:ea typeface="Montserrat"/>
                <a:cs typeface="Montserrat"/>
                <a:sym typeface="Montserrat"/>
              </a:rPr>
              <a:t>Listen to our teams</a:t>
            </a:r>
            <a:endParaRPr b="0" i="0" sz="1300" u="none" cap="none" strike="noStrike">
              <a:solidFill>
                <a:srgbClr val="000000"/>
              </a:solidFill>
              <a:latin typeface="Montserrat"/>
              <a:ea typeface="Montserrat"/>
              <a:cs typeface="Montserrat"/>
              <a:sym typeface="Montserrat"/>
            </a:endParaRPr>
          </a:p>
          <a:p>
            <a:pPr indent="-311150" lvl="0" marL="457200" marR="0" rtl="0" algn="l">
              <a:lnSpc>
                <a:spcPct val="150000"/>
              </a:lnSpc>
              <a:spcBef>
                <a:spcPts val="0"/>
              </a:spcBef>
              <a:spcAft>
                <a:spcPts val="0"/>
              </a:spcAft>
              <a:buClr>
                <a:srgbClr val="9A3EEB"/>
              </a:buClr>
              <a:buSzPts val="1300"/>
              <a:buFont typeface="Montserrat"/>
              <a:buChar char="➔"/>
            </a:pPr>
            <a:r>
              <a:rPr b="0" i="0" lang="en-US" sz="1300" u="none" cap="none" strike="noStrike">
                <a:solidFill>
                  <a:srgbClr val="000000"/>
                </a:solidFill>
                <a:latin typeface="Montserrat"/>
                <a:ea typeface="Montserrat"/>
                <a:cs typeface="Montserrat"/>
                <a:sym typeface="Montserrat"/>
              </a:rPr>
              <a:t>Be role models</a:t>
            </a:r>
            <a:endParaRPr b="0" i="0" sz="1300" u="none" cap="none" strike="noStrike">
              <a:solidFill>
                <a:srgbClr val="000000"/>
              </a:solidFill>
              <a:latin typeface="Montserrat"/>
              <a:ea typeface="Montserrat"/>
              <a:cs typeface="Montserrat"/>
              <a:sym typeface="Montserrat"/>
            </a:endParaRPr>
          </a:p>
          <a:p>
            <a:pPr indent="-311150" lvl="0" marL="457200" marR="0" rtl="0" algn="l">
              <a:lnSpc>
                <a:spcPct val="150000"/>
              </a:lnSpc>
              <a:spcBef>
                <a:spcPts val="0"/>
              </a:spcBef>
              <a:spcAft>
                <a:spcPts val="0"/>
              </a:spcAft>
              <a:buClr>
                <a:srgbClr val="9A3EEB"/>
              </a:buClr>
              <a:buSzPts val="1300"/>
              <a:buFont typeface="Montserrat"/>
              <a:buChar char="➔"/>
            </a:pPr>
            <a:r>
              <a:rPr b="0" i="0" lang="en-US" sz="1300" u="none" cap="none" strike="noStrike">
                <a:solidFill>
                  <a:srgbClr val="000000"/>
                </a:solidFill>
                <a:latin typeface="Montserrat"/>
                <a:ea typeface="Montserrat"/>
                <a:cs typeface="Montserrat"/>
                <a:sym typeface="Montserrat"/>
              </a:rPr>
              <a:t>Retain our people</a:t>
            </a:r>
            <a:endParaRPr b="0" i="0" sz="1300" u="none" cap="none" strike="noStrike">
              <a:solidFill>
                <a:srgbClr val="000000"/>
              </a:solidFill>
              <a:latin typeface="Montserrat"/>
              <a:ea typeface="Montserrat"/>
              <a:cs typeface="Montserrat"/>
              <a:sym typeface="Montserrat"/>
            </a:endParaRPr>
          </a:p>
          <a:p>
            <a:pPr indent="-311150" lvl="0" marL="457200" marR="0" rtl="0" algn="l">
              <a:lnSpc>
                <a:spcPct val="150000"/>
              </a:lnSpc>
              <a:spcBef>
                <a:spcPts val="0"/>
              </a:spcBef>
              <a:spcAft>
                <a:spcPts val="0"/>
              </a:spcAft>
              <a:buClr>
                <a:srgbClr val="9A3EEB"/>
              </a:buClr>
              <a:buSzPts val="1300"/>
              <a:buFont typeface="Montserrat"/>
              <a:buChar char="➔"/>
            </a:pPr>
            <a:r>
              <a:rPr b="0" i="0" lang="en-US" sz="1300" u="none" cap="none" strike="noStrike">
                <a:solidFill>
                  <a:srgbClr val="000000"/>
                </a:solidFill>
                <a:latin typeface="Montserrat"/>
                <a:ea typeface="Montserrat"/>
                <a:cs typeface="Montserrat"/>
                <a:sym typeface="Montserrat"/>
              </a:rPr>
              <a:t>Have a common vision</a:t>
            </a:r>
            <a:endParaRPr b="0" i="0" sz="1300" u="none" cap="none" strike="noStrike">
              <a:solidFill>
                <a:srgbClr val="000000"/>
              </a:solidFill>
              <a:latin typeface="Montserrat"/>
              <a:ea typeface="Montserrat"/>
              <a:cs typeface="Montserrat"/>
              <a:sym typeface="Montserrat"/>
            </a:endParaRPr>
          </a:p>
          <a:p>
            <a:pPr indent="-311150" lvl="0" marL="457200" marR="0" rtl="0" algn="l">
              <a:lnSpc>
                <a:spcPct val="150000"/>
              </a:lnSpc>
              <a:spcBef>
                <a:spcPts val="0"/>
              </a:spcBef>
              <a:spcAft>
                <a:spcPts val="0"/>
              </a:spcAft>
              <a:buClr>
                <a:srgbClr val="9A3EEB"/>
              </a:buClr>
              <a:buSzPts val="1300"/>
              <a:buFont typeface="Montserrat"/>
              <a:buChar char="➔"/>
            </a:pPr>
            <a:r>
              <a:rPr b="0" i="0" lang="en-US" sz="1300" u="none" cap="none" strike="noStrike">
                <a:solidFill>
                  <a:srgbClr val="000000"/>
                </a:solidFill>
                <a:latin typeface="Montserrat"/>
                <a:ea typeface="Montserrat"/>
                <a:cs typeface="Montserrat"/>
                <a:sym typeface="Montserrat"/>
              </a:rPr>
              <a:t>Respect and be respected</a:t>
            </a:r>
            <a:endParaRPr b="0" i="0" sz="1300" u="none" cap="none" strike="noStrike">
              <a:solidFill>
                <a:srgbClr val="000000"/>
              </a:solidFill>
              <a:latin typeface="Montserrat"/>
              <a:ea typeface="Montserrat"/>
              <a:cs typeface="Montserrat"/>
              <a:sym typeface="Montserrat"/>
            </a:endParaRPr>
          </a:p>
          <a:p>
            <a:pPr indent="-311150" lvl="0" marL="457200" marR="0" rtl="0" algn="l">
              <a:lnSpc>
                <a:spcPct val="150000"/>
              </a:lnSpc>
              <a:spcBef>
                <a:spcPts val="0"/>
              </a:spcBef>
              <a:spcAft>
                <a:spcPts val="0"/>
              </a:spcAft>
              <a:buClr>
                <a:srgbClr val="9A3EEB"/>
              </a:buClr>
              <a:buSzPts val="1300"/>
              <a:buFont typeface="Montserrat"/>
              <a:buChar char="➔"/>
            </a:pPr>
            <a:r>
              <a:rPr b="0" i="0" lang="en-US" sz="1300" u="none" cap="none" strike="noStrike">
                <a:solidFill>
                  <a:srgbClr val="000000"/>
                </a:solidFill>
                <a:latin typeface="Montserrat"/>
                <a:ea typeface="Montserrat"/>
                <a:cs typeface="Montserrat"/>
                <a:sym typeface="Montserrat"/>
              </a:rPr>
              <a:t>Communicate our successes</a:t>
            </a:r>
            <a:endParaRPr b="0" i="0" sz="1300" u="none" cap="none" strike="noStrike">
              <a:solidFill>
                <a:schemeClr val="dk1"/>
              </a:solidFill>
              <a:latin typeface="Montserrat"/>
              <a:ea typeface="Montserrat"/>
              <a:cs typeface="Montserrat"/>
              <a:sym typeface="Montserrat"/>
            </a:endParaRPr>
          </a:p>
        </p:txBody>
      </p:sp>
      <p:grpSp>
        <p:nvGrpSpPr>
          <p:cNvPr id="1110" name="Google Shape;1110;p75"/>
          <p:cNvGrpSpPr/>
          <p:nvPr/>
        </p:nvGrpSpPr>
        <p:grpSpPr>
          <a:xfrm>
            <a:off x="4921025" y="655100"/>
            <a:ext cx="3964699" cy="821249"/>
            <a:chOff x="5179300" y="429300"/>
            <a:chExt cx="3964699" cy="821249"/>
          </a:xfrm>
        </p:grpSpPr>
        <p:pic>
          <p:nvPicPr>
            <p:cNvPr id="1111" name="Google Shape;1111;p75" title="Screenshot 2025-05-02 at 11.49.39.png"/>
            <p:cNvPicPr preferRelativeResize="0"/>
            <p:nvPr/>
          </p:nvPicPr>
          <p:blipFill rotWithShape="1">
            <a:blip r:embed="rId3">
              <a:alphaModFix/>
            </a:blip>
            <a:srcRect b="82190" l="50000" r="0" t="0"/>
            <a:stretch/>
          </p:blipFill>
          <p:spPr>
            <a:xfrm>
              <a:off x="5179300" y="429300"/>
              <a:ext cx="3964699" cy="821249"/>
            </a:xfrm>
            <a:prstGeom prst="rect">
              <a:avLst/>
            </a:prstGeom>
            <a:noFill/>
            <a:ln>
              <a:noFill/>
            </a:ln>
          </p:spPr>
        </p:pic>
        <p:sp>
          <p:nvSpPr>
            <p:cNvPr id="1112" name="Google Shape;1112;p75"/>
            <p:cNvSpPr txBox="1"/>
            <p:nvPr/>
          </p:nvSpPr>
          <p:spPr>
            <a:xfrm>
              <a:off x="5333900" y="735200"/>
              <a:ext cx="3060900" cy="355500"/>
            </a:xfrm>
            <a:prstGeom prst="rect">
              <a:avLst/>
            </a:prstGeom>
            <a:solidFill>
              <a:srgbClr val="9A3EEB"/>
            </a:solid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1200"/>
                </a:spcAft>
                <a:buClr>
                  <a:srgbClr val="000000"/>
                </a:buClr>
                <a:buSzPts val="1400"/>
                <a:buFont typeface="Arial"/>
                <a:buNone/>
              </a:pPr>
              <a:r>
                <a:rPr b="1" i="0" lang="en-US" sz="1400" u="none" cap="none" strike="noStrike">
                  <a:solidFill>
                    <a:schemeClr val="lt1"/>
                  </a:solidFill>
                  <a:latin typeface="Montserrat"/>
                  <a:ea typeface="Montserrat"/>
                  <a:cs typeface="Montserrat"/>
                  <a:sym typeface="Montserrat"/>
                </a:rPr>
                <a:t>Contracting</a:t>
              </a:r>
              <a:endParaRPr b="1" i="0" sz="1500" u="none" cap="none" strike="noStrike">
                <a:solidFill>
                  <a:schemeClr val="lt1"/>
                </a:solidFill>
                <a:latin typeface="Montserrat"/>
                <a:ea typeface="Montserrat"/>
                <a:cs typeface="Montserrat"/>
                <a:sym typeface="Montserrat"/>
              </a:endParaRPr>
            </a:p>
          </p:txBody>
        </p:sp>
      </p:grpSp>
      <p:pic>
        <p:nvPicPr>
          <p:cNvPr id="1113" name="Google Shape;1113;p75"/>
          <p:cNvPicPr preferRelativeResize="0"/>
          <p:nvPr/>
        </p:nvPicPr>
        <p:blipFill rotWithShape="1">
          <a:blip r:embed="rId4">
            <a:alphaModFix/>
          </a:blip>
          <a:srcRect b="0" l="0" r="0" t="0"/>
          <a:stretch/>
        </p:blipFill>
        <p:spPr>
          <a:xfrm rot="-5400000">
            <a:off x="2367512" y="1547463"/>
            <a:ext cx="63300" cy="41777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17" name="Shape 1117"/>
        <p:cNvGrpSpPr/>
        <p:nvPr/>
      </p:nvGrpSpPr>
      <p:grpSpPr>
        <a:xfrm>
          <a:off x="0" y="0"/>
          <a:ext cx="0" cy="0"/>
          <a:chOff x="0" y="0"/>
          <a:chExt cx="0" cy="0"/>
        </a:xfrm>
      </p:grpSpPr>
      <p:pic>
        <p:nvPicPr>
          <p:cNvPr id="1118" name="Google Shape;1118;p76" title="headshot for website (15).png"/>
          <p:cNvPicPr preferRelativeResize="0"/>
          <p:nvPr/>
        </p:nvPicPr>
        <p:blipFill rotWithShape="1">
          <a:blip r:embed="rId4">
            <a:alphaModFix/>
          </a:blip>
          <a:srcRect b="0" l="0" r="0" t="0"/>
          <a:stretch/>
        </p:blipFill>
        <p:spPr>
          <a:xfrm>
            <a:off x="5029625" y="808449"/>
            <a:ext cx="3788400" cy="3788400"/>
          </a:xfrm>
          <a:prstGeom prst="rect">
            <a:avLst/>
          </a:prstGeom>
          <a:noFill/>
          <a:ln>
            <a:noFill/>
          </a:ln>
        </p:spPr>
      </p:pic>
      <p:pic>
        <p:nvPicPr>
          <p:cNvPr id="1119" name="Google Shape;1119;p76" title="headshot for website (3).png"/>
          <p:cNvPicPr preferRelativeResize="0"/>
          <p:nvPr/>
        </p:nvPicPr>
        <p:blipFill rotWithShape="1">
          <a:blip r:embed="rId5">
            <a:alphaModFix/>
          </a:blip>
          <a:srcRect b="0" l="0" r="0" t="0"/>
          <a:stretch/>
        </p:blipFill>
        <p:spPr>
          <a:xfrm>
            <a:off x="2226225" y="657225"/>
            <a:ext cx="4006851" cy="4006851"/>
          </a:xfrm>
          <a:prstGeom prst="rect">
            <a:avLst/>
          </a:prstGeom>
          <a:noFill/>
          <a:ln>
            <a:noFill/>
          </a:ln>
        </p:spPr>
      </p:pic>
      <p:sp>
        <p:nvSpPr>
          <p:cNvPr id="1120" name="Google Shape;1120;p76"/>
          <p:cNvSpPr/>
          <p:nvPr/>
        </p:nvSpPr>
        <p:spPr>
          <a:xfrm rot="5400000">
            <a:off x="1492199" y="422329"/>
            <a:ext cx="1587600" cy="4572000"/>
          </a:xfrm>
          <a:prstGeom prst="round2SameRect">
            <a:avLst>
              <a:gd fmla="val 16667" name="adj1"/>
              <a:gd fmla="val 0" name="adj2"/>
            </a:avLst>
          </a:prstGeom>
          <a:gradFill>
            <a:gsLst>
              <a:gs pos="0">
                <a:srgbClr val="5B34B2"/>
              </a:gs>
              <a:gs pos="50000">
                <a:srgbClr val="9A3EEB"/>
              </a:gs>
              <a:gs pos="100000">
                <a:srgbClr val="36DBFE"/>
              </a:gs>
            </a:gsLst>
            <a:lin ang="8100019"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21" name="Google Shape;1121;p76"/>
          <p:cNvSpPr/>
          <p:nvPr/>
        </p:nvSpPr>
        <p:spPr>
          <a:xfrm>
            <a:off x="440749" y="2425701"/>
            <a:ext cx="3788400" cy="1340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Montserrat SemiBold"/>
                <a:ea typeface="Montserrat SemiBold"/>
                <a:cs typeface="Montserrat SemiBold"/>
                <a:sym typeface="Montserrat SemiBold"/>
              </a:rPr>
              <a:t>Module Review</a:t>
            </a:r>
            <a:endParaRPr b="0" i="0" sz="3000" u="none" cap="none" strike="noStrike">
              <a:solidFill>
                <a:srgbClr val="000000"/>
              </a:solidFill>
              <a:latin typeface="Montserrat SemiBold"/>
              <a:ea typeface="Montserrat SemiBold"/>
              <a:cs typeface="Montserrat SemiBold"/>
              <a:sym typeface="Montserrat SemiBo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45"/>
          <p:cNvSpPr/>
          <p:nvPr/>
        </p:nvSpPr>
        <p:spPr>
          <a:xfrm>
            <a:off x="4743450" y="908050"/>
            <a:ext cx="4114800" cy="3435300"/>
          </a:xfrm>
          <a:prstGeom prst="roundRect">
            <a:avLst>
              <a:gd fmla="val 3682" name="adj"/>
            </a:avLst>
          </a:prstGeom>
          <a:solidFill>
            <a:srgbClr val="35DB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35" name="Google Shape;335;p45"/>
          <p:cNvSpPr/>
          <p:nvPr/>
        </p:nvSpPr>
        <p:spPr>
          <a:xfrm>
            <a:off x="260350" y="908050"/>
            <a:ext cx="4114800" cy="3435300"/>
          </a:xfrm>
          <a:prstGeom prst="roundRect">
            <a:avLst>
              <a:gd fmla="val 3682" name="adj"/>
            </a:avLst>
          </a:prstGeom>
          <a:solidFill>
            <a:srgbClr val="9A3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36" name="Google Shape;336;p45"/>
          <p:cNvSpPr/>
          <p:nvPr/>
        </p:nvSpPr>
        <p:spPr>
          <a:xfrm>
            <a:off x="4692650" y="857250"/>
            <a:ext cx="4114800" cy="3435300"/>
          </a:xfrm>
          <a:prstGeom prst="roundRect">
            <a:avLst>
              <a:gd fmla="val 3682" name="adj"/>
            </a:avLst>
          </a:prstGeom>
          <a:solidFill>
            <a:srgbClr val="FFFFFF"/>
          </a:solidFill>
          <a:ln>
            <a:noFill/>
          </a:ln>
          <a:effectLst>
            <a:outerShdw blurRad="203200" sx="102000" rotWithShape="0" algn="ctr" sy="102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37" name="Google Shape;337;p45"/>
          <p:cNvSpPr/>
          <p:nvPr/>
        </p:nvSpPr>
        <p:spPr>
          <a:xfrm>
            <a:off x="209550" y="857250"/>
            <a:ext cx="4114800" cy="3435300"/>
          </a:xfrm>
          <a:prstGeom prst="roundRect">
            <a:avLst>
              <a:gd fmla="val 3682" name="adj"/>
            </a:avLst>
          </a:prstGeom>
          <a:solidFill>
            <a:srgbClr val="FFFFFF"/>
          </a:solidFill>
          <a:ln>
            <a:noFill/>
          </a:ln>
          <a:effectLst>
            <a:outerShdw blurRad="203200" sx="102000" rotWithShape="0" algn="ctr" sy="102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338" name="Google Shape;338;p45"/>
          <p:cNvCxnSpPr>
            <a:stCxn id="339" idx="4"/>
            <a:endCxn id="340" idx="0"/>
          </p:cNvCxnSpPr>
          <p:nvPr/>
        </p:nvCxnSpPr>
        <p:spPr>
          <a:xfrm>
            <a:off x="4897624" y="1587523"/>
            <a:ext cx="0" cy="2255100"/>
          </a:xfrm>
          <a:prstGeom prst="straightConnector1">
            <a:avLst/>
          </a:prstGeom>
          <a:noFill/>
          <a:ln cap="flat" cmpd="sng" w="9525">
            <a:solidFill>
              <a:srgbClr val="0C2055"/>
            </a:solidFill>
            <a:prstDash val="solid"/>
            <a:round/>
            <a:headEnd len="sm" w="sm" type="none"/>
            <a:tailEnd len="sm" w="sm" type="none"/>
          </a:ln>
        </p:spPr>
      </p:cxnSp>
      <p:cxnSp>
        <p:nvCxnSpPr>
          <p:cNvPr id="341" name="Google Shape;341;p45"/>
          <p:cNvCxnSpPr>
            <a:stCxn id="342" idx="4"/>
            <a:endCxn id="343" idx="0"/>
          </p:cNvCxnSpPr>
          <p:nvPr/>
        </p:nvCxnSpPr>
        <p:spPr>
          <a:xfrm>
            <a:off x="414350" y="1587523"/>
            <a:ext cx="0" cy="2072400"/>
          </a:xfrm>
          <a:prstGeom prst="straightConnector1">
            <a:avLst/>
          </a:prstGeom>
          <a:noFill/>
          <a:ln cap="flat" cmpd="sng" w="9525">
            <a:solidFill>
              <a:srgbClr val="0C2055"/>
            </a:solidFill>
            <a:prstDash val="solid"/>
            <a:round/>
            <a:headEnd len="sm" w="sm" type="none"/>
            <a:tailEnd len="sm" w="sm" type="none"/>
          </a:ln>
        </p:spPr>
      </p:cxnSp>
      <p:sp>
        <p:nvSpPr>
          <p:cNvPr id="344" name="Google Shape;344;p45"/>
          <p:cNvSpPr txBox="1"/>
          <p:nvPr/>
        </p:nvSpPr>
        <p:spPr>
          <a:xfrm>
            <a:off x="299085" y="300484"/>
            <a:ext cx="64581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3C3887"/>
                </a:solidFill>
                <a:latin typeface="Montserrat"/>
                <a:ea typeface="Montserrat"/>
                <a:cs typeface="Montserrat"/>
                <a:sym typeface="Montserrat"/>
              </a:rPr>
              <a:t>Purpose of the Course</a:t>
            </a:r>
            <a:endParaRPr b="0" i="0" sz="1200" u="none" cap="none" strike="noStrike">
              <a:solidFill>
                <a:srgbClr val="3C3887"/>
              </a:solidFill>
              <a:latin typeface="Arial"/>
              <a:ea typeface="Arial"/>
              <a:cs typeface="Arial"/>
              <a:sym typeface="Arial"/>
            </a:endParaRPr>
          </a:p>
        </p:txBody>
      </p:sp>
      <p:sp>
        <p:nvSpPr>
          <p:cNvPr id="345" name="Google Shape;345;p45"/>
          <p:cNvSpPr txBox="1"/>
          <p:nvPr/>
        </p:nvSpPr>
        <p:spPr>
          <a:xfrm>
            <a:off x="299085" y="971044"/>
            <a:ext cx="2444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9A3EEB"/>
                </a:solidFill>
                <a:latin typeface="Montserrat"/>
                <a:ea typeface="Montserrat"/>
                <a:cs typeface="Montserrat"/>
                <a:sym typeface="Montserrat"/>
              </a:rPr>
              <a:t>Learning Objectives </a:t>
            </a:r>
            <a:endParaRPr b="0" i="0" sz="1400" u="none" cap="none" strike="noStrike">
              <a:solidFill>
                <a:srgbClr val="9A3EEB"/>
              </a:solidFill>
              <a:latin typeface="Montserrat"/>
              <a:ea typeface="Montserrat"/>
              <a:cs typeface="Montserrat"/>
              <a:sym typeface="Montserrat"/>
            </a:endParaRPr>
          </a:p>
        </p:txBody>
      </p:sp>
      <p:sp>
        <p:nvSpPr>
          <p:cNvPr id="346" name="Google Shape;346;p45"/>
          <p:cNvSpPr txBox="1"/>
          <p:nvPr/>
        </p:nvSpPr>
        <p:spPr>
          <a:xfrm>
            <a:off x="505160" y="1378225"/>
            <a:ext cx="36252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0C2055"/>
                </a:solidFill>
                <a:latin typeface="Montserrat"/>
                <a:ea typeface="Montserrat"/>
                <a:cs typeface="Montserrat"/>
                <a:sym typeface="Montserrat"/>
              </a:rPr>
              <a:t>Introduce the Science of 6 Team Conditions as  a distinctive approach to team development</a:t>
            </a:r>
            <a:endParaRPr b="0" i="0" sz="1400" u="none" cap="none" strike="noStrike">
              <a:solidFill>
                <a:srgbClr val="000000"/>
              </a:solidFill>
              <a:latin typeface="Montserrat"/>
              <a:ea typeface="Montserrat"/>
              <a:cs typeface="Montserrat"/>
              <a:sym typeface="Montserrat"/>
            </a:endParaRPr>
          </a:p>
        </p:txBody>
      </p:sp>
      <p:sp>
        <p:nvSpPr>
          <p:cNvPr id="347" name="Google Shape;347;p45"/>
          <p:cNvSpPr txBox="1"/>
          <p:nvPr/>
        </p:nvSpPr>
        <p:spPr>
          <a:xfrm>
            <a:off x="505160" y="2056356"/>
            <a:ext cx="36252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282828"/>
                </a:solidFill>
                <a:latin typeface="Montserrat"/>
                <a:ea typeface="Montserrat"/>
                <a:cs typeface="Montserrat"/>
                <a:sym typeface="Montserrat"/>
              </a:rPr>
              <a:t>Demonstrate the depth and breadth of the Team Diagnostic Survey (TDS) to Assess, Reimagine (launch) and Coach teams</a:t>
            </a:r>
            <a:endParaRPr b="0" i="0" sz="1400" u="none" cap="none" strike="noStrike">
              <a:solidFill>
                <a:srgbClr val="000000"/>
              </a:solidFill>
              <a:latin typeface="Montserrat"/>
              <a:ea typeface="Montserrat"/>
              <a:cs typeface="Montserrat"/>
              <a:sym typeface="Montserrat"/>
            </a:endParaRPr>
          </a:p>
        </p:txBody>
      </p:sp>
      <p:sp>
        <p:nvSpPr>
          <p:cNvPr id="348" name="Google Shape;348;p45"/>
          <p:cNvSpPr txBox="1"/>
          <p:nvPr/>
        </p:nvSpPr>
        <p:spPr>
          <a:xfrm>
            <a:off x="505160" y="2903966"/>
            <a:ext cx="36252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282828"/>
                </a:solidFill>
                <a:latin typeface="Montserrat"/>
                <a:ea typeface="Montserrat"/>
                <a:cs typeface="Montserrat"/>
                <a:sym typeface="Montserrat"/>
              </a:rPr>
              <a:t>Plan and execute an intervention with a team leader and team utilizing the TDS to Assess a team’s  strengths and areas for development</a:t>
            </a:r>
            <a:endParaRPr b="0" i="0" sz="1400" u="none" cap="none" strike="noStrike">
              <a:solidFill>
                <a:srgbClr val="000000"/>
              </a:solidFill>
              <a:latin typeface="Montserrat"/>
              <a:ea typeface="Montserrat"/>
              <a:cs typeface="Montserrat"/>
              <a:sym typeface="Montserrat"/>
            </a:endParaRPr>
          </a:p>
        </p:txBody>
      </p:sp>
      <p:sp>
        <p:nvSpPr>
          <p:cNvPr id="349" name="Google Shape;349;p45"/>
          <p:cNvSpPr txBox="1"/>
          <p:nvPr/>
        </p:nvSpPr>
        <p:spPr>
          <a:xfrm>
            <a:off x="505150" y="3614625"/>
            <a:ext cx="36252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282828"/>
                </a:solidFill>
                <a:latin typeface="Montserrat"/>
                <a:ea typeface="Montserrat"/>
                <a:cs typeface="Montserrat"/>
                <a:sym typeface="Montserrat"/>
              </a:rPr>
              <a:t>Achieve a certification in the Foundations of 6 Team Conditions and a professional user of the TDS</a:t>
            </a:r>
            <a:endParaRPr b="0" i="0" sz="1400" u="none" cap="none" strike="noStrike">
              <a:solidFill>
                <a:srgbClr val="000000"/>
              </a:solidFill>
              <a:latin typeface="Montserrat"/>
              <a:ea typeface="Montserrat"/>
              <a:cs typeface="Montserrat"/>
              <a:sym typeface="Montserrat"/>
            </a:endParaRPr>
          </a:p>
        </p:txBody>
      </p:sp>
      <p:sp>
        <p:nvSpPr>
          <p:cNvPr id="350" name="Google Shape;350;p45"/>
          <p:cNvSpPr txBox="1"/>
          <p:nvPr/>
        </p:nvSpPr>
        <p:spPr>
          <a:xfrm>
            <a:off x="4787265" y="971044"/>
            <a:ext cx="2444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35DBFE"/>
                </a:solidFill>
                <a:latin typeface="Montserrat"/>
                <a:ea typeface="Montserrat"/>
                <a:cs typeface="Montserrat"/>
                <a:sym typeface="Montserrat"/>
              </a:rPr>
              <a:t>Intended Outcomes</a:t>
            </a:r>
            <a:endParaRPr b="0" i="0" sz="1400" u="none" cap="none" strike="noStrike">
              <a:solidFill>
                <a:srgbClr val="35DBFE"/>
              </a:solidFill>
              <a:latin typeface="Montserrat"/>
              <a:ea typeface="Montserrat"/>
              <a:cs typeface="Montserrat"/>
              <a:sym typeface="Montserrat"/>
            </a:endParaRPr>
          </a:p>
        </p:txBody>
      </p:sp>
      <p:sp>
        <p:nvSpPr>
          <p:cNvPr id="351" name="Google Shape;351;p45"/>
          <p:cNvSpPr txBox="1"/>
          <p:nvPr/>
        </p:nvSpPr>
        <p:spPr>
          <a:xfrm>
            <a:off x="5044099" y="1389150"/>
            <a:ext cx="36252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212D47"/>
                </a:solidFill>
                <a:latin typeface="Montserrat"/>
                <a:ea typeface="Montserrat"/>
                <a:cs typeface="Montserrat"/>
                <a:sym typeface="Montserrat"/>
              </a:rPr>
              <a:t>Remember the 6 Conditions framework and recall it “at your fingertips”</a:t>
            </a:r>
            <a:endParaRPr b="0" i="0" sz="1400" u="none" cap="none" strike="noStrike">
              <a:solidFill>
                <a:srgbClr val="000000"/>
              </a:solidFill>
              <a:latin typeface="Montserrat"/>
              <a:ea typeface="Montserrat"/>
              <a:cs typeface="Montserrat"/>
              <a:sym typeface="Montserrat"/>
            </a:endParaRPr>
          </a:p>
        </p:txBody>
      </p:sp>
      <p:sp>
        <p:nvSpPr>
          <p:cNvPr id="352" name="Google Shape;352;p45"/>
          <p:cNvSpPr txBox="1"/>
          <p:nvPr/>
        </p:nvSpPr>
        <p:spPr>
          <a:xfrm>
            <a:off x="5044090" y="1930238"/>
            <a:ext cx="34119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212D47"/>
                </a:solidFill>
                <a:latin typeface="Montserrat"/>
                <a:ea typeface="Montserrat"/>
                <a:cs typeface="Montserrat"/>
                <a:sym typeface="Montserrat"/>
              </a:rPr>
              <a:t>Analyze teams using the Team Diagnostic Survey and other data forms to diagnose team effectiveness -the Assess Phase of the TDS</a:t>
            </a:r>
            <a:endParaRPr b="0" i="0" sz="1400" u="none" cap="none" strike="noStrike">
              <a:solidFill>
                <a:srgbClr val="000000"/>
              </a:solidFill>
              <a:latin typeface="Montserrat"/>
              <a:ea typeface="Montserrat"/>
              <a:cs typeface="Montserrat"/>
              <a:sym typeface="Montserrat"/>
            </a:endParaRPr>
          </a:p>
        </p:txBody>
      </p:sp>
      <p:sp>
        <p:nvSpPr>
          <p:cNvPr id="353" name="Google Shape;353;p45"/>
          <p:cNvSpPr txBox="1"/>
          <p:nvPr/>
        </p:nvSpPr>
        <p:spPr>
          <a:xfrm>
            <a:off x="5044090" y="2792991"/>
            <a:ext cx="34119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000000"/>
                </a:solidFill>
                <a:latin typeface="Montserrat"/>
                <a:ea typeface="Montserrat"/>
                <a:cs typeface="Montserrat"/>
                <a:sym typeface="Montserrat"/>
              </a:rPr>
              <a:t>Apply practical team practitioner skills when working with leaders and teams</a:t>
            </a:r>
            <a:endParaRPr b="0" i="0" sz="1400" u="none" cap="none" strike="noStrike">
              <a:solidFill>
                <a:srgbClr val="000000"/>
              </a:solidFill>
              <a:latin typeface="Montserrat"/>
              <a:ea typeface="Montserrat"/>
              <a:cs typeface="Montserrat"/>
              <a:sym typeface="Montserrat"/>
            </a:endParaRPr>
          </a:p>
        </p:txBody>
      </p:sp>
      <p:sp>
        <p:nvSpPr>
          <p:cNvPr id="354" name="Google Shape;354;p45"/>
          <p:cNvSpPr txBox="1"/>
          <p:nvPr/>
        </p:nvSpPr>
        <p:spPr>
          <a:xfrm>
            <a:off x="5044090" y="3282917"/>
            <a:ext cx="34119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0C2055"/>
                </a:solidFill>
                <a:latin typeface="Montserrat"/>
                <a:ea typeface="Montserrat"/>
                <a:cs typeface="Montserrat"/>
                <a:sym typeface="Montserrat"/>
              </a:rPr>
              <a:t>Synthesize the learning and apply to a case study team </a:t>
            </a:r>
            <a:endParaRPr b="0" i="0" sz="1400" u="none" cap="none" strike="noStrike">
              <a:solidFill>
                <a:srgbClr val="000000"/>
              </a:solidFill>
              <a:latin typeface="Montserrat"/>
              <a:ea typeface="Montserrat"/>
              <a:cs typeface="Montserrat"/>
              <a:sym typeface="Montserrat"/>
            </a:endParaRPr>
          </a:p>
        </p:txBody>
      </p:sp>
      <p:sp>
        <p:nvSpPr>
          <p:cNvPr id="342" name="Google Shape;342;p45"/>
          <p:cNvSpPr/>
          <p:nvPr/>
        </p:nvSpPr>
        <p:spPr>
          <a:xfrm>
            <a:off x="336050" y="1430923"/>
            <a:ext cx="156600" cy="156600"/>
          </a:xfrm>
          <a:prstGeom prst="ellipse">
            <a:avLst/>
          </a:prstGeom>
          <a:solidFill>
            <a:srgbClr val="9A3EEB"/>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5" name="Google Shape;355;p45"/>
          <p:cNvSpPr/>
          <p:nvPr/>
        </p:nvSpPr>
        <p:spPr>
          <a:xfrm>
            <a:off x="336050" y="2140536"/>
            <a:ext cx="156600" cy="156600"/>
          </a:xfrm>
          <a:prstGeom prst="ellipse">
            <a:avLst/>
          </a:prstGeom>
          <a:solidFill>
            <a:srgbClr val="9A3EEB"/>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6" name="Google Shape;356;p45"/>
          <p:cNvSpPr/>
          <p:nvPr/>
        </p:nvSpPr>
        <p:spPr>
          <a:xfrm>
            <a:off x="336050" y="2954924"/>
            <a:ext cx="156600" cy="156600"/>
          </a:xfrm>
          <a:prstGeom prst="ellipse">
            <a:avLst/>
          </a:prstGeom>
          <a:solidFill>
            <a:srgbClr val="9A3EEB"/>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3" name="Google Shape;343;p45"/>
          <p:cNvSpPr/>
          <p:nvPr/>
        </p:nvSpPr>
        <p:spPr>
          <a:xfrm>
            <a:off x="336050" y="3659774"/>
            <a:ext cx="156600" cy="156600"/>
          </a:xfrm>
          <a:prstGeom prst="ellipse">
            <a:avLst/>
          </a:prstGeom>
          <a:solidFill>
            <a:srgbClr val="9A3EEB"/>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9" name="Google Shape;339;p45"/>
          <p:cNvSpPr/>
          <p:nvPr/>
        </p:nvSpPr>
        <p:spPr>
          <a:xfrm>
            <a:off x="4819324" y="1430923"/>
            <a:ext cx="156600" cy="156600"/>
          </a:xfrm>
          <a:prstGeom prst="ellipse">
            <a:avLst/>
          </a:prstGeom>
          <a:solidFill>
            <a:srgbClr val="35DBFE"/>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7" name="Google Shape;357;p45"/>
          <p:cNvSpPr/>
          <p:nvPr/>
        </p:nvSpPr>
        <p:spPr>
          <a:xfrm>
            <a:off x="4819324" y="2029073"/>
            <a:ext cx="156600" cy="156600"/>
          </a:xfrm>
          <a:prstGeom prst="ellipse">
            <a:avLst/>
          </a:prstGeom>
          <a:solidFill>
            <a:srgbClr val="35DBFE"/>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8" name="Google Shape;358;p45"/>
          <p:cNvSpPr/>
          <p:nvPr/>
        </p:nvSpPr>
        <p:spPr>
          <a:xfrm>
            <a:off x="4819324" y="2798773"/>
            <a:ext cx="156600" cy="156600"/>
          </a:xfrm>
          <a:prstGeom prst="ellipse">
            <a:avLst/>
          </a:prstGeom>
          <a:solidFill>
            <a:srgbClr val="35DBFE"/>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0" name="Google Shape;340;p45"/>
          <p:cNvSpPr/>
          <p:nvPr/>
        </p:nvSpPr>
        <p:spPr>
          <a:xfrm>
            <a:off x="4819324" y="3842679"/>
            <a:ext cx="156600" cy="156600"/>
          </a:xfrm>
          <a:prstGeom prst="ellipse">
            <a:avLst/>
          </a:prstGeom>
          <a:solidFill>
            <a:srgbClr val="35DBFE"/>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9" name="Google Shape;359;p45"/>
          <p:cNvSpPr/>
          <p:nvPr/>
        </p:nvSpPr>
        <p:spPr>
          <a:xfrm>
            <a:off x="4819324" y="3320723"/>
            <a:ext cx="156600" cy="156600"/>
          </a:xfrm>
          <a:prstGeom prst="ellipse">
            <a:avLst/>
          </a:prstGeom>
          <a:solidFill>
            <a:srgbClr val="35DBFE"/>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60" name="Google Shape;360;p45"/>
          <p:cNvSpPr txBox="1"/>
          <p:nvPr/>
        </p:nvSpPr>
        <p:spPr>
          <a:xfrm>
            <a:off x="5044100" y="3772850"/>
            <a:ext cx="3224700" cy="30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200"/>
              </a:spcBef>
              <a:spcAft>
                <a:spcPts val="0"/>
              </a:spcAft>
              <a:buClr>
                <a:srgbClr val="000000"/>
              </a:buClr>
              <a:buSzPts val="1400"/>
              <a:buFont typeface="Arial"/>
              <a:buNone/>
            </a:pPr>
            <a:r>
              <a:rPr b="0" i="0" lang="en-US" sz="1100" u="none" cap="none" strike="noStrike">
                <a:solidFill>
                  <a:srgbClr val="0C2055"/>
                </a:solidFill>
                <a:latin typeface="Montserrat"/>
                <a:ea typeface="Montserrat"/>
                <a:cs typeface="Montserrat"/>
                <a:sym typeface="Montserrat"/>
              </a:rPr>
              <a:t>Join a community of lifelong learners</a:t>
            </a:r>
            <a:endParaRPr b="0" i="0" sz="1100" u="none" cap="none" strike="noStrike">
              <a:solidFill>
                <a:srgbClr val="0C205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46"/>
          <p:cNvSpPr txBox="1"/>
          <p:nvPr/>
        </p:nvSpPr>
        <p:spPr>
          <a:xfrm>
            <a:off x="225250" y="1361225"/>
            <a:ext cx="5857200" cy="148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US" sz="3000" u="none" cap="none" strike="noStrike">
                <a:solidFill>
                  <a:schemeClr val="lt1"/>
                </a:solidFill>
                <a:latin typeface="Montserrat SemiBold"/>
                <a:ea typeface="Montserrat SemiBold"/>
                <a:cs typeface="Montserrat SemiBold"/>
                <a:sym typeface="Montserrat SemiBold"/>
              </a:rPr>
              <a:t>Foundational </a:t>
            </a:r>
            <a:endParaRPr b="0" i="0" sz="3000" u="none" cap="none" strike="noStrike">
              <a:solidFill>
                <a:schemeClr val="lt1"/>
              </a:solidFill>
              <a:latin typeface="Montserrat SemiBold"/>
              <a:ea typeface="Montserrat SemiBold"/>
              <a:cs typeface="Montserrat SemiBold"/>
              <a:sym typeface="Montserrat SemiBold"/>
            </a:endParaRPr>
          </a:p>
          <a:p>
            <a:pPr indent="0" lvl="0" marL="0" marR="0" rtl="0" algn="l">
              <a:lnSpc>
                <a:spcPct val="100000"/>
              </a:lnSpc>
              <a:spcBef>
                <a:spcPts val="0"/>
              </a:spcBef>
              <a:spcAft>
                <a:spcPts val="0"/>
              </a:spcAft>
              <a:buClr>
                <a:srgbClr val="000000"/>
              </a:buClr>
              <a:buSzPts val="2300"/>
              <a:buFont typeface="Arial"/>
              <a:buNone/>
            </a:pPr>
            <a:r>
              <a:rPr b="0" i="0" lang="en-US" sz="3000" u="none" cap="none" strike="noStrike">
                <a:solidFill>
                  <a:schemeClr val="lt1"/>
                </a:solidFill>
                <a:latin typeface="Montserrat SemiBold"/>
                <a:ea typeface="Montserrat SemiBold"/>
                <a:cs typeface="Montserrat SemiBold"/>
                <a:sym typeface="Montserrat SemiBold"/>
              </a:rPr>
              <a:t>Practitioner </a:t>
            </a:r>
            <a:endParaRPr b="0" i="0" sz="3000" u="none" cap="none" strike="noStrike">
              <a:solidFill>
                <a:schemeClr val="lt1"/>
              </a:solidFill>
              <a:latin typeface="Montserrat SemiBold"/>
              <a:ea typeface="Montserrat SemiBold"/>
              <a:cs typeface="Montserrat SemiBold"/>
              <a:sym typeface="Montserrat SemiBold"/>
            </a:endParaRPr>
          </a:p>
          <a:p>
            <a:pPr indent="0" lvl="0" marL="0" marR="0" rtl="0" algn="l">
              <a:lnSpc>
                <a:spcPct val="100000"/>
              </a:lnSpc>
              <a:spcBef>
                <a:spcPts val="0"/>
              </a:spcBef>
              <a:spcAft>
                <a:spcPts val="0"/>
              </a:spcAft>
              <a:buClr>
                <a:srgbClr val="000000"/>
              </a:buClr>
              <a:buSzPts val="2300"/>
              <a:buFont typeface="Arial"/>
              <a:buNone/>
            </a:pPr>
            <a:r>
              <a:rPr b="0" i="0" lang="en-US" sz="3000" u="none" cap="none" strike="noStrike">
                <a:solidFill>
                  <a:schemeClr val="lt1"/>
                </a:solidFill>
                <a:latin typeface="Montserrat SemiBold"/>
                <a:ea typeface="Montserrat SemiBold"/>
                <a:cs typeface="Montserrat SemiBold"/>
                <a:sym typeface="Montserrat SemiBold"/>
              </a:rPr>
              <a:t>Certification</a:t>
            </a:r>
            <a:endParaRPr b="0" i="0" sz="3000" u="none" cap="none" strike="noStrike">
              <a:solidFill>
                <a:schemeClr val="lt1"/>
              </a:solidFill>
              <a:latin typeface="Montserrat SemiBold"/>
              <a:ea typeface="Montserrat SemiBold"/>
              <a:cs typeface="Montserrat SemiBold"/>
              <a:sym typeface="Montserrat SemiBold"/>
            </a:endParaRPr>
          </a:p>
        </p:txBody>
      </p:sp>
      <p:sp>
        <p:nvSpPr>
          <p:cNvPr id="366" name="Google Shape;366;p46"/>
          <p:cNvSpPr txBox="1"/>
          <p:nvPr/>
        </p:nvSpPr>
        <p:spPr>
          <a:xfrm>
            <a:off x="225250" y="3166625"/>
            <a:ext cx="4544100" cy="57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Montserrat"/>
                <a:ea typeface="Montserrat"/>
                <a:cs typeface="Montserrat"/>
                <a:sym typeface="Montserrat"/>
              </a:rPr>
              <a:t>THE SCIENCE OF TEAM EFFECTIVENESS</a:t>
            </a:r>
            <a:endParaRPr b="0" i="0" sz="1400" u="none" cap="none" strike="noStrike">
              <a:solidFill>
                <a:schemeClr val="lt1"/>
              </a:solidFill>
              <a:latin typeface="Montserrat"/>
              <a:ea typeface="Montserrat"/>
              <a:cs typeface="Montserrat"/>
              <a:sym typeface="Montserrat"/>
            </a:endParaRPr>
          </a:p>
        </p:txBody>
      </p:sp>
      <p:cxnSp>
        <p:nvCxnSpPr>
          <p:cNvPr id="367" name="Google Shape;367;p46"/>
          <p:cNvCxnSpPr/>
          <p:nvPr/>
        </p:nvCxnSpPr>
        <p:spPr>
          <a:xfrm>
            <a:off x="363973" y="3021931"/>
            <a:ext cx="1596900" cy="0"/>
          </a:xfrm>
          <a:prstGeom prst="straightConnector1">
            <a:avLst/>
          </a:prstGeom>
          <a:noFill/>
          <a:ln cap="flat" cmpd="sng" w="28575">
            <a:solidFill>
              <a:srgbClr val="35DBFE"/>
            </a:solidFill>
            <a:prstDash val="solid"/>
            <a:round/>
            <a:headEnd len="sm" w="sm" type="none"/>
            <a:tailEnd len="sm" w="sm" type="none"/>
          </a:ln>
        </p:spPr>
      </p:cxnSp>
      <p:sp>
        <p:nvSpPr>
          <p:cNvPr id="368" name="Google Shape;368;p46"/>
          <p:cNvSpPr txBox="1"/>
          <p:nvPr/>
        </p:nvSpPr>
        <p:spPr>
          <a:xfrm>
            <a:off x="3414839" y="4679227"/>
            <a:ext cx="2314200" cy="32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Montserrat"/>
                <a:ea typeface="Montserrat"/>
                <a:cs typeface="Montserrat"/>
                <a:sym typeface="Montserrat"/>
              </a:rPr>
              <a:t>Copyright 6TCG, Inc. 2025 </a:t>
            </a:r>
            <a:endParaRPr b="0" i="0" sz="1000" u="none" cap="none" strike="noStrike">
              <a:solidFill>
                <a:srgbClr val="000000"/>
              </a:solidFill>
              <a:latin typeface="Arial"/>
              <a:ea typeface="Arial"/>
              <a:cs typeface="Arial"/>
              <a:sym typeface="Arial"/>
            </a:endParaRPr>
          </a:p>
        </p:txBody>
      </p:sp>
      <p:pic>
        <p:nvPicPr>
          <p:cNvPr id="369" name="Google Shape;369;p46" title="Screenshot 2025-05-05 at 14.19.24.png"/>
          <p:cNvPicPr preferRelativeResize="0"/>
          <p:nvPr/>
        </p:nvPicPr>
        <p:blipFill rotWithShape="1">
          <a:blip r:embed="rId3">
            <a:alphaModFix/>
          </a:blip>
          <a:srcRect b="0" l="0" r="0" t="0"/>
          <a:stretch/>
        </p:blipFill>
        <p:spPr>
          <a:xfrm>
            <a:off x="0" y="1350"/>
            <a:ext cx="1745818" cy="1382750"/>
          </a:xfrm>
          <a:prstGeom prst="rect">
            <a:avLst/>
          </a:prstGeom>
          <a:noFill/>
          <a:ln>
            <a:noFill/>
          </a:ln>
        </p:spPr>
      </p:pic>
      <p:grpSp>
        <p:nvGrpSpPr>
          <p:cNvPr id="370" name="Google Shape;370;p46"/>
          <p:cNvGrpSpPr/>
          <p:nvPr/>
        </p:nvGrpSpPr>
        <p:grpSpPr>
          <a:xfrm>
            <a:off x="284525" y="3908950"/>
            <a:ext cx="1076100" cy="329700"/>
            <a:chOff x="284525" y="3908950"/>
            <a:chExt cx="1076100" cy="329700"/>
          </a:xfrm>
        </p:grpSpPr>
        <p:sp>
          <p:nvSpPr>
            <p:cNvPr id="371" name="Google Shape;371;p46"/>
            <p:cNvSpPr/>
            <p:nvPr/>
          </p:nvSpPr>
          <p:spPr>
            <a:xfrm>
              <a:off x="284525" y="3908950"/>
              <a:ext cx="1076100" cy="329700"/>
            </a:xfrm>
            <a:prstGeom prst="roundRect">
              <a:avLst>
                <a:gd fmla="val 16667" name="adj"/>
              </a:avLst>
            </a:prstGeom>
            <a:solidFill>
              <a:srgbClr val="00104B"/>
            </a:solidFill>
            <a:ln cap="flat" cmpd="sng" w="28575">
              <a:solidFill>
                <a:schemeClr val="lt1"/>
              </a:solidFill>
              <a:prstDash val="solid"/>
              <a:round/>
              <a:headEnd len="sm" w="sm" type="none"/>
              <a:tailEnd len="sm" w="sm" type="none"/>
            </a:ln>
            <a:effectLst>
              <a:outerShdw blurRad="385763" rotWithShape="0" algn="bl" dir="5400000" dist="19050">
                <a:schemeClr val="lt1">
                  <a:alpha val="60000"/>
                </a:scheme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372" name="Google Shape;372;p46"/>
            <p:cNvSpPr txBox="1"/>
            <p:nvPr/>
          </p:nvSpPr>
          <p:spPr>
            <a:xfrm>
              <a:off x="307725" y="3926350"/>
              <a:ext cx="1030800" cy="294900"/>
            </a:xfrm>
            <a:prstGeom prst="rect">
              <a:avLst/>
            </a:prstGeom>
            <a:noFill/>
            <a:ln>
              <a:noFill/>
            </a:ln>
            <a:effectLst>
              <a:outerShdw blurRad="228600" rotWithShape="0" algn="bl" dir="5400000" dist="19050">
                <a:schemeClr val="lt1">
                  <a:alpha val="60000"/>
                </a:scheme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chemeClr val="lt1"/>
                  </a:solidFill>
                  <a:latin typeface="Montserrat"/>
                  <a:ea typeface="Montserrat"/>
                  <a:cs typeface="Montserrat"/>
                  <a:sym typeface="Montserrat"/>
                </a:rPr>
                <a:t>MODULE </a:t>
              </a:r>
              <a:endParaRPr b="1" i="0" sz="900" u="none" cap="none" strike="noStrike">
                <a:solidFill>
                  <a:schemeClr val="lt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chemeClr val="lt1"/>
                  </a:solidFill>
                  <a:latin typeface="Montserrat"/>
                  <a:ea typeface="Montserrat"/>
                  <a:cs typeface="Montserrat"/>
                  <a:sym typeface="Montserrat"/>
                </a:rPr>
                <a:t>ONE</a:t>
              </a:r>
              <a:endParaRPr b="1" i="0" sz="900" u="none" cap="none" strike="noStrike">
                <a:solidFill>
                  <a:schemeClr val="lt1"/>
                </a:solidFill>
                <a:latin typeface="Montserrat"/>
                <a:ea typeface="Montserrat"/>
                <a:cs typeface="Montserrat"/>
                <a:sym typeface="Montserrat"/>
              </a:endParaRPr>
            </a:p>
          </p:txBody>
        </p:sp>
      </p:grpSp>
      <p:grpSp>
        <p:nvGrpSpPr>
          <p:cNvPr id="373" name="Google Shape;373;p46"/>
          <p:cNvGrpSpPr/>
          <p:nvPr/>
        </p:nvGrpSpPr>
        <p:grpSpPr>
          <a:xfrm>
            <a:off x="1533288" y="3908950"/>
            <a:ext cx="1076100" cy="329700"/>
            <a:chOff x="284525" y="3908950"/>
            <a:chExt cx="1076100" cy="329700"/>
          </a:xfrm>
        </p:grpSpPr>
        <p:sp>
          <p:nvSpPr>
            <p:cNvPr id="374" name="Google Shape;374;p46"/>
            <p:cNvSpPr/>
            <p:nvPr/>
          </p:nvSpPr>
          <p:spPr>
            <a:xfrm>
              <a:off x="284525" y="3908950"/>
              <a:ext cx="1076100" cy="329700"/>
            </a:xfrm>
            <a:prstGeom prst="roundRect">
              <a:avLst>
                <a:gd fmla="val 16667" name="adj"/>
              </a:avLst>
            </a:prstGeom>
            <a:solidFill>
              <a:srgbClr val="48439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375" name="Google Shape;375;p46"/>
            <p:cNvSpPr txBox="1"/>
            <p:nvPr/>
          </p:nvSpPr>
          <p:spPr>
            <a:xfrm>
              <a:off x="307725" y="3926350"/>
              <a:ext cx="1030800" cy="294900"/>
            </a:xfrm>
            <a:prstGeom prst="rect">
              <a:avLst/>
            </a:prstGeom>
            <a:solidFill>
              <a:srgbClr val="48439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Montserrat"/>
                  <a:ea typeface="Montserrat"/>
                  <a:cs typeface="Montserrat"/>
                  <a:sym typeface="Montserrat"/>
                </a:rPr>
                <a:t>MODULE TWO</a:t>
              </a:r>
              <a:endParaRPr b="0" i="0" sz="900" u="none" cap="none" strike="noStrike">
                <a:solidFill>
                  <a:schemeClr val="lt1"/>
                </a:solidFill>
                <a:latin typeface="Montserrat"/>
                <a:ea typeface="Montserrat"/>
                <a:cs typeface="Montserrat"/>
                <a:sym typeface="Montserrat"/>
              </a:endParaRPr>
            </a:p>
          </p:txBody>
        </p:sp>
      </p:grpSp>
      <p:grpSp>
        <p:nvGrpSpPr>
          <p:cNvPr id="376" name="Google Shape;376;p46"/>
          <p:cNvGrpSpPr/>
          <p:nvPr/>
        </p:nvGrpSpPr>
        <p:grpSpPr>
          <a:xfrm>
            <a:off x="2782050" y="3908950"/>
            <a:ext cx="1076100" cy="329700"/>
            <a:chOff x="284525" y="3908950"/>
            <a:chExt cx="1076100" cy="329700"/>
          </a:xfrm>
        </p:grpSpPr>
        <p:sp>
          <p:nvSpPr>
            <p:cNvPr id="377" name="Google Shape;377;p46"/>
            <p:cNvSpPr/>
            <p:nvPr/>
          </p:nvSpPr>
          <p:spPr>
            <a:xfrm>
              <a:off x="284525" y="3908950"/>
              <a:ext cx="1076100" cy="329700"/>
            </a:xfrm>
            <a:prstGeom prst="roundRect">
              <a:avLst>
                <a:gd fmla="val 16667" name="adj"/>
              </a:avLst>
            </a:prstGeom>
            <a:solidFill>
              <a:srgbClr val="9A3EE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378" name="Google Shape;378;p46"/>
            <p:cNvSpPr txBox="1"/>
            <p:nvPr/>
          </p:nvSpPr>
          <p:spPr>
            <a:xfrm>
              <a:off x="307725" y="3926350"/>
              <a:ext cx="1030800" cy="294900"/>
            </a:xfrm>
            <a:prstGeom prst="rect">
              <a:avLst/>
            </a:prstGeom>
            <a:solidFill>
              <a:srgbClr val="9A3EE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Montserrat"/>
                  <a:ea typeface="Montserrat"/>
                  <a:cs typeface="Montserrat"/>
                  <a:sym typeface="Montserrat"/>
                </a:rPr>
                <a:t>MODULE THREE</a:t>
              </a:r>
              <a:endParaRPr b="0" i="0" sz="900" u="none" cap="none" strike="noStrike">
                <a:solidFill>
                  <a:schemeClr val="lt1"/>
                </a:solidFill>
                <a:latin typeface="Montserrat"/>
                <a:ea typeface="Montserrat"/>
                <a:cs typeface="Montserrat"/>
                <a:sym typeface="Montserrat"/>
              </a:endParaRPr>
            </a:p>
          </p:txBody>
        </p:sp>
      </p:grpSp>
      <p:grpSp>
        <p:nvGrpSpPr>
          <p:cNvPr id="379" name="Google Shape;379;p46"/>
          <p:cNvGrpSpPr/>
          <p:nvPr/>
        </p:nvGrpSpPr>
        <p:grpSpPr>
          <a:xfrm>
            <a:off x="4030813" y="3908950"/>
            <a:ext cx="1076100" cy="329700"/>
            <a:chOff x="284525" y="3908950"/>
            <a:chExt cx="1076100" cy="329700"/>
          </a:xfrm>
        </p:grpSpPr>
        <p:sp>
          <p:nvSpPr>
            <p:cNvPr id="380" name="Google Shape;380;p46"/>
            <p:cNvSpPr/>
            <p:nvPr/>
          </p:nvSpPr>
          <p:spPr>
            <a:xfrm>
              <a:off x="284525" y="3908950"/>
              <a:ext cx="1076100" cy="329700"/>
            </a:xfrm>
            <a:prstGeom prst="roundRect">
              <a:avLst>
                <a:gd fmla="val 16667" name="adj"/>
              </a:avLst>
            </a:prstGeom>
            <a:solidFill>
              <a:srgbClr val="06CD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381" name="Google Shape;381;p46"/>
            <p:cNvSpPr txBox="1"/>
            <p:nvPr/>
          </p:nvSpPr>
          <p:spPr>
            <a:xfrm>
              <a:off x="307725" y="3926350"/>
              <a:ext cx="1030800" cy="294900"/>
            </a:xfrm>
            <a:prstGeom prst="rect">
              <a:avLst/>
            </a:prstGeom>
            <a:solidFill>
              <a:srgbClr val="06CDF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Montserrat"/>
                  <a:ea typeface="Montserrat"/>
                  <a:cs typeface="Montserrat"/>
                  <a:sym typeface="Montserrat"/>
                </a:rPr>
                <a:t>MODULE FOUR</a:t>
              </a:r>
              <a:endParaRPr b="0" i="0" sz="900" u="none" cap="none" strike="noStrike">
                <a:solidFill>
                  <a:schemeClr val="lt1"/>
                </a:solidFill>
                <a:latin typeface="Montserrat"/>
                <a:ea typeface="Montserrat"/>
                <a:cs typeface="Montserrat"/>
                <a:sym typeface="Montserrat"/>
              </a:endParaRPr>
            </a:p>
          </p:txBody>
        </p:sp>
      </p:grpSp>
      <p:pic>
        <p:nvPicPr>
          <p:cNvPr id="382" name="Google Shape;382;p46" title="headshot for website (3).png"/>
          <p:cNvPicPr preferRelativeResize="0"/>
          <p:nvPr/>
        </p:nvPicPr>
        <p:blipFill rotWithShape="1">
          <a:blip r:embed="rId4">
            <a:alphaModFix/>
          </a:blip>
          <a:srcRect b="0" l="0" r="0" t="0"/>
          <a:stretch/>
        </p:blipFill>
        <p:spPr>
          <a:xfrm>
            <a:off x="5253100" y="752499"/>
            <a:ext cx="3511511" cy="3638502"/>
          </a:xfrm>
          <a:prstGeom prst="rect">
            <a:avLst/>
          </a:prstGeom>
          <a:noFill/>
          <a:ln>
            <a:noFill/>
          </a:ln>
        </p:spPr>
      </p:pic>
      <p:pic>
        <p:nvPicPr>
          <p:cNvPr id="383" name="Google Shape;383;p46" title="headshot for website (12).png"/>
          <p:cNvPicPr preferRelativeResize="0"/>
          <p:nvPr/>
        </p:nvPicPr>
        <p:blipFill rotWithShape="1">
          <a:blip r:embed="rId5">
            <a:alphaModFix/>
          </a:blip>
          <a:srcRect b="0" l="0" r="-3103" t="0"/>
          <a:stretch/>
        </p:blipFill>
        <p:spPr>
          <a:xfrm>
            <a:off x="5373675" y="876025"/>
            <a:ext cx="3426598" cy="332320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47"/>
          <p:cNvSpPr/>
          <p:nvPr/>
        </p:nvSpPr>
        <p:spPr>
          <a:xfrm>
            <a:off x="4743450" y="908050"/>
            <a:ext cx="4114800" cy="3435300"/>
          </a:xfrm>
          <a:prstGeom prst="roundRect">
            <a:avLst>
              <a:gd fmla="val 3682" name="adj"/>
            </a:avLst>
          </a:prstGeom>
          <a:solidFill>
            <a:srgbClr val="35DB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9" name="Google Shape;389;p47"/>
          <p:cNvSpPr/>
          <p:nvPr/>
        </p:nvSpPr>
        <p:spPr>
          <a:xfrm>
            <a:off x="260350" y="908050"/>
            <a:ext cx="4114800" cy="3435300"/>
          </a:xfrm>
          <a:prstGeom prst="roundRect">
            <a:avLst>
              <a:gd fmla="val 3682" name="adj"/>
            </a:avLst>
          </a:prstGeom>
          <a:solidFill>
            <a:srgbClr val="9A3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0" name="Google Shape;390;p47"/>
          <p:cNvSpPr/>
          <p:nvPr/>
        </p:nvSpPr>
        <p:spPr>
          <a:xfrm>
            <a:off x="4692650" y="857250"/>
            <a:ext cx="4114800" cy="3435300"/>
          </a:xfrm>
          <a:prstGeom prst="roundRect">
            <a:avLst>
              <a:gd fmla="val 3682" name="adj"/>
            </a:avLst>
          </a:prstGeom>
          <a:solidFill>
            <a:srgbClr val="FFFFFF"/>
          </a:solidFill>
          <a:ln>
            <a:noFill/>
          </a:ln>
          <a:effectLst>
            <a:outerShdw blurRad="203200" sx="102000" rotWithShape="0" algn="ctr" sy="102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1" name="Google Shape;391;p47"/>
          <p:cNvSpPr/>
          <p:nvPr/>
        </p:nvSpPr>
        <p:spPr>
          <a:xfrm>
            <a:off x="209550" y="857250"/>
            <a:ext cx="4114800" cy="3435300"/>
          </a:xfrm>
          <a:prstGeom prst="roundRect">
            <a:avLst>
              <a:gd fmla="val 3682" name="adj"/>
            </a:avLst>
          </a:prstGeom>
          <a:solidFill>
            <a:srgbClr val="FFFFFF"/>
          </a:solidFill>
          <a:ln>
            <a:noFill/>
          </a:ln>
          <a:effectLst>
            <a:outerShdw blurRad="203200" sx="102000" rotWithShape="0" algn="ctr" sy="102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392" name="Google Shape;392;p47"/>
          <p:cNvCxnSpPr>
            <a:stCxn id="393" idx="4"/>
            <a:endCxn id="394" idx="0"/>
          </p:cNvCxnSpPr>
          <p:nvPr/>
        </p:nvCxnSpPr>
        <p:spPr>
          <a:xfrm>
            <a:off x="4897624" y="1587523"/>
            <a:ext cx="0" cy="1645500"/>
          </a:xfrm>
          <a:prstGeom prst="straightConnector1">
            <a:avLst/>
          </a:prstGeom>
          <a:noFill/>
          <a:ln cap="flat" cmpd="sng" w="9525">
            <a:solidFill>
              <a:srgbClr val="0C2055"/>
            </a:solidFill>
            <a:prstDash val="solid"/>
            <a:round/>
            <a:headEnd len="sm" w="sm" type="none"/>
            <a:tailEnd len="sm" w="sm" type="none"/>
          </a:ln>
        </p:spPr>
      </p:cxnSp>
      <p:cxnSp>
        <p:nvCxnSpPr>
          <p:cNvPr id="395" name="Google Shape;395;p47"/>
          <p:cNvCxnSpPr>
            <a:stCxn id="396" idx="4"/>
            <a:endCxn id="397" idx="0"/>
          </p:cNvCxnSpPr>
          <p:nvPr/>
        </p:nvCxnSpPr>
        <p:spPr>
          <a:xfrm>
            <a:off x="414350" y="1587523"/>
            <a:ext cx="0" cy="1615200"/>
          </a:xfrm>
          <a:prstGeom prst="straightConnector1">
            <a:avLst/>
          </a:prstGeom>
          <a:noFill/>
          <a:ln cap="flat" cmpd="sng" w="9525">
            <a:solidFill>
              <a:srgbClr val="0C2055"/>
            </a:solidFill>
            <a:prstDash val="solid"/>
            <a:round/>
            <a:headEnd len="sm" w="sm" type="none"/>
            <a:tailEnd len="sm" w="sm" type="none"/>
          </a:ln>
        </p:spPr>
      </p:cxnSp>
      <p:sp>
        <p:nvSpPr>
          <p:cNvPr id="398" name="Google Shape;398;p47"/>
          <p:cNvSpPr txBox="1"/>
          <p:nvPr/>
        </p:nvSpPr>
        <p:spPr>
          <a:xfrm>
            <a:off x="299085" y="300484"/>
            <a:ext cx="64581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3C3887"/>
                </a:solidFill>
                <a:latin typeface="Montserrat"/>
                <a:ea typeface="Montserrat"/>
                <a:cs typeface="Montserrat"/>
                <a:sym typeface="Montserrat"/>
              </a:rPr>
              <a:t>Module Objectives &amp; Outcomes</a:t>
            </a:r>
            <a:endParaRPr b="0" i="0" sz="1200" u="none" cap="none" strike="noStrike">
              <a:solidFill>
                <a:srgbClr val="3C3887"/>
              </a:solidFill>
              <a:latin typeface="Arial"/>
              <a:ea typeface="Arial"/>
              <a:cs typeface="Arial"/>
              <a:sym typeface="Arial"/>
            </a:endParaRPr>
          </a:p>
        </p:txBody>
      </p:sp>
      <p:sp>
        <p:nvSpPr>
          <p:cNvPr id="399" name="Google Shape;399;p47"/>
          <p:cNvSpPr txBox="1"/>
          <p:nvPr/>
        </p:nvSpPr>
        <p:spPr>
          <a:xfrm>
            <a:off x="299085" y="971044"/>
            <a:ext cx="2444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9A3EEB"/>
                </a:solidFill>
                <a:latin typeface="Montserrat"/>
                <a:ea typeface="Montserrat"/>
                <a:cs typeface="Montserrat"/>
                <a:sym typeface="Montserrat"/>
              </a:rPr>
              <a:t>Learning Objectives </a:t>
            </a:r>
            <a:endParaRPr b="0" i="0" sz="1400" u="none" cap="none" strike="noStrike">
              <a:solidFill>
                <a:srgbClr val="9A3EEB"/>
              </a:solidFill>
              <a:latin typeface="Montserrat"/>
              <a:ea typeface="Montserrat"/>
              <a:cs typeface="Montserrat"/>
              <a:sym typeface="Montserrat"/>
            </a:endParaRPr>
          </a:p>
        </p:txBody>
      </p:sp>
      <p:sp>
        <p:nvSpPr>
          <p:cNvPr id="400" name="Google Shape;400;p47"/>
          <p:cNvSpPr txBox="1"/>
          <p:nvPr/>
        </p:nvSpPr>
        <p:spPr>
          <a:xfrm>
            <a:off x="505160" y="1378225"/>
            <a:ext cx="36252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0C2055"/>
                </a:solidFill>
                <a:latin typeface="Montserrat"/>
                <a:ea typeface="Montserrat"/>
                <a:cs typeface="Montserrat"/>
                <a:sym typeface="Montserrat"/>
              </a:rPr>
              <a:t>A thought experiment to think about your own team experiences</a:t>
            </a:r>
            <a:endParaRPr b="0" i="0" sz="1400" u="none" cap="none" strike="noStrike">
              <a:solidFill>
                <a:srgbClr val="000000"/>
              </a:solidFill>
              <a:latin typeface="Montserrat"/>
              <a:ea typeface="Montserrat"/>
              <a:cs typeface="Montserrat"/>
              <a:sym typeface="Montserrat"/>
            </a:endParaRPr>
          </a:p>
        </p:txBody>
      </p:sp>
      <p:sp>
        <p:nvSpPr>
          <p:cNvPr id="401" name="Google Shape;401;p47"/>
          <p:cNvSpPr txBox="1"/>
          <p:nvPr/>
        </p:nvSpPr>
        <p:spPr>
          <a:xfrm>
            <a:off x="505160" y="1980156"/>
            <a:ext cx="36252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0C2055"/>
                </a:solidFill>
                <a:latin typeface="Montserrat"/>
                <a:ea typeface="Montserrat"/>
                <a:cs typeface="Montserrat"/>
                <a:sym typeface="Montserrat"/>
              </a:rPr>
              <a:t>Introduce Conditions Thinking for Team and the  6 Team Conditions framework</a:t>
            </a:r>
            <a:endParaRPr b="0" i="0" sz="1100" u="none" cap="none" strike="noStrike">
              <a:solidFill>
                <a:srgbClr val="0C2055"/>
              </a:solidFill>
              <a:latin typeface="Montserrat"/>
              <a:ea typeface="Montserrat"/>
              <a:cs typeface="Montserrat"/>
              <a:sym typeface="Montserrat"/>
            </a:endParaRPr>
          </a:p>
        </p:txBody>
      </p:sp>
      <p:sp>
        <p:nvSpPr>
          <p:cNvPr id="402" name="Google Shape;402;p47"/>
          <p:cNvSpPr txBox="1"/>
          <p:nvPr/>
        </p:nvSpPr>
        <p:spPr>
          <a:xfrm>
            <a:off x="505160" y="2522966"/>
            <a:ext cx="36252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0C2055"/>
                </a:solidFill>
                <a:latin typeface="Montserrat"/>
                <a:ea typeface="Montserrat"/>
                <a:cs typeface="Montserrat"/>
                <a:sym typeface="Montserrat"/>
              </a:rPr>
              <a:t>Demonstrate a team in action that is clear about its team structure and its authority structures</a:t>
            </a:r>
            <a:endParaRPr b="0" i="0" sz="1100" u="none" cap="none" strike="noStrike">
              <a:solidFill>
                <a:srgbClr val="0C2055"/>
              </a:solidFill>
              <a:latin typeface="Montserrat"/>
              <a:ea typeface="Montserrat"/>
              <a:cs typeface="Montserrat"/>
              <a:sym typeface="Montserrat"/>
            </a:endParaRPr>
          </a:p>
        </p:txBody>
      </p:sp>
      <p:sp>
        <p:nvSpPr>
          <p:cNvPr id="403" name="Google Shape;403;p47"/>
          <p:cNvSpPr txBox="1"/>
          <p:nvPr/>
        </p:nvSpPr>
        <p:spPr>
          <a:xfrm>
            <a:off x="505150" y="3157425"/>
            <a:ext cx="36252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0C2055"/>
                </a:solidFill>
                <a:latin typeface="Montserrat"/>
                <a:ea typeface="Montserrat"/>
                <a:cs typeface="Montserrat"/>
                <a:sym typeface="Montserrat"/>
              </a:rPr>
              <a:t>Setting us up for M2, this module will conclude with Ruth joining me so that I can introduce a case study of example of assessing a team around the framework us</a:t>
            </a:r>
            <a:endParaRPr b="0" i="0" sz="1100" u="none" cap="none" strike="noStrike">
              <a:solidFill>
                <a:srgbClr val="0C2055"/>
              </a:solidFill>
              <a:latin typeface="Montserrat"/>
              <a:ea typeface="Montserrat"/>
              <a:cs typeface="Montserrat"/>
              <a:sym typeface="Montserrat"/>
            </a:endParaRPr>
          </a:p>
        </p:txBody>
      </p:sp>
      <p:sp>
        <p:nvSpPr>
          <p:cNvPr id="404" name="Google Shape;404;p47"/>
          <p:cNvSpPr txBox="1"/>
          <p:nvPr/>
        </p:nvSpPr>
        <p:spPr>
          <a:xfrm>
            <a:off x="4787265" y="971044"/>
            <a:ext cx="2444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35DBFE"/>
                </a:solidFill>
                <a:latin typeface="Montserrat"/>
                <a:ea typeface="Montserrat"/>
                <a:cs typeface="Montserrat"/>
                <a:sym typeface="Montserrat"/>
              </a:rPr>
              <a:t>Intended Outcomes</a:t>
            </a:r>
            <a:endParaRPr b="0" i="0" sz="1400" u="none" cap="none" strike="noStrike">
              <a:solidFill>
                <a:srgbClr val="35DBFE"/>
              </a:solidFill>
              <a:latin typeface="Montserrat"/>
              <a:ea typeface="Montserrat"/>
              <a:cs typeface="Montserrat"/>
              <a:sym typeface="Montserrat"/>
            </a:endParaRPr>
          </a:p>
        </p:txBody>
      </p:sp>
      <p:sp>
        <p:nvSpPr>
          <p:cNvPr id="405" name="Google Shape;405;p47"/>
          <p:cNvSpPr txBox="1"/>
          <p:nvPr/>
        </p:nvSpPr>
        <p:spPr>
          <a:xfrm>
            <a:off x="5044099" y="1389150"/>
            <a:ext cx="36252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212D47"/>
                </a:solidFill>
                <a:latin typeface="Montserrat"/>
                <a:ea typeface="Montserrat"/>
                <a:cs typeface="Montserrat"/>
                <a:sym typeface="Montserrat"/>
              </a:rPr>
              <a:t>Understand “Conditions Thinking” for Team Effectiveness</a:t>
            </a:r>
            <a:endParaRPr b="0" i="0" sz="1400" u="none" cap="none" strike="noStrike">
              <a:solidFill>
                <a:srgbClr val="000000"/>
              </a:solidFill>
              <a:latin typeface="Montserrat"/>
              <a:ea typeface="Montserrat"/>
              <a:cs typeface="Montserrat"/>
              <a:sym typeface="Montserrat"/>
            </a:endParaRPr>
          </a:p>
        </p:txBody>
      </p:sp>
      <p:sp>
        <p:nvSpPr>
          <p:cNvPr id="406" name="Google Shape;406;p47"/>
          <p:cNvSpPr txBox="1"/>
          <p:nvPr/>
        </p:nvSpPr>
        <p:spPr>
          <a:xfrm>
            <a:off x="5044090" y="1930238"/>
            <a:ext cx="34119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407" name="Google Shape;407;p47"/>
          <p:cNvSpPr txBox="1"/>
          <p:nvPr/>
        </p:nvSpPr>
        <p:spPr>
          <a:xfrm>
            <a:off x="5044090" y="1930253"/>
            <a:ext cx="34119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212D47"/>
                </a:solidFill>
                <a:latin typeface="Montserrat"/>
                <a:ea typeface="Montserrat"/>
                <a:cs typeface="Montserrat"/>
                <a:sym typeface="Montserrat"/>
              </a:rPr>
              <a:t>Evaluate the 6 Conditions for Team Effectiveness</a:t>
            </a:r>
            <a:endParaRPr b="0" i="0" sz="1400" u="none" cap="none" strike="noStrike">
              <a:solidFill>
                <a:srgbClr val="000000"/>
              </a:solidFill>
              <a:latin typeface="Montserrat"/>
              <a:ea typeface="Montserrat"/>
              <a:cs typeface="Montserrat"/>
              <a:sym typeface="Montserrat"/>
            </a:endParaRPr>
          </a:p>
        </p:txBody>
      </p:sp>
      <p:sp>
        <p:nvSpPr>
          <p:cNvPr id="408" name="Google Shape;408;p47"/>
          <p:cNvSpPr txBox="1"/>
          <p:nvPr/>
        </p:nvSpPr>
        <p:spPr>
          <a:xfrm>
            <a:off x="5044090" y="2573917"/>
            <a:ext cx="34119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00"/>
              </a:spcBef>
              <a:spcAft>
                <a:spcPts val="0"/>
              </a:spcAft>
              <a:buClr>
                <a:srgbClr val="000000"/>
              </a:buClr>
              <a:buSzPts val="1100"/>
              <a:buFont typeface="Arial"/>
              <a:buNone/>
            </a:pPr>
            <a:r>
              <a:rPr b="0" i="0" lang="en-US" sz="1100" u="none" cap="none" strike="noStrike">
                <a:solidFill>
                  <a:srgbClr val="0C2055"/>
                </a:solidFill>
                <a:latin typeface="Montserrat"/>
                <a:ea typeface="Montserrat"/>
                <a:cs typeface="Montserrat"/>
                <a:sym typeface="Montserrat"/>
              </a:rPr>
              <a:t>Analyse the 6 Conditions and authority structures that exist in teams </a:t>
            </a:r>
            <a:endParaRPr b="0" i="0" sz="1400" u="none" cap="none" strike="noStrike">
              <a:solidFill>
                <a:srgbClr val="000000"/>
              </a:solidFill>
              <a:latin typeface="Montserrat"/>
              <a:ea typeface="Montserrat"/>
              <a:cs typeface="Montserrat"/>
              <a:sym typeface="Montserrat"/>
            </a:endParaRPr>
          </a:p>
        </p:txBody>
      </p:sp>
      <p:sp>
        <p:nvSpPr>
          <p:cNvPr id="396" name="Google Shape;396;p47"/>
          <p:cNvSpPr/>
          <p:nvPr/>
        </p:nvSpPr>
        <p:spPr>
          <a:xfrm>
            <a:off x="336050" y="1430923"/>
            <a:ext cx="156600" cy="156600"/>
          </a:xfrm>
          <a:prstGeom prst="ellipse">
            <a:avLst/>
          </a:prstGeom>
          <a:solidFill>
            <a:srgbClr val="9A3EEB"/>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9" name="Google Shape;409;p47"/>
          <p:cNvSpPr/>
          <p:nvPr/>
        </p:nvSpPr>
        <p:spPr>
          <a:xfrm>
            <a:off x="336050" y="2064336"/>
            <a:ext cx="156600" cy="156600"/>
          </a:xfrm>
          <a:prstGeom prst="ellipse">
            <a:avLst/>
          </a:prstGeom>
          <a:solidFill>
            <a:srgbClr val="9A3EEB"/>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0" name="Google Shape;410;p47"/>
          <p:cNvSpPr/>
          <p:nvPr/>
        </p:nvSpPr>
        <p:spPr>
          <a:xfrm>
            <a:off x="336050" y="2573924"/>
            <a:ext cx="156600" cy="156600"/>
          </a:xfrm>
          <a:prstGeom prst="ellipse">
            <a:avLst/>
          </a:prstGeom>
          <a:solidFill>
            <a:srgbClr val="9A3EEB"/>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7" name="Google Shape;397;p47"/>
          <p:cNvSpPr/>
          <p:nvPr/>
        </p:nvSpPr>
        <p:spPr>
          <a:xfrm>
            <a:off x="336050" y="3202574"/>
            <a:ext cx="156600" cy="156600"/>
          </a:xfrm>
          <a:prstGeom prst="ellipse">
            <a:avLst/>
          </a:prstGeom>
          <a:solidFill>
            <a:srgbClr val="9A3EEB"/>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3" name="Google Shape;393;p47"/>
          <p:cNvSpPr/>
          <p:nvPr/>
        </p:nvSpPr>
        <p:spPr>
          <a:xfrm>
            <a:off x="4819324" y="1430923"/>
            <a:ext cx="156600" cy="156600"/>
          </a:xfrm>
          <a:prstGeom prst="ellipse">
            <a:avLst/>
          </a:prstGeom>
          <a:solidFill>
            <a:srgbClr val="35DBFE"/>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1" name="Google Shape;411;p47"/>
          <p:cNvSpPr/>
          <p:nvPr/>
        </p:nvSpPr>
        <p:spPr>
          <a:xfrm>
            <a:off x="4819324" y="2029073"/>
            <a:ext cx="156600" cy="156600"/>
          </a:xfrm>
          <a:prstGeom prst="ellipse">
            <a:avLst/>
          </a:prstGeom>
          <a:solidFill>
            <a:srgbClr val="35DBFE"/>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2" name="Google Shape;412;p47"/>
          <p:cNvSpPr/>
          <p:nvPr/>
        </p:nvSpPr>
        <p:spPr>
          <a:xfrm>
            <a:off x="4819324" y="2646373"/>
            <a:ext cx="156600" cy="156600"/>
          </a:xfrm>
          <a:prstGeom prst="ellipse">
            <a:avLst/>
          </a:prstGeom>
          <a:solidFill>
            <a:srgbClr val="35DBFE"/>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4" name="Google Shape;394;p47"/>
          <p:cNvSpPr/>
          <p:nvPr/>
        </p:nvSpPr>
        <p:spPr>
          <a:xfrm>
            <a:off x="4819324" y="3233079"/>
            <a:ext cx="156600" cy="156600"/>
          </a:xfrm>
          <a:prstGeom prst="ellipse">
            <a:avLst/>
          </a:prstGeom>
          <a:solidFill>
            <a:srgbClr val="35DBFE"/>
          </a:solidFill>
          <a:ln cap="flat" cmpd="sng" w="9525">
            <a:solidFill>
              <a:srgbClr val="0C20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3" name="Google Shape;413;p47"/>
          <p:cNvSpPr txBox="1"/>
          <p:nvPr/>
        </p:nvSpPr>
        <p:spPr>
          <a:xfrm>
            <a:off x="5044100" y="3157425"/>
            <a:ext cx="3224700" cy="1077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Montserrat"/>
                <a:ea typeface="Montserrat"/>
                <a:cs typeface="Montserrat"/>
                <a:sym typeface="Montserrat"/>
              </a:rPr>
              <a:t>Appreciate the use of the Assessment or diagnostic phase of working with a team through a case study example</a:t>
            </a:r>
            <a:endParaRPr b="0" i="0" sz="1100" u="none" cap="none" strike="noStrike">
              <a:solidFill>
                <a:schemeClr val="dk1"/>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48" title="Workspace with Presentation and Tools.png"/>
          <p:cNvPicPr preferRelativeResize="0"/>
          <p:nvPr/>
        </p:nvPicPr>
        <p:blipFill rotWithShape="1">
          <a:blip r:embed="rId3">
            <a:alphaModFix/>
          </a:blip>
          <a:srcRect b="7798" l="0" r="0" t="7806"/>
          <a:stretch/>
        </p:blipFill>
        <p:spPr>
          <a:xfrm>
            <a:off x="3374" y="0"/>
            <a:ext cx="9142184" cy="5143501"/>
          </a:xfrm>
          <a:prstGeom prst="rect">
            <a:avLst/>
          </a:prstGeom>
          <a:noFill/>
          <a:ln>
            <a:noFill/>
          </a:ln>
        </p:spPr>
      </p:pic>
      <p:sp>
        <p:nvSpPr>
          <p:cNvPr id="419" name="Google Shape;419;p48"/>
          <p:cNvSpPr/>
          <p:nvPr/>
        </p:nvSpPr>
        <p:spPr>
          <a:xfrm>
            <a:off x="0" y="-1"/>
            <a:ext cx="9144000" cy="5143500"/>
          </a:xfrm>
          <a:prstGeom prst="roundRect">
            <a:avLst>
              <a:gd fmla="val 0" name="adj"/>
            </a:avLst>
          </a:prstGeom>
          <a:gradFill>
            <a:gsLst>
              <a:gs pos="0">
                <a:srgbClr val="0C2055">
                  <a:alpha val="88627"/>
                </a:srgbClr>
              </a:gs>
              <a:gs pos="52000">
                <a:srgbClr val="342A84">
                  <a:alpha val="68627"/>
                </a:srgbClr>
              </a:gs>
              <a:gs pos="100000">
                <a:srgbClr val="5B34B2">
                  <a:alpha val="40000"/>
                </a:srgbClr>
              </a:gs>
            </a:gsLst>
            <a:lin ang="18900044"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20" name="Google Shape;420;p48"/>
          <p:cNvSpPr/>
          <p:nvPr/>
        </p:nvSpPr>
        <p:spPr>
          <a:xfrm>
            <a:off x="6673806" y="280265"/>
            <a:ext cx="2139900" cy="2139900"/>
          </a:xfrm>
          <a:prstGeom prst="ellipse">
            <a:avLst/>
          </a:prstGeom>
          <a:noFill/>
          <a:ln cap="flat" cmpd="sng" w="19050">
            <a:solidFill>
              <a:srgbClr val="DCD2F2"/>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21" name="Google Shape;421;p48"/>
          <p:cNvPicPr preferRelativeResize="0"/>
          <p:nvPr/>
        </p:nvPicPr>
        <p:blipFill rotWithShape="1">
          <a:blip r:embed="rId4">
            <a:alphaModFix/>
          </a:blip>
          <a:srcRect b="0" l="0" r="0" t="0"/>
          <a:stretch/>
        </p:blipFill>
        <p:spPr>
          <a:xfrm>
            <a:off x="241489" y="350925"/>
            <a:ext cx="2499060" cy="393600"/>
          </a:xfrm>
          <a:prstGeom prst="rect">
            <a:avLst/>
          </a:prstGeom>
          <a:noFill/>
          <a:ln>
            <a:noFill/>
          </a:ln>
        </p:spPr>
      </p:pic>
      <p:sp>
        <p:nvSpPr>
          <p:cNvPr id="422" name="Google Shape;422;p48"/>
          <p:cNvSpPr txBox="1"/>
          <p:nvPr/>
        </p:nvSpPr>
        <p:spPr>
          <a:xfrm>
            <a:off x="3641090" y="4820950"/>
            <a:ext cx="1861800" cy="1827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Clr>
                <a:srgbClr val="000000"/>
              </a:buClr>
              <a:buSzPts val="700"/>
              <a:buFont typeface="Arial"/>
              <a:buNone/>
            </a:pPr>
            <a:r>
              <a:rPr b="0" i="0" lang="en-US" sz="600" u="none" cap="none" strike="noStrike">
                <a:solidFill>
                  <a:schemeClr val="lt1"/>
                </a:solidFill>
                <a:latin typeface="Montserrat"/>
                <a:ea typeface="Montserrat"/>
                <a:cs typeface="Montserrat"/>
                <a:sym typeface="Montserrat"/>
              </a:rPr>
              <a:t>Copyright 6TCG, Inc. 2025.</a:t>
            </a:r>
            <a:endParaRPr b="0" i="0" sz="1050" u="none" cap="none" strike="noStrike">
              <a:solidFill>
                <a:schemeClr val="lt1"/>
              </a:solidFill>
              <a:latin typeface="Montserrat"/>
              <a:ea typeface="Montserrat"/>
              <a:cs typeface="Montserrat"/>
              <a:sym typeface="Montserrat"/>
            </a:endParaRPr>
          </a:p>
        </p:txBody>
      </p:sp>
      <p:sp>
        <p:nvSpPr>
          <p:cNvPr id="423" name="Google Shape;423;p48"/>
          <p:cNvSpPr txBox="1"/>
          <p:nvPr/>
        </p:nvSpPr>
        <p:spPr>
          <a:xfrm>
            <a:off x="550545" y="2700784"/>
            <a:ext cx="62388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Montserrat"/>
                <a:ea typeface="Montserrat"/>
                <a:cs typeface="Montserrat"/>
                <a:sym typeface="Montserrat"/>
              </a:rPr>
              <a:t>Participant Exercise: Your Insights on Team Performance</a:t>
            </a:r>
            <a:endParaRPr b="0" i="0" sz="1400" u="none" cap="none" strike="noStrike">
              <a:solidFill>
                <a:srgbClr val="000000"/>
              </a:solidFill>
              <a:latin typeface="Arial"/>
              <a:ea typeface="Arial"/>
              <a:cs typeface="Arial"/>
              <a:sym typeface="Arial"/>
            </a:endParaRPr>
          </a:p>
        </p:txBody>
      </p:sp>
      <p:pic>
        <p:nvPicPr>
          <p:cNvPr id="424" name="Google Shape;424;p48" title="6TC_Icons6.png"/>
          <p:cNvPicPr preferRelativeResize="0"/>
          <p:nvPr/>
        </p:nvPicPr>
        <p:blipFill rotWithShape="1">
          <a:blip r:embed="rId5">
            <a:alphaModFix/>
          </a:blip>
          <a:srcRect b="0" l="0" r="0" t="0"/>
          <a:stretch/>
        </p:blipFill>
        <p:spPr>
          <a:xfrm>
            <a:off x="330114" y="752475"/>
            <a:ext cx="1956222" cy="1956250"/>
          </a:xfrm>
          <a:prstGeom prst="rect">
            <a:avLst/>
          </a:prstGeom>
          <a:noFill/>
          <a:ln>
            <a:noFill/>
          </a:ln>
        </p:spPr>
      </p:pic>
      <p:sp>
        <p:nvSpPr>
          <p:cNvPr id="425" name="Google Shape;425;p48"/>
          <p:cNvSpPr txBox="1"/>
          <p:nvPr/>
        </p:nvSpPr>
        <p:spPr>
          <a:xfrm>
            <a:off x="684383" y="1315091"/>
            <a:ext cx="12477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chemeClr val="lt1"/>
                </a:solidFill>
                <a:latin typeface="Montserrat"/>
                <a:ea typeface="Montserrat"/>
                <a:cs typeface="Montserrat"/>
                <a:sym typeface="Montserrat"/>
              </a:rPr>
              <a:t>0</a:t>
            </a:r>
            <a:r>
              <a:rPr b="1" lang="en-US" sz="4800">
                <a:solidFill>
                  <a:schemeClr val="lt1"/>
                </a:solidFill>
                <a:latin typeface="Montserrat"/>
                <a:ea typeface="Montserrat"/>
                <a:cs typeface="Montserrat"/>
                <a:sym typeface="Montserrat"/>
              </a:rPr>
              <a:t>3</a:t>
            </a:r>
            <a:r>
              <a:rPr b="1" i="0" lang="en-US" sz="4800" u="none" cap="none" strike="noStrike">
                <a:solidFill>
                  <a:schemeClr val="lt1"/>
                </a:solidFill>
                <a:latin typeface="Montserrat"/>
                <a:ea typeface="Montserrat"/>
                <a:cs typeface="Montserrat"/>
                <a:sym typeface="Montserrat"/>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id="430" name="Google Shape;430;p49" title="VS (9).png"/>
          <p:cNvPicPr preferRelativeResize="0"/>
          <p:nvPr/>
        </p:nvPicPr>
        <p:blipFill rotWithShape="1">
          <a:blip r:embed="rId3">
            <a:alphaModFix/>
          </a:blip>
          <a:srcRect b="11948" l="0" r="0" t="0"/>
          <a:stretch/>
        </p:blipFill>
        <p:spPr>
          <a:xfrm>
            <a:off x="0" y="0"/>
            <a:ext cx="9144001" cy="4550826"/>
          </a:xfrm>
          <a:prstGeom prst="rect">
            <a:avLst/>
          </a:prstGeom>
          <a:noFill/>
          <a:ln>
            <a:noFill/>
          </a:ln>
        </p:spPr>
      </p:pic>
      <p:sp>
        <p:nvSpPr>
          <p:cNvPr id="431" name="Google Shape;431;p49"/>
          <p:cNvSpPr txBox="1"/>
          <p:nvPr/>
        </p:nvSpPr>
        <p:spPr>
          <a:xfrm>
            <a:off x="375271" y="148075"/>
            <a:ext cx="87270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3C3887"/>
                </a:solidFill>
                <a:latin typeface="Montserrat"/>
                <a:ea typeface="Montserrat"/>
                <a:cs typeface="Montserrat"/>
                <a:sym typeface="Montserrat"/>
              </a:rPr>
              <a:t>Best Team | Worst Team </a:t>
            </a:r>
            <a:endParaRPr b="0" i="0" sz="1200" u="none" cap="none" strike="noStrike">
              <a:solidFill>
                <a:srgbClr val="3C3887"/>
              </a:solidFill>
              <a:latin typeface="Arial"/>
              <a:ea typeface="Arial"/>
              <a:cs typeface="Arial"/>
              <a:sym typeface="Arial"/>
            </a:endParaRPr>
          </a:p>
        </p:txBody>
      </p:sp>
      <p:sp>
        <p:nvSpPr>
          <p:cNvPr id="432" name="Google Shape;432;p49"/>
          <p:cNvSpPr txBox="1"/>
          <p:nvPr/>
        </p:nvSpPr>
        <p:spPr>
          <a:xfrm>
            <a:off x="4305774" y="2324121"/>
            <a:ext cx="640200" cy="608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rPr b="1" i="0" lang="en-US" sz="2100" u="none" cap="none" strike="noStrike">
                <a:solidFill>
                  <a:schemeClr val="lt1"/>
                </a:solidFill>
                <a:latin typeface="Montserrat"/>
                <a:ea typeface="Montserrat"/>
                <a:cs typeface="Montserrat"/>
                <a:sym typeface="Montserrat"/>
              </a:rPr>
              <a:t>VS</a:t>
            </a:r>
            <a:endParaRPr b="1" i="0" sz="2100" u="none" cap="none" strike="noStrike">
              <a:solidFill>
                <a:schemeClr val="lt1"/>
              </a:solidFill>
              <a:latin typeface="Montserrat"/>
              <a:ea typeface="Montserrat"/>
              <a:cs typeface="Montserrat"/>
              <a:sym typeface="Montserrat"/>
            </a:endParaRPr>
          </a:p>
        </p:txBody>
      </p:sp>
      <p:pic>
        <p:nvPicPr>
          <p:cNvPr id="433" name="Google Shape;433;p49" title="6TC_Icons6.png"/>
          <p:cNvPicPr preferRelativeResize="0"/>
          <p:nvPr/>
        </p:nvPicPr>
        <p:blipFill rotWithShape="1">
          <a:blip r:embed="rId4">
            <a:alphaModFix/>
          </a:blip>
          <a:srcRect b="0" l="0" r="0" t="0"/>
          <a:stretch/>
        </p:blipFill>
        <p:spPr>
          <a:xfrm>
            <a:off x="3846650" y="2156250"/>
            <a:ext cx="1450700" cy="1450675"/>
          </a:xfrm>
          <a:prstGeom prst="rect">
            <a:avLst/>
          </a:prstGeom>
          <a:noFill/>
          <a:ln>
            <a:noFill/>
          </a:ln>
        </p:spPr>
      </p:pic>
      <p:sp>
        <p:nvSpPr>
          <p:cNvPr id="434" name="Google Shape;434;p49"/>
          <p:cNvSpPr txBox="1"/>
          <p:nvPr/>
        </p:nvSpPr>
        <p:spPr>
          <a:xfrm>
            <a:off x="4305775" y="2622388"/>
            <a:ext cx="640200" cy="67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rPr b="1" i="0" lang="en-US" sz="2100" u="none" cap="none" strike="noStrike">
                <a:solidFill>
                  <a:schemeClr val="lt1"/>
                </a:solidFill>
                <a:latin typeface="Montserrat"/>
                <a:ea typeface="Montserrat"/>
                <a:cs typeface="Montserrat"/>
                <a:sym typeface="Montserrat"/>
              </a:rPr>
              <a:t>VS.</a:t>
            </a:r>
            <a:endParaRPr b="1" i="0" sz="21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50"/>
          <p:cNvSpPr txBox="1"/>
          <p:nvPr/>
        </p:nvSpPr>
        <p:spPr>
          <a:xfrm>
            <a:off x="1315350" y="543050"/>
            <a:ext cx="3144900" cy="302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5000"/>
              <a:buFont typeface="Arial"/>
              <a:buNone/>
            </a:pPr>
            <a:r>
              <a:rPr b="1" i="0" lang="en-US" sz="35000" u="none" cap="none" strike="noStrike">
                <a:solidFill>
                  <a:srgbClr val="EBE6F7"/>
                </a:solidFill>
                <a:latin typeface="Montserrat"/>
                <a:ea typeface="Montserrat"/>
                <a:cs typeface="Montserrat"/>
                <a:sym typeface="Montserrat"/>
              </a:rPr>
              <a:t>“</a:t>
            </a:r>
            <a:endParaRPr b="1" i="0" sz="35000" u="none" cap="none" strike="noStrike">
              <a:solidFill>
                <a:srgbClr val="EBE6F7"/>
              </a:solidFill>
              <a:latin typeface="Montserrat"/>
              <a:ea typeface="Montserrat"/>
              <a:cs typeface="Montserrat"/>
              <a:sym typeface="Montserrat"/>
            </a:endParaRPr>
          </a:p>
        </p:txBody>
      </p:sp>
      <p:sp>
        <p:nvSpPr>
          <p:cNvPr id="440" name="Google Shape;440;p50"/>
          <p:cNvSpPr txBox="1"/>
          <p:nvPr/>
        </p:nvSpPr>
        <p:spPr>
          <a:xfrm>
            <a:off x="595325" y="1287777"/>
            <a:ext cx="4160400" cy="2462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200"/>
              <a:buFont typeface="Arial"/>
              <a:buNone/>
            </a:pPr>
            <a:r>
              <a:rPr b="0" i="0" lang="en-US" sz="2200" u="none" cap="none" strike="noStrike">
                <a:solidFill>
                  <a:srgbClr val="1D2453"/>
                </a:solidFill>
                <a:latin typeface="Montserrat"/>
                <a:ea typeface="Montserrat"/>
                <a:cs typeface="Montserrat"/>
                <a:sym typeface="Montserrat"/>
              </a:rPr>
              <a:t>I have no question that when you have a </a:t>
            </a:r>
            <a:r>
              <a:rPr b="1" i="0" lang="en-US" sz="2200" u="none" cap="none" strike="noStrike">
                <a:solidFill>
                  <a:srgbClr val="1D2453"/>
                </a:solidFill>
                <a:latin typeface="Montserrat"/>
                <a:ea typeface="Montserrat"/>
                <a:cs typeface="Montserrat"/>
                <a:sym typeface="Montserrat"/>
              </a:rPr>
              <a:t>team</a:t>
            </a:r>
            <a:r>
              <a:rPr b="0" i="0" lang="en-US" sz="2200" u="none" cap="none" strike="noStrike">
                <a:solidFill>
                  <a:srgbClr val="1D2453"/>
                </a:solidFill>
                <a:latin typeface="Montserrat"/>
                <a:ea typeface="Montserrat"/>
                <a:cs typeface="Montserrat"/>
                <a:sym typeface="Montserrat"/>
              </a:rPr>
              <a:t>, the possibility exists that it will generate magic, producing something </a:t>
            </a:r>
            <a:r>
              <a:rPr b="1" i="0" lang="en-US" sz="2200" u="none" cap="none" strike="noStrike">
                <a:solidFill>
                  <a:srgbClr val="1D2453"/>
                </a:solidFill>
                <a:latin typeface="Montserrat"/>
                <a:ea typeface="Montserrat"/>
                <a:cs typeface="Montserrat"/>
                <a:sym typeface="Montserrat"/>
              </a:rPr>
              <a:t>extraordinary</a:t>
            </a:r>
            <a:r>
              <a:rPr b="0" i="0" lang="en-US" sz="2200" u="none" cap="none" strike="noStrike">
                <a:solidFill>
                  <a:srgbClr val="1D2453"/>
                </a:solidFill>
                <a:latin typeface="Montserrat"/>
                <a:ea typeface="Montserrat"/>
                <a:cs typeface="Montserrat"/>
                <a:sym typeface="Montserrat"/>
              </a:rPr>
              <a:t>…. </a:t>
            </a:r>
            <a:endParaRPr b="0" i="0" sz="2200" u="none" cap="none" strike="noStrike">
              <a:solidFill>
                <a:srgbClr val="1D2453"/>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1D2453"/>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2200"/>
              <a:buFont typeface="Arial"/>
              <a:buNone/>
            </a:pPr>
            <a:r>
              <a:rPr b="0" i="0" lang="en-US" sz="2200" u="none" cap="none" strike="noStrike">
                <a:solidFill>
                  <a:srgbClr val="1D2453"/>
                </a:solidFill>
                <a:latin typeface="Montserrat"/>
                <a:ea typeface="Montserrat"/>
                <a:cs typeface="Montserrat"/>
                <a:sym typeface="Montserrat"/>
              </a:rPr>
              <a:t>But don’t count on it</a:t>
            </a:r>
            <a:endParaRPr b="0" i="0" sz="2200" u="none" cap="none" strike="noStrike">
              <a:solidFill>
                <a:srgbClr val="1D2453"/>
              </a:solidFill>
              <a:latin typeface="Montserrat"/>
              <a:ea typeface="Montserrat"/>
              <a:cs typeface="Montserrat"/>
              <a:sym typeface="Montserrat"/>
            </a:endParaRPr>
          </a:p>
        </p:txBody>
      </p:sp>
      <p:sp>
        <p:nvSpPr>
          <p:cNvPr id="441" name="Google Shape;441;p50"/>
          <p:cNvSpPr txBox="1"/>
          <p:nvPr/>
        </p:nvSpPr>
        <p:spPr>
          <a:xfrm>
            <a:off x="71776" y="3791368"/>
            <a:ext cx="49071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36DBFE"/>
                </a:solidFill>
                <a:latin typeface="Montserrat"/>
                <a:ea typeface="Montserrat"/>
                <a:cs typeface="Montserrat"/>
                <a:sym typeface="Montserrat"/>
              </a:rPr>
              <a:t>J. Richard Hackman </a:t>
            </a:r>
            <a:endParaRPr b="1" i="0" sz="1400" u="none" cap="none" strike="noStrike">
              <a:solidFill>
                <a:srgbClr val="36DBFE"/>
              </a:solidFill>
              <a:latin typeface="Montserrat"/>
              <a:ea typeface="Montserrat"/>
              <a:cs typeface="Montserrat"/>
              <a:sym typeface="Montserrat"/>
            </a:endParaRPr>
          </a:p>
        </p:txBody>
      </p:sp>
      <p:pic>
        <p:nvPicPr>
          <p:cNvPr id="442" name="Google Shape;442;p50" title="JRH Harvard office WJH.jpeg"/>
          <p:cNvPicPr preferRelativeResize="0"/>
          <p:nvPr>
            <p:ph idx="2" type="pic"/>
          </p:nvPr>
        </p:nvPicPr>
        <p:blipFill rotWithShape="1">
          <a:blip r:embed="rId3">
            <a:alphaModFix/>
          </a:blip>
          <a:srcRect b="0" l="0" r="20710" t="0"/>
          <a:stretch/>
        </p:blipFill>
        <p:spPr>
          <a:xfrm>
            <a:off x="5175077" y="765000"/>
            <a:ext cx="3708000" cy="3613500"/>
          </a:xfrm>
          <a:prstGeom prst="ellipse">
            <a:avLst/>
          </a:prstGeom>
          <a:noFill/>
          <a:ln>
            <a:noFill/>
          </a:ln>
        </p:spPr>
      </p:pic>
      <p:pic>
        <p:nvPicPr>
          <p:cNvPr id="443" name="Google Shape;443;p50" title="headshot for website (3).png"/>
          <p:cNvPicPr preferRelativeResize="0"/>
          <p:nvPr/>
        </p:nvPicPr>
        <p:blipFill rotWithShape="1">
          <a:blip r:embed="rId4">
            <a:alphaModFix/>
          </a:blip>
          <a:srcRect b="0" l="0" r="0" t="0"/>
          <a:stretch/>
        </p:blipFill>
        <p:spPr>
          <a:xfrm>
            <a:off x="5022675" y="515700"/>
            <a:ext cx="4006851" cy="40068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