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7" r:id="rId3"/>
    <p:sldId id="357" r:id="rId4"/>
    <p:sldId id="353" r:id="rId5"/>
    <p:sldId id="358" r:id="rId6"/>
    <p:sldId id="343" r:id="rId7"/>
    <p:sldId id="359" r:id="rId8"/>
    <p:sldId id="352" r:id="rId9"/>
    <p:sldId id="347" r:id="rId10"/>
    <p:sldId id="360" r:id="rId11"/>
    <p:sldId id="351" r:id="rId12"/>
    <p:sldId id="361" r:id="rId13"/>
    <p:sldId id="354" r:id="rId14"/>
    <p:sldId id="362" r:id="rId15"/>
    <p:sldId id="355" r:id="rId16"/>
    <p:sldId id="363" r:id="rId17"/>
    <p:sldId id="356" r:id="rId18"/>
    <p:sldId id="365" r:id="rId19"/>
    <p:sldId id="349" r:id="rId20"/>
    <p:sldId id="350" r:id="rId21"/>
    <p:sldId id="364" r:id="rId22"/>
    <p:sldId id="366" r:id="rId23"/>
    <p:sldId id="307" r:id="rId24"/>
    <p:sldId id="3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9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8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1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8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7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0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4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560C-F485-49FC-9378-51295AFA8FD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5A57-D1D9-487B-8186-5F9AF5D3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3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4727" y="2277045"/>
            <a:ext cx="9282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Financial Planning</a:t>
            </a:r>
            <a:endParaRPr lang="en-US" sz="4400" dirty="0">
              <a:latin typeface="Georgia" panose="02040502050405020303" pitchFamily="18" charset="0"/>
            </a:endParaRPr>
          </a:p>
          <a:p>
            <a:pPr algn="ctr"/>
            <a:endParaRPr lang="en-US" sz="4400" dirty="0">
              <a:latin typeface="Georgia" panose="02040502050405020303" pitchFamily="18" charset="0"/>
            </a:endParaRPr>
          </a:p>
          <a:p>
            <a:pPr algn="ctr"/>
            <a:r>
              <a:rPr lang="en-US" sz="2800" dirty="0">
                <a:latin typeface="Georgia" panose="02040502050405020303" pitchFamily="18" charset="0"/>
              </a:rPr>
              <a:t>Live Your Dream Life Years Sooner</a:t>
            </a:r>
          </a:p>
        </p:txBody>
      </p:sp>
    </p:spTree>
    <p:extLst>
      <p:ext uri="{BB962C8B-B14F-4D97-AF65-F5344CB8AC3E}">
        <p14:creationId xmlns:p14="http://schemas.microsoft.com/office/powerpoint/2010/main" val="128930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2792012" y="2877039"/>
            <a:ext cx="557075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You can manage spending by:</a:t>
            </a:r>
          </a:p>
          <a:p>
            <a:pPr algn="ctr"/>
            <a:endParaRPr lang="en-US" sz="3200" dirty="0">
              <a:latin typeface="Georgia" panose="02040502050405020303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Using “traditional budget method”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Using “goal prioritization method”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Using the “fixed expenses method”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8918-8AB8-43FC-8CCA-BF31A7C8276E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8A873-2048-4A1F-BAC4-0D21904F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718EC0-234F-6837-CACC-75D75633DC2C}"/>
              </a:ext>
            </a:extLst>
          </p:cNvPr>
          <p:cNvSpPr txBox="1"/>
          <p:nvPr/>
        </p:nvSpPr>
        <p:spPr>
          <a:xfrm>
            <a:off x="766618" y="1514764"/>
            <a:ext cx="962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1. Spend what you want to with cash flow management and budgeting</a:t>
            </a:r>
          </a:p>
        </p:txBody>
      </p:sp>
    </p:spTree>
    <p:extLst>
      <p:ext uri="{BB962C8B-B14F-4D97-AF65-F5344CB8AC3E}">
        <p14:creationId xmlns:p14="http://schemas.microsoft.com/office/powerpoint/2010/main" val="115595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1065010" y="1559598"/>
            <a:ext cx="9858789" cy="468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Why You Need Financial Planning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       Spend what you want to without worrying</a:t>
            </a:r>
          </a:p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      Pay less in taxes, which helps you get to your goals faster</a:t>
            </a:r>
          </a:p>
          <a:p>
            <a:pPr marL="457200" indent="-457200">
              <a:buAutoNum type="arabicPeriod" startAt="2"/>
            </a:pPr>
            <a:endParaRPr lang="en-US" sz="105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Protects against worst-case scenarios</a:t>
            </a:r>
          </a:p>
          <a:p>
            <a:pPr marL="457200" indent="-457200">
              <a:buAutoNum type="arabicPeriod" startAt="2"/>
            </a:pPr>
            <a:endParaRPr lang="en-US" sz="12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You’ll be prepared for big life milestones instead of being stressed about them</a:t>
            </a:r>
          </a:p>
          <a:p>
            <a:pPr marL="457200" indent="-457200">
              <a:buAutoNum type="arabicPeriod" startAt="2"/>
            </a:pPr>
            <a:endParaRPr lang="en-US" sz="14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Gets you to your dream life faster</a:t>
            </a:r>
          </a:p>
        </p:txBody>
      </p:sp>
    </p:spTree>
    <p:extLst>
      <p:ext uri="{BB962C8B-B14F-4D97-AF65-F5344CB8AC3E}">
        <p14:creationId xmlns:p14="http://schemas.microsoft.com/office/powerpoint/2010/main" val="143548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2190089" y="2877039"/>
            <a:ext cx="46490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W-2 vs 1099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Business owner vs. employee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Passive investing vs. active investing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Retirement vehicles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Avoiding taxes on big life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Itemizing deductions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8918-8AB8-43FC-8CCA-BF31A7C8276E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8A873-2048-4A1F-BAC4-0D21904F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718EC0-234F-6837-CACC-75D75633DC2C}"/>
              </a:ext>
            </a:extLst>
          </p:cNvPr>
          <p:cNvSpPr txBox="1"/>
          <p:nvPr/>
        </p:nvSpPr>
        <p:spPr>
          <a:xfrm>
            <a:off x="766618" y="1514764"/>
            <a:ext cx="71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2. Pay less in taxes to get to your goals faster</a:t>
            </a:r>
          </a:p>
        </p:txBody>
      </p:sp>
    </p:spTree>
    <p:extLst>
      <p:ext uri="{BB962C8B-B14F-4D97-AF65-F5344CB8AC3E}">
        <p14:creationId xmlns:p14="http://schemas.microsoft.com/office/powerpoint/2010/main" val="1974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1065010" y="1559598"/>
            <a:ext cx="9858789" cy="468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Why You Need Financial Planning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       Spend what you want to without worrying</a:t>
            </a:r>
          </a:p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Pay less in taxes, which helps you get to your goals faster</a:t>
            </a:r>
          </a:p>
          <a:p>
            <a:pPr marL="457200" indent="-457200">
              <a:buAutoNum type="arabicPeriod" startAt="2"/>
            </a:pPr>
            <a:endParaRPr lang="en-US" sz="105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      Protects against worst-case scenarios</a:t>
            </a:r>
          </a:p>
          <a:p>
            <a:pPr marL="457200" indent="-457200">
              <a:buAutoNum type="arabicPeriod" startAt="2"/>
            </a:pPr>
            <a:endParaRPr lang="en-US" sz="12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You’ll be prepared for big life milestones instead of being stressed about them</a:t>
            </a:r>
          </a:p>
          <a:p>
            <a:pPr marL="457200" indent="-457200">
              <a:buAutoNum type="arabicPeriod" startAt="2"/>
            </a:pPr>
            <a:endParaRPr lang="en-US" sz="14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Gets you to your dream life faster</a:t>
            </a:r>
          </a:p>
        </p:txBody>
      </p:sp>
    </p:spTree>
    <p:extLst>
      <p:ext uri="{BB962C8B-B14F-4D97-AF65-F5344CB8AC3E}">
        <p14:creationId xmlns:p14="http://schemas.microsoft.com/office/powerpoint/2010/main" val="386659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2203748" y="2766204"/>
            <a:ext cx="77845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Are your assets properly titled?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Do you need term life or own occupation disability? How much?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How do you pay less for better quality coverage?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Do you have the right kind of health insurance?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Did you get adequate umbrella and homeowner’s insurance?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Do you need a will and power of attorney?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8918-8AB8-43FC-8CCA-BF31A7C8276E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8A873-2048-4A1F-BAC4-0D21904F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718EC0-234F-6837-CACC-75D75633DC2C}"/>
              </a:ext>
            </a:extLst>
          </p:cNvPr>
          <p:cNvSpPr txBox="1"/>
          <p:nvPr/>
        </p:nvSpPr>
        <p:spPr>
          <a:xfrm>
            <a:off x="766618" y="1514764"/>
            <a:ext cx="674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3. Protecting against worst case scenarios</a:t>
            </a:r>
          </a:p>
        </p:txBody>
      </p:sp>
    </p:spTree>
    <p:extLst>
      <p:ext uri="{BB962C8B-B14F-4D97-AF65-F5344CB8AC3E}">
        <p14:creationId xmlns:p14="http://schemas.microsoft.com/office/powerpoint/2010/main" val="422449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318813" y="1559598"/>
            <a:ext cx="11351184" cy="477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Why You Need Financial Planning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       Spend what you want to without worrying</a:t>
            </a:r>
          </a:p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Pay less in taxes, which helps you get to your goals faster</a:t>
            </a:r>
          </a:p>
          <a:p>
            <a:pPr marL="457200" indent="-457200">
              <a:buAutoNum type="arabicPeriod" startAt="2"/>
            </a:pPr>
            <a:endParaRPr lang="en-US" sz="105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Protects against worst-case scenarios</a:t>
            </a:r>
          </a:p>
          <a:p>
            <a:pPr marL="457200" indent="-457200">
              <a:buAutoNum type="arabicPeriod" startAt="2"/>
            </a:pPr>
            <a:endParaRPr lang="en-US" sz="12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      You’ll be prepared for big life milestones instead of being stressed about them</a:t>
            </a:r>
          </a:p>
          <a:p>
            <a:pPr marL="457200" indent="-457200">
              <a:buAutoNum type="arabicPeriod" startAt="2"/>
            </a:pPr>
            <a:endParaRPr lang="en-US" sz="2000" b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Gets you to your dream life faster</a:t>
            </a:r>
          </a:p>
        </p:txBody>
      </p:sp>
    </p:spTree>
    <p:extLst>
      <p:ext uri="{BB962C8B-B14F-4D97-AF65-F5344CB8AC3E}">
        <p14:creationId xmlns:p14="http://schemas.microsoft.com/office/powerpoint/2010/main" val="138225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1801394" y="2646132"/>
            <a:ext cx="8589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Get on track for retirement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Navigate big housing decisions confidently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Know how to get the best car purchase deals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Know what to expect when having a child or getting married financially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Should you own a business? If yes, you’ll want to take a few actions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Prepare for before and after becoming financially independent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8918-8AB8-43FC-8CCA-BF31A7C8276E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8A873-2048-4A1F-BAC4-0D21904F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718EC0-234F-6837-CACC-75D75633DC2C}"/>
              </a:ext>
            </a:extLst>
          </p:cNvPr>
          <p:cNvSpPr txBox="1"/>
          <p:nvPr/>
        </p:nvSpPr>
        <p:spPr>
          <a:xfrm>
            <a:off x="766618" y="1514764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4. Being prepared for big life milestones</a:t>
            </a:r>
          </a:p>
        </p:txBody>
      </p:sp>
    </p:spTree>
    <p:extLst>
      <p:ext uri="{BB962C8B-B14F-4D97-AF65-F5344CB8AC3E}">
        <p14:creationId xmlns:p14="http://schemas.microsoft.com/office/powerpoint/2010/main" val="77491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1065010" y="1559598"/>
            <a:ext cx="9858789" cy="468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Why You Need Financial Planning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       Spend what you want to without worrying</a:t>
            </a:r>
          </a:p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Pay less in taxes, which helps you get to your goals faster</a:t>
            </a:r>
          </a:p>
          <a:p>
            <a:pPr marL="457200" indent="-457200">
              <a:buAutoNum type="arabicPeriod" startAt="2"/>
            </a:pPr>
            <a:endParaRPr lang="en-US" sz="105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Protects against worst-case scenarios</a:t>
            </a:r>
          </a:p>
          <a:p>
            <a:pPr marL="457200" indent="-457200">
              <a:buAutoNum type="arabicPeriod" startAt="2"/>
            </a:pPr>
            <a:endParaRPr lang="en-US" sz="12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You’ll be prepared for big life milestones instead of being stressed about them</a:t>
            </a:r>
          </a:p>
          <a:p>
            <a:pPr marL="457200" indent="-457200">
              <a:buAutoNum type="arabicPeriod" startAt="2"/>
            </a:pPr>
            <a:endParaRPr lang="en-US" sz="14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      Gets you to your dream life faster</a:t>
            </a:r>
          </a:p>
        </p:txBody>
      </p:sp>
    </p:spTree>
    <p:extLst>
      <p:ext uri="{BB962C8B-B14F-4D97-AF65-F5344CB8AC3E}">
        <p14:creationId xmlns:p14="http://schemas.microsoft.com/office/powerpoint/2010/main" val="320372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B48918-8AB8-43FC-8CCA-BF31A7C8276E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8A873-2048-4A1F-BAC4-0D21904F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7F12D4-20C4-B5AC-2E03-CDACF031E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833" y="2142836"/>
            <a:ext cx="5862334" cy="3897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08D15F-3854-DE1F-7BA9-2F087A9CA62A}"/>
              </a:ext>
            </a:extLst>
          </p:cNvPr>
          <p:cNvSpPr txBox="1"/>
          <p:nvPr/>
        </p:nvSpPr>
        <p:spPr>
          <a:xfrm>
            <a:off x="2604884" y="1410907"/>
            <a:ext cx="6982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Financial Plan is Your “Treasure Map” to an Ideal Life</a:t>
            </a:r>
          </a:p>
        </p:txBody>
      </p:sp>
    </p:spTree>
    <p:extLst>
      <p:ext uri="{BB962C8B-B14F-4D97-AF65-F5344CB8AC3E}">
        <p14:creationId xmlns:p14="http://schemas.microsoft.com/office/powerpoint/2010/main" val="3864219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852417" y="1618305"/>
            <a:ext cx="909896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What’s Important to You? Ask 3 Questions*</a:t>
            </a:r>
            <a:endParaRPr lang="en-US" sz="3600" dirty="0"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1. You win the lottery. What do you do?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2. You find out you have 5 to 10 years left to live. What do you do?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3. You find out you have 1 day left to live. What are your regrets? 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*Credit: George Kinder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8918-8AB8-43FC-8CCA-BF31A7C8276E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8A873-2048-4A1F-BAC4-0D21904F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5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2485078" y="2413337"/>
            <a:ext cx="72218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Why Do You Need Financial Planning?</a:t>
            </a: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algn="ctr"/>
            <a:r>
              <a:rPr lang="en-US" sz="5400" b="1" dirty="0">
                <a:latin typeface="Georgia" panose="02040502050405020303" pitchFamily="18" charset="0"/>
              </a:rPr>
              <a:t>FREEDOM</a:t>
            </a:r>
            <a:endParaRPr lang="en-US" sz="5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852417" y="1618305"/>
            <a:ext cx="1046312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What’s Important to You? Ask 3 Questions*</a:t>
            </a:r>
            <a:endParaRPr lang="en-US" sz="3600" dirty="0"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How does your life change with no financial constraints?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   This shows your dreams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2.  If you need to prioritize your goals with urgency, what’s most important?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   This is what you should focus on doing asap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3.  Identifying regrets helps you eliminate them 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*Credit: George Kinder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8918-8AB8-43FC-8CCA-BF31A7C8276E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8A873-2048-4A1F-BAC4-0D21904F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94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pic>
        <p:nvPicPr>
          <p:cNvPr id="3" name="Picture 2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57858D3E-B90C-6D98-A0C3-28A841EF5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5" y="2341466"/>
            <a:ext cx="4878089" cy="3495964"/>
          </a:xfrm>
          <a:prstGeom prst="rect">
            <a:avLst/>
          </a:prstGeom>
        </p:spPr>
      </p:pic>
      <p:pic>
        <p:nvPicPr>
          <p:cNvPr id="6" name="Picture 5" descr="A picture containing appliance&#10;&#10;Description automatically generated">
            <a:extLst>
              <a:ext uri="{FF2B5EF4-FFF2-40B4-BE49-F238E27FC236}">
                <a16:creationId xmlns:a16="http://schemas.microsoft.com/office/drawing/2014/main" id="{32B42502-B3A4-D9EA-1812-E55D517C3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09" y="2341466"/>
            <a:ext cx="5396859" cy="3495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C74B33-6989-B40B-7AB6-082D9961DAD7}"/>
              </a:ext>
            </a:extLst>
          </p:cNvPr>
          <p:cNvSpPr txBox="1"/>
          <p:nvPr/>
        </p:nvSpPr>
        <p:spPr>
          <a:xfrm>
            <a:off x="1014229" y="1510222"/>
            <a:ext cx="1042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Remember that tools are just tools until you use them for a specific purpose</a:t>
            </a:r>
          </a:p>
        </p:txBody>
      </p:sp>
    </p:spTree>
    <p:extLst>
      <p:ext uri="{BB962C8B-B14F-4D97-AF65-F5344CB8AC3E}">
        <p14:creationId xmlns:p14="http://schemas.microsoft.com/office/powerpoint/2010/main" val="169816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8"/>
            <a:ext cx="2962275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2637368" y="2413337"/>
            <a:ext cx="69172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Always Reflect on Your</a:t>
            </a: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algn="ctr"/>
            <a:r>
              <a:rPr lang="en-US" sz="5400" b="1" dirty="0">
                <a:latin typeface="Georgia" panose="02040502050405020303" pitchFamily="18" charset="0"/>
              </a:rPr>
              <a:t>WHY</a:t>
            </a:r>
          </a:p>
          <a:p>
            <a:pPr algn="ctr"/>
            <a:endParaRPr lang="en-US" sz="5400" b="1" dirty="0">
              <a:latin typeface="Georgia" panose="02040502050405020303" pitchFamily="18" charset="0"/>
            </a:endParaRP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And adjust your plan accordingly</a:t>
            </a:r>
          </a:p>
        </p:txBody>
      </p:sp>
    </p:spTree>
    <p:extLst>
      <p:ext uri="{BB962C8B-B14F-4D97-AF65-F5344CB8AC3E}">
        <p14:creationId xmlns:p14="http://schemas.microsoft.com/office/powerpoint/2010/main" val="191680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799533" y="1578339"/>
            <a:ext cx="10592964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5 Action Steps to Take Now</a:t>
            </a:r>
            <a:endParaRPr lang="en-US" b="1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1.           </a:t>
            </a:r>
            <a:r>
              <a:rPr lang="en-US" sz="1900" dirty="0">
                <a:latin typeface="Georgia" panose="02040502050405020303" pitchFamily="18" charset="0"/>
              </a:rPr>
              <a:t>Track and understand your spending so it reflects your values (use one of three methods)</a:t>
            </a:r>
          </a:p>
          <a:p>
            <a:pPr algn="ctr"/>
            <a:endParaRPr lang="en-US" sz="19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1900" dirty="0">
                <a:latin typeface="Georgia" panose="02040502050405020303" pitchFamily="18" charset="0"/>
              </a:rPr>
              <a:t>       Double check that you’re minimizing your taxes</a:t>
            </a:r>
          </a:p>
          <a:p>
            <a:pPr marL="457200" indent="-457200">
              <a:buAutoNum type="arabicPeriod" startAt="2"/>
            </a:pPr>
            <a:endParaRPr lang="en-US" sz="19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1900" dirty="0">
                <a:latin typeface="Georgia" panose="02040502050405020303" pitchFamily="18" charset="0"/>
              </a:rPr>
              <a:t>       Review your insurance coverage to make sure you don’t have unnecessary policies </a:t>
            </a:r>
          </a:p>
          <a:p>
            <a:r>
              <a:rPr lang="en-US" sz="1900" dirty="0">
                <a:latin typeface="Georgia" panose="02040502050405020303" pitchFamily="18" charset="0"/>
              </a:rPr>
              <a:t>               and that you have good coverage for the stuff you really need</a:t>
            </a:r>
          </a:p>
          <a:p>
            <a:pPr marL="457200" indent="-457200">
              <a:buAutoNum type="arabicPeriod" startAt="2"/>
            </a:pPr>
            <a:endParaRPr lang="en-US" sz="19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4"/>
            </a:pPr>
            <a:r>
              <a:rPr lang="en-US" sz="1900" dirty="0">
                <a:latin typeface="Georgia" panose="02040502050405020303" pitchFamily="18" charset="0"/>
              </a:rPr>
              <a:t>       Think about your biggest life goals for the next 5 years. </a:t>
            </a:r>
          </a:p>
          <a:p>
            <a:r>
              <a:rPr lang="en-US" sz="1900" dirty="0">
                <a:latin typeface="Georgia" panose="02040502050405020303" pitchFamily="18" charset="0"/>
              </a:rPr>
              <a:t>               Invest properly for these specific goals </a:t>
            </a:r>
          </a:p>
          <a:p>
            <a:r>
              <a:rPr lang="en-US" sz="1900" dirty="0">
                <a:latin typeface="Georgia" panose="02040502050405020303" pitchFamily="18" charset="0"/>
              </a:rPr>
              <a:t>               </a:t>
            </a:r>
          </a:p>
          <a:p>
            <a:pPr marL="457200" indent="-457200">
              <a:buAutoNum type="arabicPeriod" startAt="5"/>
            </a:pPr>
            <a:r>
              <a:rPr lang="en-US" sz="1900" dirty="0">
                <a:latin typeface="Georgia" panose="02040502050405020303" pitchFamily="18" charset="0"/>
              </a:rPr>
              <a:t>       Write down everything on a one-page financial plan customized for you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4896B-9F4B-4916-A8A0-37CF1A6C52CE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F6EB6-BE73-4D92-AA02-F3E7E769F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2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560671" y="1693749"/>
            <a:ext cx="11070659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Tips for Getting the Most Out of the Course</a:t>
            </a:r>
            <a:endParaRPr lang="en-US" sz="2000" b="1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Georgia" panose="02040502050405020303" pitchFamily="18" charset="0"/>
              </a:rPr>
              <a:t>ASK QUESTIONS in each comment section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Georgia" panose="02040502050405020303" pitchFamily="18" charset="0"/>
              </a:rPr>
              <a:t>Join live webinars when we offer them, and listen to old ones when we post them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Georgia" panose="02040502050405020303" pitchFamily="18" charset="0"/>
              </a:rPr>
              <a:t>Take the time to watch the course videos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THANKS!</a:t>
            </a:r>
            <a:endParaRPr lang="en-US" sz="24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917D5-BD16-4B4D-B6AA-EBD091DCA552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25D13-F84F-4065-857E-8BE725515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4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2315164" y="2413337"/>
            <a:ext cx="7561685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Why Do You Need Financial Planning?</a:t>
            </a: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endParaRPr lang="en-US" sz="11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Freedom in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how you use your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Freedom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from worry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Freedom in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how you do your job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Freedom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make the life choices you want</a:t>
            </a:r>
          </a:p>
        </p:txBody>
      </p:sp>
    </p:spTree>
    <p:extLst>
      <p:ext uri="{BB962C8B-B14F-4D97-AF65-F5344CB8AC3E}">
        <p14:creationId xmlns:p14="http://schemas.microsoft.com/office/powerpoint/2010/main" val="4831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2166082" y="1600537"/>
            <a:ext cx="78598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Why Do You Need Financial Planning?</a:t>
            </a: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“I hope I don’t get sued”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“If something happened to me, I don’t know if my family would be ok”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“I don’t think I’ll buy a business for another 5 years”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“This housing market is too hot. I’m going to sit it out until things cool off”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“I wish I could work less, but I can’t right now”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“In my ideal life, I’d probably work part time”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“I think about my student loans all the time. It’s a constant worry”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“Honestly, I have no idea how much I spend”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“Every time I look at my paycheck, I’m floored by how much I spend in taxes”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09591F-EE40-6F6B-AAE4-14A5882D55D5}"/>
              </a:ext>
            </a:extLst>
          </p:cNvPr>
          <p:cNvSpPr txBox="1"/>
          <p:nvPr/>
        </p:nvSpPr>
        <p:spPr>
          <a:xfrm>
            <a:off x="1668345" y="5643418"/>
            <a:ext cx="885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A FINANCIAL PLAN DESTROYS LIMITING BELIEFS</a:t>
            </a:r>
          </a:p>
        </p:txBody>
      </p:sp>
    </p:spTree>
    <p:extLst>
      <p:ext uri="{BB962C8B-B14F-4D97-AF65-F5344CB8AC3E}">
        <p14:creationId xmlns:p14="http://schemas.microsoft.com/office/powerpoint/2010/main" val="327115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pic>
        <p:nvPicPr>
          <p:cNvPr id="3" name="Picture 2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57858D3E-B90C-6D98-A0C3-28A841EF5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5" y="2341466"/>
            <a:ext cx="4878089" cy="3495964"/>
          </a:xfrm>
          <a:prstGeom prst="rect">
            <a:avLst/>
          </a:prstGeom>
        </p:spPr>
      </p:pic>
      <p:pic>
        <p:nvPicPr>
          <p:cNvPr id="6" name="Picture 5" descr="A picture containing appliance&#10;&#10;Description automatically generated">
            <a:extLst>
              <a:ext uri="{FF2B5EF4-FFF2-40B4-BE49-F238E27FC236}">
                <a16:creationId xmlns:a16="http://schemas.microsoft.com/office/drawing/2014/main" id="{32B42502-B3A4-D9EA-1812-E55D517C3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09" y="2341466"/>
            <a:ext cx="5396859" cy="3495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C74B33-6989-B40B-7AB6-082D9961DAD7}"/>
              </a:ext>
            </a:extLst>
          </p:cNvPr>
          <p:cNvSpPr txBox="1"/>
          <p:nvPr/>
        </p:nvSpPr>
        <p:spPr>
          <a:xfrm>
            <a:off x="1014229" y="1510222"/>
            <a:ext cx="1069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Financial planning also helps you use the tools you need to achieve your goals</a:t>
            </a:r>
          </a:p>
        </p:txBody>
      </p:sp>
    </p:spTree>
    <p:extLst>
      <p:ext uri="{BB962C8B-B14F-4D97-AF65-F5344CB8AC3E}">
        <p14:creationId xmlns:p14="http://schemas.microsoft.com/office/powerpoint/2010/main" val="337950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                                     Investing After the Corona Recession in 2021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85157-C45B-4C86-9107-AB7F33A28E03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F67CD-4552-4B55-A18E-3F9FC57E9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BE8821-819D-4587-91F8-95E7573B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270" y="1907708"/>
            <a:ext cx="2805031" cy="1902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8BC9C-465D-40A2-90A7-23C50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739" y="1907708"/>
            <a:ext cx="4282224" cy="1717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2658EC-7345-4229-847F-E23F218066F1}"/>
              </a:ext>
            </a:extLst>
          </p:cNvPr>
          <p:cNvSpPr txBox="1"/>
          <p:nvPr/>
        </p:nvSpPr>
        <p:spPr>
          <a:xfrm>
            <a:off x="295412" y="3062617"/>
            <a:ext cx="3576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Inflation is pushing up</a:t>
            </a:r>
          </a:p>
          <a:p>
            <a:r>
              <a:rPr lang="en-US" sz="2000" dirty="0">
                <a:latin typeface="Georgia" panose="02040502050405020303" pitchFamily="18" charset="0"/>
              </a:rPr>
              <a:t>     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prices</a:t>
            </a:r>
            <a:r>
              <a:rPr lang="en-US" sz="2000" dirty="0">
                <a:latin typeface="Georgia" panose="02040502050405020303" pitchFamily="18" charset="0"/>
              </a:rPr>
              <a:t> for everything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We could be facing a </a:t>
            </a:r>
          </a:p>
          <a:p>
            <a:r>
              <a:rPr lang="en-US" sz="2000" dirty="0">
                <a:latin typeface="Georgia" panose="02040502050405020303" pitchFamily="18" charset="0"/>
              </a:rPr>
              <a:t>     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recession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You now have far more </a:t>
            </a:r>
          </a:p>
          <a:p>
            <a:r>
              <a:rPr lang="en-US" sz="2000" dirty="0">
                <a:latin typeface="Georgia" panose="02040502050405020303" pitchFamily="18" charset="0"/>
              </a:rPr>
              <a:t>    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choices for your money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0BF9D-6826-BBBC-A85F-6200C1C00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711" y="4244454"/>
            <a:ext cx="3542148" cy="1717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49EE7B-9D0A-E7AF-40FE-C3440B16B5A3}"/>
              </a:ext>
            </a:extLst>
          </p:cNvPr>
          <p:cNvSpPr txBox="1"/>
          <p:nvPr/>
        </p:nvSpPr>
        <p:spPr>
          <a:xfrm>
            <a:off x="1426292" y="1293343"/>
            <a:ext cx="9339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Why is Financial Planning About to Become a Lot More Important?</a:t>
            </a:r>
          </a:p>
        </p:txBody>
      </p:sp>
      <p:pic>
        <p:nvPicPr>
          <p:cNvPr id="12" name="Picture 11" descr="Text, whiteboard&#10;&#10;Description automatically generated">
            <a:extLst>
              <a:ext uri="{FF2B5EF4-FFF2-40B4-BE49-F238E27FC236}">
                <a16:creationId xmlns:a16="http://schemas.microsoft.com/office/drawing/2014/main" id="{6BD977BA-83C0-66D4-8A48-354DF5ED9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25" y="4032113"/>
            <a:ext cx="3411651" cy="21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5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B1EF3-71AF-6646-FF00-D0A0E552CC1D}"/>
              </a:ext>
            </a:extLst>
          </p:cNvPr>
          <p:cNvSpPr txBox="1"/>
          <p:nvPr/>
        </p:nvSpPr>
        <p:spPr>
          <a:xfrm>
            <a:off x="1757391" y="1466310"/>
            <a:ext cx="866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PLUS, the US Personal Savings Rate Just hit the lowest rate since the financial crisis of 2008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16D74-6CCE-C255-8832-F37052986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2053234"/>
            <a:ext cx="9229725" cy="44600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8DBFD37-6DAF-4FFA-6181-C2B826124136}"/>
              </a:ext>
            </a:extLst>
          </p:cNvPr>
          <p:cNvSpPr/>
          <p:nvPr/>
        </p:nvSpPr>
        <p:spPr>
          <a:xfrm>
            <a:off x="2844800" y="3429000"/>
            <a:ext cx="323273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AF124D-4EFF-FE5F-1FD6-D5B718EC02F0}"/>
              </a:ext>
            </a:extLst>
          </p:cNvPr>
          <p:cNvSpPr/>
          <p:nvPr/>
        </p:nvSpPr>
        <p:spPr>
          <a:xfrm>
            <a:off x="6313055" y="3840018"/>
            <a:ext cx="323273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FF0344-D43C-5633-DD75-F0F1B4284AC6}"/>
              </a:ext>
            </a:extLst>
          </p:cNvPr>
          <p:cNvSpPr/>
          <p:nvPr/>
        </p:nvSpPr>
        <p:spPr>
          <a:xfrm>
            <a:off x="10387589" y="5142346"/>
            <a:ext cx="323273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D3F921-978B-FE12-1DF9-A98A1C4A429D}"/>
              </a:ext>
            </a:extLst>
          </p:cNvPr>
          <p:cNvSpPr txBox="1"/>
          <p:nvPr/>
        </p:nvSpPr>
        <p:spPr>
          <a:xfrm>
            <a:off x="3251200" y="3409434"/>
            <a:ext cx="28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35%, April 2020, big stimulus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71C2A9-2444-D90B-BEEA-2303CA930969}"/>
              </a:ext>
            </a:extLst>
          </p:cNvPr>
          <p:cNvSpPr txBox="1"/>
          <p:nvPr/>
        </p:nvSpPr>
        <p:spPr>
          <a:xfrm>
            <a:off x="6660719" y="3778766"/>
            <a:ext cx="305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26%, March 2021, big stimulus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229A3-F572-F225-DC5D-E8C5E65BA6F3}"/>
              </a:ext>
            </a:extLst>
          </p:cNvPr>
          <p:cNvSpPr txBox="1"/>
          <p:nvPr/>
        </p:nvSpPr>
        <p:spPr>
          <a:xfrm>
            <a:off x="10710862" y="4984280"/>
            <a:ext cx="142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4.4%, </a:t>
            </a:r>
          </a:p>
          <a:p>
            <a:r>
              <a:rPr lang="en-US" dirty="0"/>
              <a:t>high inflation</a:t>
            </a:r>
          </a:p>
        </p:txBody>
      </p:sp>
    </p:spTree>
    <p:extLst>
      <p:ext uri="{BB962C8B-B14F-4D97-AF65-F5344CB8AC3E}">
        <p14:creationId xmlns:p14="http://schemas.microsoft.com/office/powerpoint/2010/main" val="111543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1065013" y="1559598"/>
            <a:ext cx="9858789" cy="468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Why You Need Financial Planning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      Spend what you want to without worrying</a:t>
            </a:r>
          </a:p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Pay less in taxes, which helps you get to your goals faster</a:t>
            </a:r>
          </a:p>
          <a:p>
            <a:pPr marL="457200" indent="-457200">
              <a:buAutoNum type="arabicPeriod" startAt="2"/>
            </a:pPr>
            <a:endParaRPr lang="en-US" sz="105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Protect against worst-case scenarios</a:t>
            </a:r>
          </a:p>
          <a:p>
            <a:pPr marL="457200" indent="-457200">
              <a:buAutoNum type="arabicPeriod" startAt="2"/>
            </a:pPr>
            <a:endParaRPr lang="en-US" sz="12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You’ll be prepared for big life milestones instead of being stressed about them</a:t>
            </a:r>
          </a:p>
          <a:p>
            <a:pPr marL="457200" indent="-457200">
              <a:buAutoNum type="arabicPeriod" startAt="2"/>
            </a:pPr>
            <a:endParaRPr lang="en-US" sz="14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latin typeface="Georgia" panose="02040502050405020303" pitchFamily="18" charset="0"/>
              </a:rPr>
              <a:t>       Gets you to your dream life faster</a:t>
            </a:r>
          </a:p>
        </p:txBody>
      </p:sp>
    </p:spTree>
    <p:extLst>
      <p:ext uri="{BB962C8B-B14F-4D97-AF65-F5344CB8AC3E}">
        <p14:creationId xmlns:p14="http://schemas.microsoft.com/office/powerpoint/2010/main" val="136322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D4BAF9-9BD8-4346-A20C-9C40222E126D}"/>
              </a:ext>
            </a:extLst>
          </p:cNvPr>
          <p:cNvSpPr txBox="1"/>
          <p:nvPr/>
        </p:nvSpPr>
        <p:spPr>
          <a:xfrm>
            <a:off x="354684" y="2452166"/>
            <a:ext cx="11482631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The only way to say no to something is to have a bigger yes</a:t>
            </a:r>
          </a:p>
          <a:p>
            <a:pPr algn="ctr"/>
            <a:endParaRPr lang="en-US" sz="3600" dirty="0"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When mortgage rates double, you decide not to buy the $1 million dream house 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latin typeface="Georgia" panose="02040502050405020303" pitchFamily="18" charset="0"/>
              </a:rPr>
              <a:t>Why?</a:t>
            </a:r>
            <a:endParaRPr lang="en-US" sz="2400" dirty="0"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Because you like travelling more than you value a large home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8918-8AB8-43FC-8CCA-BF31A7C8276E}"/>
              </a:ext>
            </a:extLst>
          </p:cNvPr>
          <p:cNvSpPr/>
          <p:nvPr/>
        </p:nvSpPr>
        <p:spPr>
          <a:xfrm>
            <a:off x="0" y="0"/>
            <a:ext cx="12192000" cy="1140643"/>
          </a:xfrm>
          <a:prstGeom prst="rect">
            <a:avLst/>
          </a:prstGeom>
          <a:solidFill>
            <a:srgbClr val="5B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Planning Your Ideal Life with a Financial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8A873-2048-4A1F-BAC4-0D21904F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718EC0-234F-6837-CACC-75D75633DC2C}"/>
              </a:ext>
            </a:extLst>
          </p:cNvPr>
          <p:cNvSpPr txBox="1"/>
          <p:nvPr/>
        </p:nvSpPr>
        <p:spPr>
          <a:xfrm>
            <a:off x="766618" y="1514764"/>
            <a:ext cx="962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1. Spend what you want to with cash flow management and budgeting</a:t>
            </a:r>
          </a:p>
        </p:txBody>
      </p:sp>
    </p:spTree>
    <p:extLst>
      <p:ext uri="{BB962C8B-B14F-4D97-AF65-F5344CB8AC3E}">
        <p14:creationId xmlns:p14="http://schemas.microsoft.com/office/powerpoint/2010/main" val="331762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16762</TotalTime>
  <Words>1320</Words>
  <Application>Microsoft Office PowerPoint</Application>
  <PresentationFormat>Widescreen</PresentationFormat>
  <Paragraphs>236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Hornsby</dc:creator>
  <cp:lastModifiedBy>Travis Hornsby</cp:lastModifiedBy>
  <cp:revision>215</cp:revision>
  <dcterms:created xsi:type="dcterms:W3CDTF">2017-08-19T04:08:26Z</dcterms:created>
  <dcterms:modified xsi:type="dcterms:W3CDTF">2022-06-01T20:47:45Z</dcterms:modified>
</cp:coreProperties>
</file>