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</p:embeddedFont>
    <p:embeddedFont>
      <p:font typeface="Open Sans Extra Bold" panose="020B09060308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57" d="100"/>
          <a:sy n="57" d="100"/>
        </p:scale>
        <p:origin x="1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21553" y="1990577"/>
            <a:ext cx="14044893" cy="179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Disabled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0674" y="5322116"/>
            <a:ext cx="11486652" cy="9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5845">
                <a:solidFill>
                  <a:srgbClr val="FFFFFF"/>
                </a:solidFill>
                <a:latin typeface="Open Sans Extra Bold"/>
              </a:rPr>
              <a:t>Wilfred Owen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1710" y="7987572"/>
            <a:ext cx="7224580" cy="81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4752">
                <a:solidFill>
                  <a:srgbClr val="FFFFFF"/>
                </a:solidFill>
                <a:latin typeface="Open Sans Extra Bold"/>
              </a:rPr>
              <a:t>Narrator: Barbara Njau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6998" y="396324"/>
            <a:ext cx="9477903" cy="989067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58466" y="521006"/>
            <a:ext cx="1661998" cy="476067"/>
            <a:chOff x="0" y="0"/>
            <a:chExt cx="1995163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995163" cy="69850"/>
            </a:xfrm>
            <a:custGeom>
              <a:avLst/>
              <a:gdLst/>
              <a:ahLst/>
              <a:cxnLst/>
              <a:rect l="l" t="t" r="r" b="b"/>
              <a:pathLst>
                <a:path w="1995163" h="69850">
                  <a:moveTo>
                    <a:pt x="17043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95163" y="69850"/>
                  </a:lnTo>
                  <a:lnTo>
                    <a:pt x="1995163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56733" y="997073"/>
            <a:ext cx="672660" cy="5210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03816" y="323839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1616"/>
                </a:solidFill>
                <a:latin typeface="Open Sans"/>
              </a:rPr>
              <a:t>Metonym replaces the wholeness of his identity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2867" y="720940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Pronoun - anonymous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758466" y="1187767"/>
            <a:ext cx="4306533" cy="476067"/>
            <a:chOff x="0" y="0"/>
            <a:chExt cx="5169823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5169822" cy="69850"/>
            </a:xfrm>
            <a:custGeom>
              <a:avLst/>
              <a:gdLst/>
              <a:ahLst/>
              <a:cxnLst/>
              <a:rect l="l" t="t" r="r" b="b"/>
              <a:pathLst>
                <a:path w="5169822" h="69850">
                  <a:moveTo>
                    <a:pt x="48789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69822" y="69850"/>
                  </a:lnTo>
                  <a:lnTo>
                    <a:pt x="5169822" y="0"/>
                  </a:lnTo>
                  <a:close/>
                </a:path>
              </a:pathLst>
            </a:custGeom>
            <a:solidFill>
              <a:srgbClr val="FD00D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0506" y="1149668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D00DC"/>
                </a:solidFill>
                <a:latin typeface="Open Sans"/>
              </a:rPr>
              <a:t>Stasis and passivity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669" y="1028700"/>
            <a:ext cx="672660" cy="5210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5578" y="720940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Caesura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071635" y="1187767"/>
            <a:ext cx="934183" cy="476067"/>
            <a:chOff x="0" y="0"/>
            <a:chExt cx="112145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121450" cy="69850"/>
            </a:xfrm>
            <a:custGeom>
              <a:avLst/>
              <a:gdLst/>
              <a:ahLst/>
              <a:cxnLst/>
              <a:rect l="l" t="t" r="r" b="b"/>
              <a:pathLst>
                <a:path w="1121450" h="69850">
                  <a:moveTo>
                    <a:pt x="830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1450" y="69850"/>
                  </a:lnTo>
                  <a:lnTo>
                    <a:pt x="112145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434509" y="1663835"/>
            <a:ext cx="934183" cy="476067"/>
            <a:chOff x="0" y="0"/>
            <a:chExt cx="1121450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121450" cy="69850"/>
            </a:xfrm>
            <a:custGeom>
              <a:avLst/>
              <a:gdLst/>
              <a:ahLst/>
              <a:cxnLst/>
              <a:rect l="l" t="t" r="r" b="b"/>
              <a:pathLst>
                <a:path w="1121450" h="69850">
                  <a:moveTo>
                    <a:pt x="830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21450" y="69850"/>
                  </a:lnTo>
                  <a:lnTo>
                    <a:pt x="112145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005818" y="1042896"/>
            <a:ext cx="401209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Semantic field of darkness shows existence is nihilistic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161455" y="2139902"/>
            <a:ext cx="1921007" cy="476067"/>
            <a:chOff x="0" y="0"/>
            <a:chExt cx="2306093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2306093" cy="69850"/>
            </a:xfrm>
            <a:custGeom>
              <a:avLst/>
              <a:gdLst/>
              <a:ahLst/>
              <a:cxnLst/>
              <a:rect l="l" t="t" r="r" b="b"/>
              <a:pathLst>
                <a:path w="2306093" h="69850">
                  <a:moveTo>
                    <a:pt x="20152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06093" y="69850"/>
                  </a:lnTo>
                  <a:lnTo>
                    <a:pt x="2306093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24629" y="1942735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E59"/>
                </a:solidFill>
                <a:latin typeface="Open Sans"/>
              </a:rPr>
              <a:t>Sibilance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704571" y="2615969"/>
            <a:ext cx="1254454" cy="310881"/>
            <a:chOff x="0" y="0"/>
            <a:chExt cx="2306093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2306093" cy="69850"/>
            </a:xfrm>
            <a:custGeom>
              <a:avLst/>
              <a:gdLst/>
              <a:ahLst/>
              <a:cxnLst/>
              <a:rect l="l" t="t" r="r" b="b"/>
              <a:pathLst>
                <a:path w="2306093" h="69850">
                  <a:moveTo>
                    <a:pt x="20152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06093" y="69850"/>
                  </a:lnTo>
                  <a:lnTo>
                    <a:pt x="2306093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702167" y="3096885"/>
            <a:ext cx="1254454" cy="310881"/>
            <a:chOff x="0" y="0"/>
            <a:chExt cx="2306093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2306093" cy="69850"/>
            </a:xfrm>
            <a:custGeom>
              <a:avLst/>
              <a:gdLst/>
              <a:ahLst/>
              <a:cxnLst/>
              <a:rect l="l" t="t" r="r" b="b"/>
              <a:pathLst>
                <a:path w="2306093" h="69850">
                  <a:moveTo>
                    <a:pt x="20152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06093" y="69850"/>
                  </a:lnTo>
                  <a:lnTo>
                    <a:pt x="2306093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88516" y="2388505"/>
            <a:ext cx="64009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Repetition suggests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only he can hear this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033963" y="2556391"/>
            <a:ext cx="1971855" cy="430039"/>
            <a:chOff x="0" y="0"/>
            <a:chExt cx="2620496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2620496" cy="69850"/>
            </a:xfrm>
            <a:custGeom>
              <a:avLst/>
              <a:gdLst/>
              <a:ahLst/>
              <a:cxnLst/>
              <a:rect l="l" t="t" r="r" b="b"/>
              <a:pathLst>
                <a:path w="2620496" h="69850">
                  <a:moveTo>
                    <a:pt x="23296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20496" y="69850"/>
                  </a:lnTo>
                  <a:lnTo>
                    <a:pt x="262049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368692" y="2418802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914D"/>
                </a:solidFill>
                <a:latin typeface="Open Sans"/>
              </a:rPr>
              <a:t>Simile shows this is a sad song for him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59176" y="1932826"/>
            <a:ext cx="534704" cy="414152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2019890" y="1894726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Enjambment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420464" y="2986429"/>
            <a:ext cx="3215462" cy="476067"/>
            <a:chOff x="0" y="0"/>
            <a:chExt cx="3860036" cy="571500"/>
          </a:xfrm>
        </p:grpSpPr>
        <p:sp>
          <p:nvSpPr>
            <p:cNvPr id="33" name="Freeform 33"/>
            <p:cNvSpPr/>
            <p:nvPr/>
          </p:nvSpPr>
          <p:spPr>
            <a:xfrm>
              <a:off x="0" y="255270"/>
              <a:ext cx="3860036" cy="69850"/>
            </a:xfrm>
            <a:custGeom>
              <a:avLst/>
              <a:gdLst/>
              <a:ahLst/>
              <a:cxnLst/>
              <a:rect l="l" t="t" r="r" b="b"/>
              <a:pathLst>
                <a:path w="3860036" h="69850">
                  <a:moveTo>
                    <a:pt x="35692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860036" y="69850"/>
                  </a:lnTo>
                  <a:lnTo>
                    <a:pt x="3860036" y="0"/>
                  </a:lnTo>
                  <a:close/>
                </a:path>
              </a:pathLst>
            </a:custGeom>
            <a:solidFill>
              <a:srgbClr val="00FDCF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10064999" y="2789262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CF"/>
                </a:solidFill>
                <a:latin typeface="Open Sans"/>
              </a:rPr>
              <a:t>Alliteration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8121959" y="3407766"/>
            <a:ext cx="3215462" cy="476067"/>
            <a:chOff x="0" y="0"/>
            <a:chExt cx="3860036" cy="571500"/>
          </a:xfrm>
        </p:grpSpPr>
        <p:sp>
          <p:nvSpPr>
            <p:cNvPr id="36" name="Freeform 36"/>
            <p:cNvSpPr/>
            <p:nvPr/>
          </p:nvSpPr>
          <p:spPr>
            <a:xfrm>
              <a:off x="0" y="255270"/>
              <a:ext cx="3860036" cy="69850"/>
            </a:xfrm>
            <a:custGeom>
              <a:avLst/>
              <a:gdLst/>
              <a:ahLst/>
              <a:cxnLst/>
              <a:rect l="l" t="t" r="r" b="b"/>
              <a:pathLst>
                <a:path w="3860036" h="69850">
                  <a:moveTo>
                    <a:pt x="35692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860036" y="69850"/>
                  </a:lnTo>
                  <a:lnTo>
                    <a:pt x="3860036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2751772" y="2948329"/>
            <a:ext cx="64009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12"/>
                </a:solidFill>
                <a:latin typeface="Open Sans"/>
              </a:rPr>
              <a:t>Sleep is personified -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12"/>
                </a:solidFill>
                <a:latin typeface="Open Sans"/>
              </a:rPr>
              <a:t>comforting escape for him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6849537" y="4055441"/>
            <a:ext cx="1571796" cy="476067"/>
            <a:chOff x="0" y="0"/>
            <a:chExt cx="1886879" cy="571500"/>
          </a:xfrm>
        </p:grpSpPr>
        <p:sp>
          <p:nvSpPr>
            <p:cNvPr id="39" name="Freeform 39"/>
            <p:cNvSpPr/>
            <p:nvPr/>
          </p:nvSpPr>
          <p:spPr>
            <a:xfrm>
              <a:off x="0" y="255270"/>
              <a:ext cx="1886879" cy="69850"/>
            </a:xfrm>
            <a:custGeom>
              <a:avLst/>
              <a:gdLst/>
              <a:ahLst/>
              <a:cxnLst/>
              <a:rect l="l" t="t" r="r" b="b"/>
              <a:pathLst>
                <a:path w="1886879" h="69850">
                  <a:moveTo>
                    <a:pt x="159604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86879" y="69850"/>
                  </a:lnTo>
                  <a:lnTo>
                    <a:pt x="1886879" y="0"/>
                  </a:lnTo>
                  <a:close/>
                </a:path>
              </a:pathLst>
            </a:custGeom>
            <a:solidFill>
              <a:srgbClr val="FF4D00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2792589" y="3527598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4D00"/>
                </a:solidFill>
                <a:latin typeface="Open Sans"/>
              </a:rPr>
              <a:t>Alliteration - temporal focus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35304" y="3794938"/>
            <a:ext cx="672660" cy="521006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2019890" y="3845733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Intensifier highlights positive past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1337421" y="4531508"/>
            <a:ext cx="2454295" cy="476067"/>
            <a:chOff x="0" y="0"/>
            <a:chExt cx="2946284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2946284" cy="69850"/>
            </a:xfrm>
            <a:custGeom>
              <a:avLst/>
              <a:gdLst/>
              <a:ahLst/>
              <a:cxnLst/>
              <a:rect l="l" t="t" r="r" b="b"/>
              <a:pathLst>
                <a:path w="2946284" h="69850">
                  <a:moveTo>
                    <a:pt x="26554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46284" y="69850"/>
                  </a:lnTo>
                  <a:lnTo>
                    <a:pt x="2946284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2538726" y="4334340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Metaphor - carefree youth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6589465" y="4865595"/>
            <a:ext cx="2108165" cy="476067"/>
            <a:chOff x="0" y="0"/>
            <a:chExt cx="2530769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2530769" cy="69850"/>
            </a:xfrm>
            <a:custGeom>
              <a:avLst/>
              <a:gdLst/>
              <a:ahLst/>
              <a:cxnLst/>
              <a:rect l="l" t="t" r="r" b="b"/>
              <a:pathLst>
                <a:path w="2530769" h="69850">
                  <a:moveTo>
                    <a:pt x="223993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30769" y="69850"/>
                  </a:lnTo>
                  <a:lnTo>
                    <a:pt x="2530769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-180847" y="4673499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Alliteration highlights the promise of youth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6849537" y="5341662"/>
            <a:ext cx="1708362" cy="476067"/>
            <a:chOff x="0" y="0"/>
            <a:chExt cx="2050822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2050822" cy="69850"/>
            </a:xfrm>
            <a:custGeom>
              <a:avLst/>
              <a:gdLst/>
              <a:ahLst/>
              <a:cxnLst/>
              <a:rect l="l" t="t" r="r" b="b"/>
              <a:pathLst>
                <a:path w="2050822" h="69850">
                  <a:moveTo>
                    <a:pt x="17599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50822" y="69850"/>
                  </a:lnTo>
                  <a:lnTo>
                    <a:pt x="2050822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1519546" y="5541596"/>
            <a:ext cx="411482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Antithetical temporal shift between the past and present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735284" y="5765105"/>
            <a:ext cx="854181" cy="397430"/>
            <a:chOff x="0" y="0"/>
            <a:chExt cx="1228305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1228305" cy="69850"/>
            </a:xfrm>
            <a:custGeom>
              <a:avLst/>
              <a:gdLst/>
              <a:ahLst/>
              <a:cxnLst/>
              <a:rect l="l" t="t" r="r" b="b"/>
              <a:pathLst>
                <a:path w="1228305" h="69850">
                  <a:moveTo>
                    <a:pt x="93747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8305" y="69850"/>
                  </a:lnTo>
                  <a:lnTo>
                    <a:pt x="122830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9729690" y="5341662"/>
            <a:ext cx="4296838" cy="476067"/>
            <a:chOff x="0" y="0"/>
            <a:chExt cx="5158184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5158184" cy="69850"/>
            </a:xfrm>
            <a:custGeom>
              <a:avLst/>
              <a:gdLst/>
              <a:ahLst/>
              <a:cxnLst/>
              <a:rect l="l" t="t" r="r" b="b"/>
              <a:pathLst>
                <a:path w="5158184" h="69850">
                  <a:moveTo>
                    <a:pt x="48673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58184" y="69850"/>
                  </a:lnTo>
                  <a:lnTo>
                    <a:pt x="5158184" y="0"/>
                  </a:lnTo>
                  <a:close/>
                </a:path>
              </a:pathLst>
            </a:custGeom>
            <a:solidFill>
              <a:srgbClr val="FD00DC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12564569" y="5037395"/>
            <a:ext cx="64009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D00DC"/>
                </a:solidFill>
                <a:latin typeface="Open Sans"/>
              </a:rPr>
              <a:t>Suggests decision to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D00DC"/>
                </a:solidFill>
                <a:latin typeface="Open Sans"/>
              </a:rPr>
              <a:t>enlist was careless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3005818" y="5289037"/>
            <a:ext cx="1020710" cy="397430"/>
            <a:chOff x="0" y="0"/>
            <a:chExt cx="1467771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1467771" cy="69850"/>
            </a:xfrm>
            <a:custGeom>
              <a:avLst/>
              <a:gdLst/>
              <a:ahLst/>
              <a:cxnLst/>
              <a:rect l="l" t="t" r="r" b="b"/>
              <a:pathLst>
                <a:path w="1467771" h="69850">
                  <a:moveTo>
                    <a:pt x="11769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67771" y="69850"/>
                  </a:lnTo>
                  <a:lnTo>
                    <a:pt x="1467771" y="0"/>
                  </a:lnTo>
                  <a:close/>
                </a:path>
              </a:pathLst>
            </a:custGeom>
            <a:solidFill>
              <a:srgbClr val="F2FF01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10401329" y="5607585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2FF01"/>
                </a:solidFill>
                <a:latin typeface="Open Sans"/>
              </a:rPr>
              <a:t>Synecdoche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6649635" y="6162534"/>
            <a:ext cx="1262098" cy="476067"/>
            <a:chOff x="0" y="0"/>
            <a:chExt cx="1515098" cy="571500"/>
          </a:xfrm>
        </p:grpSpPr>
        <p:sp>
          <p:nvSpPr>
            <p:cNvPr id="61" name="Freeform 61"/>
            <p:cNvSpPr/>
            <p:nvPr/>
          </p:nvSpPr>
          <p:spPr>
            <a:xfrm>
              <a:off x="0" y="255270"/>
              <a:ext cx="1515098" cy="69850"/>
            </a:xfrm>
            <a:custGeom>
              <a:avLst/>
              <a:gdLst/>
              <a:ahLst/>
              <a:cxnLst/>
              <a:rect l="l" t="t" r="r" b="b"/>
              <a:pathLst>
                <a:path w="1515098" h="69850">
                  <a:moveTo>
                    <a:pt x="12242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15098" y="69850"/>
                  </a:lnTo>
                  <a:lnTo>
                    <a:pt x="1515098" y="0"/>
                  </a:lnTo>
                  <a:close/>
                </a:path>
              </a:pathLst>
            </a:custGeom>
            <a:solidFill>
              <a:srgbClr val="F10157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3005818" y="6162534"/>
            <a:ext cx="1020710" cy="476067"/>
            <a:chOff x="0" y="0"/>
            <a:chExt cx="1225322" cy="571500"/>
          </a:xfrm>
        </p:grpSpPr>
        <p:sp>
          <p:nvSpPr>
            <p:cNvPr id="63" name="Freeform 63"/>
            <p:cNvSpPr/>
            <p:nvPr/>
          </p:nvSpPr>
          <p:spPr>
            <a:xfrm>
              <a:off x="0" y="255270"/>
              <a:ext cx="1225322" cy="69850"/>
            </a:xfrm>
            <a:custGeom>
              <a:avLst/>
              <a:gdLst/>
              <a:ahLst/>
              <a:cxnLst/>
              <a:rect l="l" t="t" r="r" b="b"/>
              <a:pathLst>
                <a:path w="1225322" h="69850">
                  <a:moveTo>
                    <a:pt x="9344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25322" y="69850"/>
                  </a:lnTo>
                  <a:lnTo>
                    <a:pt x="1225322" y="0"/>
                  </a:lnTo>
                  <a:close/>
                </a:path>
              </a:pathLst>
            </a:custGeom>
            <a:solidFill>
              <a:srgbClr val="F10157"/>
            </a:solidFill>
          </p:spPr>
        </p:sp>
      </p:grpSp>
      <p:sp>
        <p:nvSpPr>
          <p:cNvPr id="64" name="TextBox 64"/>
          <p:cNvSpPr txBox="1"/>
          <p:nvPr/>
        </p:nvSpPr>
        <p:spPr>
          <a:xfrm>
            <a:off x="14293879" y="5979243"/>
            <a:ext cx="3553499" cy="129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1849" dirty="0">
                <a:solidFill>
                  <a:srgbClr val="F10157"/>
                </a:solidFill>
                <a:latin typeface="Open Sans"/>
              </a:rPr>
              <a:t>Semantic field of body parts shows he misses being able to move in an agile way and he misses intimacy from women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9485950" y="6638602"/>
            <a:ext cx="4030223" cy="476067"/>
            <a:chOff x="0" y="0"/>
            <a:chExt cx="4838124" cy="571500"/>
          </a:xfrm>
        </p:grpSpPr>
        <p:sp>
          <p:nvSpPr>
            <p:cNvPr id="66" name="Freeform 66"/>
            <p:cNvSpPr/>
            <p:nvPr/>
          </p:nvSpPr>
          <p:spPr>
            <a:xfrm>
              <a:off x="0" y="255270"/>
              <a:ext cx="4838124" cy="69850"/>
            </a:xfrm>
            <a:custGeom>
              <a:avLst/>
              <a:gdLst/>
              <a:ahLst/>
              <a:cxnLst/>
              <a:rect l="l" t="t" r="r" b="b"/>
              <a:pathLst>
                <a:path w="4838124" h="69850">
                  <a:moveTo>
                    <a:pt x="45472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38124" y="69850"/>
                  </a:lnTo>
                  <a:lnTo>
                    <a:pt x="4838124" y="0"/>
                  </a:lnTo>
                  <a:close/>
                </a:path>
              </a:pathLst>
            </a:custGeom>
            <a:solidFill>
              <a:srgbClr val="00FDCF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0064999" y="6920882"/>
            <a:ext cx="6141294" cy="3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014" dirty="0">
                <a:solidFill>
                  <a:srgbClr val="00FDCF"/>
                </a:solidFill>
                <a:latin typeface="Open Sans"/>
              </a:rPr>
              <a:t>Simile - </a:t>
            </a:r>
            <a:r>
              <a:rPr lang="en-US" sz="2014" dirty="0" err="1">
                <a:solidFill>
                  <a:srgbClr val="00FDCF"/>
                </a:solidFill>
                <a:latin typeface="Open Sans"/>
              </a:rPr>
              <a:t>ostracised</a:t>
            </a:r>
            <a:endParaRPr lang="en-US" sz="2014" dirty="0">
              <a:solidFill>
                <a:srgbClr val="00FDCF"/>
              </a:solidFill>
              <a:latin typeface="Open Sans"/>
            </a:endParaRPr>
          </a:p>
        </p:txBody>
      </p:sp>
      <p:grpSp>
        <p:nvGrpSpPr>
          <p:cNvPr id="68" name="Group 68"/>
          <p:cNvGrpSpPr/>
          <p:nvPr/>
        </p:nvGrpSpPr>
        <p:grpSpPr>
          <a:xfrm>
            <a:off x="7503816" y="7684971"/>
            <a:ext cx="1401829" cy="476067"/>
            <a:chOff x="0" y="0"/>
            <a:chExt cx="1682841" cy="571500"/>
          </a:xfrm>
        </p:grpSpPr>
        <p:sp>
          <p:nvSpPr>
            <p:cNvPr id="69" name="Freeform 69"/>
            <p:cNvSpPr/>
            <p:nvPr/>
          </p:nvSpPr>
          <p:spPr>
            <a:xfrm>
              <a:off x="0" y="255270"/>
              <a:ext cx="1682840" cy="69850"/>
            </a:xfrm>
            <a:custGeom>
              <a:avLst/>
              <a:gdLst/>
              <a:ahLst/>
              <a:cxnLst/>
              <a:rect l="l" t="t" r="r" b="b"/>
              <a:pathLst>
                <a:path w="1682840" h="69850">
                  <a:moveTo>
                    <a:pt x="139201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82840" y="69850"/>
                  </a:lnTo>
                  <a:lnTo>
                    <a:pt x="168284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323361" y="7083022"/>
            <a:ext cx="442363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Comparative adjective focuses on his vitality as a young person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5758466" y="8976110"/>
            <a:ext cx="4542192" cy="536543"/>
            <a:chOff x="0" y="0"/>
            <a:chExt cx="4838124" cy="571500"/>
          </a:xfrm>
        </p:grpSpPr>
        <p:sp>
          <p:nvSpPr>
            <p:cNvPr id="72" name="Freeform 72"/>
            <p:cNvSpPr/>
            <p:nvPr/>
          </p:nvSpPr>
          <p:spPr>
            <a:xfrm>
              <a:off x="0" y="255270"/>
              <a:ext cx="4838124" cy="69850"/>
            </a:xfrm>
            <a:custGeom>
              <a:avLst/>
              <a:gdLst/>
              <a:ahLst/>
              <a:cxnLst/>
              <a:rect l="l" t="t" r="r" b="b"/>
              <a:pathLst>
                <a:path w="4838124" h="69850">
                  <a:moveTo>
                    <a:pt x="45472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38124" y="69850"/>
                  </a:lnTo>
                  <a:lnTo>
                    <a:pt x="4838124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73" name="TextBox 73"/>
          <p:cNvSpPr txBox="1"/>
          <p:nvPr/>
        </p:nvSpPr>
        <p:spPr>
          <a:xfrm>
            <a:off x="1956901" y="8615033"/>
            <a:ext cx="374526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1616"/>
                </a:solidFill>
                <a:latin typeface="Open Sans"/>
              </a:rPr>
              <a:t>Metaphor shows he gave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1616"/>
                </a:solidFill>
                <a:latin typeface="Open Sans"/>
              </a:rPr>
              <a:t> his life away to the war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7561274" y="8066514"/>
            <a:ext cx="700915" cy="476067"/>
            <a:chOff x="0" y="0"/>
            <a:chExt cx="841420" cy="571500"/>
          </a:xfrm>
        </p:grpSpPr>
        <p:sp>
          <p:nvSpPr>
            <p:cNvPr id="75" name="Freeform 75"/>
            <p:cNvSpPr/>
            <p:nvPr/>
          </p:nvSpPr>
          <p:spPr>
            <a:xfrm>
              <a:off x="0" y="255270"/>
              <a:ext cx="841420" cy="69850"/>
            </a:xfrm>
            <a:custGeom>
              <a:avLst/>
              <a:gdLst/>
              <a:ahLst/>
              <a:cxnLst/>
              <a:rect l="l" t="t" r="r" b="b"/>
              <a:pathLst>
                <a:path w="841420" h="69850">
                  <a:moveTo>
                    <a:pt x="550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1420" y="69850"/>
                  </a:lnTo>
                  <a:lnTo>
                    <a:pt x="841420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0401329" y="7684971"/>
            <a:ext cx="1003876" cy="476067"/>
            <a:chOff x="0" y="0"/>
            <a:chExt cx="1205114" cy="571500"/>
          </a:xfrm>
        </p:grpSpPr>
        <p:sp>
          <p:nvSpPr>
            <p:cNvPr id="77" name="Freeform 77"/>
            <p:cNvSpPr/>
            <p:nvPr/>
          </p:nvSpPr>
          <p:spPr>
            <a:xfrm>
              <a:off x="0" y="255270"/>
              <a:ext cx="1205114" cy="69850"/>
            </a:xfrm>
            <a:custGeom>
              <a:avLst/>
              <a:gdLst/>
              <a:ahLst/>
              <a:cxnLst/>
              <a:rect l="l" t="t" r="r" b="b"/>
              <a:pathLst>
                <a:path w="1205114" h="69850">
                  <a:moveTo>
                    <a:pt x="9142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05114" y="69850"/>
                  </a:lnTo>
                  <a:lnTo>
                    <a:pt x="1205114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sp>
        <p:nvSpPr>
          <p:cNvPr id="78" name="TextBox 78"/>
          <p:cNvSpPr txBox="1"/>
          <p:nvPr/>
        </p:nvSpPr>
        <p:spPr>
          <a:xfrm>
            <a:off x="13383817" y="7646871"/>
            <a:ext cx="387548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12"/>
                </a:solidFill>
                <a:latin typeface="Open Sans"/>
              </a:rPr>
              <a:t>Oxymoron flashes forward and creates a stark contrast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6499079" y="9342743"/>
            <a:ext cx="1204639" cy="476067"/>
            <a:chOff x="0" y="0"/>
            <a:chExt cx="1446121" cy="571500"/>
          </a:xfrm>
        </p:grpSpPr>
        <p:sp>
          <p:nvSpPr>
            <p:cNvPr id="80" name="Freeform 80"/>
            <p:cNvSpPr/>
            <p:nvPr/>
          </p:nvSpPr>
          <p:spPr>
            <a:xfrm>
              <a:off x="0" y="255270"/>
              <a:ext cx="1446121" cy="69850"/>
            </a:xfrm>
            <a:custGeom>
              <a:avLst/>
              <a:gdLst/>
              <a:ahLst/>
              <a:cxnLst/>
              <a:rect l="l" t="t" r="r" b="b"/>
              <a:pathLst>
                <a:path w="1446121" h="69850">
                  <a:moveTo>
                    <a:pt x="115529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46121" y="69850"/>
                  </a:lnTo>
                  <a:lnTo>
                    <a:pt x="1446121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81" name="Group 81"/>
          <p:cNvGrpSpPr/>
          <p:nvPr/>
        </p:nvGrpSpPr>
        <p:grpSpPr>
          <a:xfrm>
            <a:off x="11434509" y="9342743"/>
            <a:ext cx="700915" cy="476067"/>
            <a:chOff x="0" y="0"/>
            <a:chExt cx="841420" cy="571500"/>
          </a:xfrm>
        </p:grpSpPr>
        <p:sp>
          <p:nvSpPr>
            <p:cNvPr id="82" name="Freeform 82"/>
            <p:cNvSpPr/>
            <p:nvPr/>
          </p:nvSpPr>
          <p:spPr>
            <a:xfrm>
              <a:off x="0" y="255270"/>
              <a:ext cx="841420" cy="69850"/>
            </a:xfrm>
            <a:custGeom>
              <a:avLst/>
              <a:gdLst/>
              <a:ahLst/>
              <a:cxnLst/>
              <a:rect l="l" t="t" r="r" b="b"/>
              <a:pathLst>
                <a:path w="841420" h="69850">
                  <a:moveTo>
                    <a:pt x="550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1420" y="69850"/>
                  </a:lnTo>
                  <a:lnTo>
                    <a:pt x="84142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83" name="TextBox 83"/>
          <p:cNvSpPr txBox="1"/>
          <p:nvPr/>
        </p:nvSpPr>
        <p:spPr>
          <a:xfrm>
            <a:off x="12368692" y="9304643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Alliteration </a:t>
            </a:r>
            <a:r>
              <a:rPr lang="en-US" sz="2100" dirty="0" err="1">
                <a:solidFill>
                  <a:srgbClr val="5E17EB"/>
                </a:solidFill>
                <a:latin typeface="Open Sans"/>
              </a:rPr>
              <a:t>emphasises</a:t>
            </a:r>
            <a:r>
              <a:rPr lang="en-US" sz="2100" dirty="0">
                <a:solidFill>
                  <a:srgbClr val="5E17EB"/>
                </a:solidFill>
                <a:latin typeface="Open Sans"/>
              </a:rPr>
              <a:t> his lost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8" grpId="0"/>
      <p:bldP spid="21" grpId="0"/>
      <p:bldP spid="26" grpId="0"/>
      <p:bldP spid="29" grpId="0"/>
      <p:bldP spid="31" grpId="0"/>
      <p:bldP spid="34" grpId="0"/>
      <p:bldP spid="37" grpId="0"/>
      <p:bldP spid="40" grpId="0"/>
      <p:bldP spid="42" grpId="0"/>
      <p:bldP spid="45" grpId="0"/>
      <p:bldP spid="48" grpId="0"/>
      <p:bldP spid="51" grpId="0"/>
      <p:bldP spid="56" grpId="0"/>
      <p:bldP spid="59" grpId="0"/>
      <p:bldP spid="64" grpId="0"/>
      <p:bldP spid="67" grpId="0"/>
      <p:bldP spid="70" grpId="0"/>
      <p:bldP spid="73" grpId="0"/>
      <p:bldP spid="78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4100" y="759040"/>
            <a:ext cx="10504119" cy="87639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914839" y="918166"/>
            <a:ext cx="2168167" cy="476067"/>
            <a:chOff x="0" y="0"/>
            <a:chExt cx="2602799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602799" cy="69850"/>
            </a:xfrm>
            <a:custGeom>
              <a:avLst/>
              <a:gdLst/>
              <a:ahLst/>
              <a:cxnLst/>
              <a:rect l="l" t="t" r="r" b="b"/>
              <a:pathLst>
                <a:path w="2602799" h="69850">
                  <a:moveTo>
                    <a:pt x="23119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02799" y="69850"/>
                  </a:lnTo>
                  <a:lnTo>
                    <a:pt x="2602799" y="0"/>
                  </a:lnTo>
                  <a:close/>
                </a:path>
              </a:pathLst>
            </a:custGeom>
            <a:solidFill>
              <a:srgbClr val="FF4D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798448" y="402805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4D00"/>
                </a:solidFill>
                <a:latin typeface="Open Sans"/>
              </a:rPr>
              <a:t>Badge of </a:t>
            </a:r>
            <a:r>
              <a:rPr lang="en-US" sz="2100" dirty="0" err="1">
                <a:solidFill>
                  <a:srgbClr val="FF4D00"/>
                </a:solidFill>
                <a:latin typeface="Open Sans"/>
              </a:rPr>
              <a:t>honour</a:t>
            </a:r>
            <a:r>
              <a:rPr lang="en-US" sz="2100" dirty="0">
                <a:solidFill>
                  <a:srgbClr val="FF4D00"/>
                </a:solidFill>
                <a:latin typeface="Open Sans"/>
              </a:rPr>
              <a:t> as it shows his prowess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754291" y="1394233"/>
            <a:ext cx="6645740" cy="476067"/>
            <a:chOff x="0" y="0"/>
            <a:chExt cx="7977949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7977949" cy="69850"/>
            </a:xfrm>
            <a:custGeom>
              <a:avLst/>
              <a:gdLst/>
              <a:ahLst/>
              <a:cxnLst/>
              <a:rect l="l" t="t" r="r" b="b"/>
              <a:pathLst>
                <a:path w="7977949" h="69850">
                  <a:moveTo>
                    <a:pt x="76871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977949" y="69850"/>
                  </a:lnTo>
                  <a:lnTo>
                    <a:pt x="7977949" y="0"/>
                  </a:lnTo>
                  <a:close/>
                </a:path>
              </a:pathLst>
            </a:custGeom>
            <a:solidFill>
              <a:srgbClr val="00FDC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3522223" y="880066"/>
            <a:ext cx="3737077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CF"/>
                </a:solidFill>
                <a:latin typeface="Open Sans"/>
              </a:rPr>
              <a:t>Specific snapshot memory -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CF"/>
                </a:solidFill>
                <a:latin typeface="Open Sans"/>
              </a:rPr>
              <a:t>post-match celebration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06267" y="1988935"/>
            <a:ext cx="649215" cy="5028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8398" y="1988935"/>
            <a:ext cx="649215" cy="5028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1532" y="1988935"/>
            <a:ext cx="649215" cy="50284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1301658"/>
            <a:ext cx="4477567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Repetition of third person pronoun - it's ambiguous if he is joining the match or signing up for war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09183" y="1988935"/>
            <a:ext cx="649215" cy="50284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190287" y="1857454"/>
            <a:ext cx="64009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Caesura -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volta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as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he feels really regretful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481490" y="3545826"/>
            <a:ext cx="4010207" cy="476067"/>
            <a:chOff x="0" y="0"/>
            <a:chExt cx="4814095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4814095" cy="69850"/>
            </a:xfrm>
            <a:custGeom>
              <a:avLst/>
              <a:gdLst/>
              <a:ahLst/>
              <a:cxnLst/>
              <a:rect l="l" t="t" r="r" b="b"/>
              <a:pathLst>
                <a:path w="4814095" h="69850">
                  <a:moveTo>
                    <a:pt x="452326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14095" y="69850"/>
                  </a:lnTo>
                  <a:lnTo>
                    <a:pt x="4814095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628479" y="3497021"/>
            <a:ext cx="700915" cy="476067"/>
            <a:chOff x="0" y="0"/>
            <a:chExt cx="841420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841420" cy="69850"/>
            </a:xfrm>
            <a:custGeom>
              <a:avLst/>
              <a:gdLst/>
              <a:ahLst/>
              <a:cxnLst/>
              <a:rect l="l" t="t" r="r" b="b"/>
              <a:pathLst>
                <a:path w="841420" h="69850">
                  <a:moveTo>
                    <a:pt x="550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1420" y="69850"/>
                  </a:lnTo>
                  <a:lnTo>
                    <a:pt x="84142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267484" y="3114116"/>
            <a:ext cx="217842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Colloquial - we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hear his voice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00032" y="3378820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He enlisted to gain respect from his peers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28688" y="3973088"/>
            <a:ext cx="4010207" cy="476067"/>
            <a:chOff x="0" y="0"/>
            <a:chExt cx="4814095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4814095" cy="69850"/>
            </a:xfrm>
            <a:custGeom>
              <a:avLst/>
              <a:gdLst/>
              <a:ahLst/>
              <a:cxnLst/>
              <a:rect l="l" t="t" r="r" b="b"/>
              <a:pathLst>
                <a:path w="4814095" h="69850">
                  <a:moveTo>
                    <a:pt x="452326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14095" y="69850"/>
                  </a:lnTo>
                  <a:lnTo>
                    <a:pt x="4814095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887050" y="3824726"/>
            <a:ext cx="64009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DE59"/>
                </a:solidFill>
                <a:latin typeface="Open Sans"/>
              </a:rPr>
              <a:t>Young working class men signed up for war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628479" y="4449156"/>
            <a:ext cx="1169969" cy="691873"/>
            <a:chOff x="0" y="0"/>
            <a:chExt cx="966416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966416" cy="69850"/>
            </a:xfrm>
            <a:custGeom>
              <a:avLst/>
              <a:gdLst/>
              <a:ahLst/>
              <a:cxnLst/>
              <a:rect l="l" t="t" r="r" b="b"/>
              <a:pathLst>
                <a:path w="966416" h="69850">
                  <a:moveTo>
                    <a:pt x="67558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66416" y="69850"/>
                  </a:lnTo>
                  <a:lnTo>
                    <a:pt x="966416" y="0"/>
                  </a:lnTo>
                  <a:close/>
                </a:path>
              </a:pathLst>
            </a:custGeom>
            <a:solidFill>
              <a:srgbClr val="F10157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878808" y="4411056"/>
            <a:ext cx="387548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10157"/>
                </a:solidFill>
                <a:latin typeface="Open Sans"/>
              </a:rPr>
              <a:t>Present-continuous verb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628479" y="4982942"/>
            <a:ext cx="1401829" cy="398592"/>
            <a:chOff x="0" y="0"/>
            <a:chExt cx="2009940" cy="571500"/>
          </a:xfrm>
        </p:grpSpPr>
        <p:sp>
          <p:nvSpPr>
            <p:cNvPr id="29" name="Freeform 29"/>
            <p:cNvSpPr/>
            <p:nvPr/>
          </p:nvSpPr>
          <p:spPr>
            <a:xfrm>
              <a:off x="0" y="255270"/>
              <a:ext cx="2009940" cy="69850"/>
            </a:xfrm>
            <a:custGeom>
              <a:avLst/>
              <a:gdLst/>
              <a:ahLst/>
              <a:cxnLst/>
              <a:rect l="l" t="t" r="r" b="b"/>
              <a:pathLst>
                <a:path w="2009940" h="69850">
                  <a:moveTo>
                    <a:pt x="17191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09940" y="69850"/>
                  </a:lnTo>
                  <a:lnTo>
                    <a:pt x="2009940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6329394" y="5381534"/>
            <a:ext cx="1524041" cy="476067"/>
            <a:chOff x="0" y="0"/>
            <a:chExt cx="1829551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1829551" cy="69850"/>
            </a:xfrm>
            <a:custGeom>
              <a:avLst/>
              <a:gdLst/>
              <a:ahLst/>
              <a:cxnLst/>
              <a:rect l="l" t="t" r="r" b="b"/>
              <a:pathLst>
                <a:path w="1829551" h="69850">
                  <a:moveTo>
                    <a:pt x="153872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29551" y="69850"/>
                  </a:lnTo>
                  <a:lnTo>
                    <a:pt x="1829551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568848" y="4891857"/>
            <a:ext cx="27878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12"/>
                </a:solidFill>
                <a:latin typeface="Open Sans"/>
              </a:rPr>
              <a:t>Proper nouns refer to the enemy countries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675332" y="4982942"/>
            <a:ext cx="1401829" cy="398592"/>
            <a:chOff x="0" y="0"/>
            <a:chExt cx="2009940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2009940" cy="69850"/>
            </a:xfrm>
            <a:custGeom>
              <a:avLst/>
              <a:gdLst/>
              <a:ahLst/>
              <a:cxnLst/>
              <a:rect l="l" t="t" r="r" b="b"/>
              <a:pathLst>
                <a:path w="2009940" h="69850">
                  <a:moveTo>
                    <a:pt x="17191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09940" y="69850"/>
                  </a:lnTo>
                  <a:lnTo>
                    <a:pt x="200994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3522223" y="4454528"/>
            <a:ext cx="4243891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8B6FF"/>
                </a:solidFill>
                <a:latin typeface="Open Sans"/>
              </a:rPr>
              <a:t>Adverb shows he did not </a:t>
            </a:r>
            <a:r>
              <a:rPr lang="en-US" sz="2100" dirty="0" err="1">
                <a:solidFill>
                  <a:srgbClr val="38B6FF"/>
                </a:solidFill>
                <a:latin typeface="Open Sans"/>
              </a:rPr>
              <a:t>realise</a:t>
            </a:r>
            <a:r>
              <a:rPr lang="en-US" sz="2100" dirty="0">
                <a:solidFill>
                  <a:srgbClr val="38B6FF"/>
                </a:solidFill>
                <a:latin typeface="Open Sans"/>
              </a:rPr>
              <a:t> the gravity of his actions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097533" y="5857601"/>
            <a:ext cx="700915" cy="476067"/>
            <a:chOff x="0" y="0"/>
            <a:chExt cx="841420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841420" cy="69850"/>
            </a:xfrm>
            <a:custGeom>
              <a:avLst/>
              <a:gdLst/>
              <a:ahLst/>
              <a:cxnLst/>
              <a:rect l="l" t="t" r="r" b="b"/>
              <a:pathLst>
                <a:path w="841420" h="69850">
                  <a:moveTo>
                    <a:pt x="55059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41420" y="69850"/>
                  </a:lnTo>
                  <a:lnTo>
                    <a:pt x="841420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35203" y="5819501"/>
            <a:ext cx="521070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66C4"/>
                </a:solidFill>
                <a:latin typeface="Open Sans"/>
              </a:rPr>
              <a:t>Capitalisation</a:t>
            </a:r>
            <a:r>
              <a:rPr lang="en-US" sz="2100" dirty="0">
                <a:solidFill>
                  <a:srgbClr val="FF66C4"/>
                </a:solidFill>
                <a:latin typeface="Open Sans"/>
              </a:rPr>
              <a:t> of abstract noun highlights he did not fear mortality or death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1083006" y="5857601"/>
            <a:ext cx="2116391" cy="476067"/>
            <a:chOff x="0" y="0"/>
            <a:chExt cx="2540644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2540644" cy="69850"/>
            </a:xfrm>
            <a:custGeom>
              <a:avLst/>
              <a:gdLst/>
              <a:ahLst/>
              <a:cxnLst/>
              <a:rect l="l" t="t" r="r" b="b"/>
              <a:pathLst>
                <a:path w="2540644" h="69850">
                  <a:moveTo>
                    <a:pt x="22498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40644" y="69850"/>
                  </a:lnTo>
                  <a:lnTo>
                    <a:pt x="2540644" y="0"/>
                  </a:lnTo>
                  <a:close/>
                </a:path>
              </a:pathLst>
            </a:custGeom>
            <a:solidFill>
              <a:srgbClr val="FF4D00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13522223" y="5474696"/>
            <a:ext cx="366859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4D00"/>
                </a:solidFill>
                <a:latin typeface="Open Sans"/>
              </a:rPr>
              <a:t>Bejewelled</a:t>
            </a:r>
            <a:r>
              <a:rPr lang="en-US" sz="2100" dirty="0">
                <a:solidFill>
                  <a:srgbClr val="FF4D00"/>
                </a:solidFill>
                <a:latin typeface="Open Sans"/>
              </a:rPr>
              <a:t> handles show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4D00"/>
                </a:solidFill>
                <a:latin typeface="Open Sans"/>
              </a:rPr>
              <a:t>the allure of conscription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628479" y="6333668"/>
            <a:ext cx="7316767" cy="476067"/>
            <a:chOff x="0" y="0"/>
            <a:chExt cx="8783490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8783489" cy="69850"/>
            </a:xfrm>
            <a:custGeom>
              <a:avLst/>
              <a:gdLst/>
              <a:ahLst/>
              <a:cxnLst/>
              <a:rect l="l" t="t" r="r" b="b"/>
              <a:pathLst>
                <a:path w="8783489" h="69850">
                  <a:moveTo>
                    <a:pt x="84926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783489" y="69850"/>
                  </a:lnTo>
                  <a:lnTo>
                    <a:pt x="8783489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5628479" y="6702964"/>
            <a:ext cx="7570918" cy="476067"/>
            <a:chOff x="0" y="0"/>
            <a:chExt cx="9088588" cy="571500"/>
          </a:xfrm>
        </p:grpSpPr>
        <p:sp>
          <p:nvSpPr>
            <p:cNvPr id="45" name="Freeform 45"/>
            <p:cNvSpPr/>
            <p:nvPr/>
          </p:nvSpPr>
          <p:spPr>
            <a:xfrm>
              <a:off x="0" y="255270"/>
              <a:ext cx="9088588" cy="69850"/>
            </a:xfrm>
            <a:custGeom>
              <a:avLst/>
              <a:gdLst/>
              <a:ahLst/>
              <a:cxnLst/>
              <a:rect l="l" t="t" r="r" b="b"/>
              <a:pathLst>
                <a:path w="9088588" h="69850">
                  <a:moveTo>
                    <a:pt x="87977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88588" y="69850"/>
                  </a:lnTo>
                  <a:lnTo>
                    <a:pt x="908858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3260367" y="6320059"/>
            <a:ext cx="4767603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4AAD"/>
                </a:solidFill>
                <a:latin typeface="Open Sans"/>
              </a:rPr>
              <a:t>Asyndeton shows he took a superficial interest in participating in the war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1775278" y="8097022"/>
            <a:ext cx="1169969" cy="691873"/>
            <a:chOff x="0" y="0"/>
            <a:chExt cx="966416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966416" cy="69850"/>
            </a:xfrm>
            <a:custGeom>
              <a:avLst/>
              <a:gdLst/>
              <a:ahLst/>
              <a:cxnLst/>
              <a:rect l="l" t="t" r="r" b="b"/>
              <a:pathLst>
                <a:path w="966416" h="69850">
                  <a:moveTo>
                    <a:pt x="67558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66416" y="69850"/>
                  </a:lnTo>
                  <a:lnTo>
                    <a:pt x="96641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9144000" y="7740787"/>
            <a:ext cx="842703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3989E"/>
                </a:solidFill>
                <a:latin typeface="Open Sans"/>
              </a:rPr>
              <a:t>Collective noun shows some people didn't appreciate his sacrifice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798448" y="8556976"/>
            <a:ext cx="2116391" cy="577856"/>
            <a:chOff x="0" y="0"/>
            <a:chExt cx="2093112" cy="571500"/>
          </a:xfrm>
        </p:grpSpPr>
        <p:sp>
          <p:nvSpPr>
            <p:cNvPr id="51" name="Freeform 51"/>
            <p:cNvSpPr/>
            <p:nvPr/>
          </p:nvSpPr>
          <p:spPr>
            <a:xfrm>
              <a:off x="0" y="255270"/>
              <a:ext cx="2093112" cy="69850"/>
            </a:xfrm>
            <a:custGeom>
              <a:avLst/>
              <a:gdLst/>
              <a:ahLst/>
              <a:cxnLst/>
              <a:rect l="l" t="t" r="r" b="b"/>
              <a:pathLst>
                <a:path w="2093112" h="69850">
                  <a:moveTo>
                    <a:pt x="180228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93112" y="69850"/>
                  </a:lnTo>
                  <a:lnTo>
                    <a:pt x="2093112" y="0"/>
                  </a:lnTo>
                  <a:close/>
                </a:path>
              </a:pathLst>
            </a:custGeom>
            <a:solidFill>
              <a:srgbClr val="F2FF01"/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3148907" y="8432661"/>
            <a:ext cx="229700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2FF01"/>
                </a:solidFill>
                <a:latin typeface="Open Sans"/>
              </a:rPr>
              <a:t>Anonymous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20" grpId="0"/>
      <p:bldP spid="21" grpId="0"/>
      <p:bldP spid="24" grpId="0"/>
      <p:bldP spid="27" grpId="0"/>
      <p:bldP spid="32" grpId="0"/>
      <p:bldP spid="35" grpId="0"/>
      <p:bldP spid="38" grpId="0"/>
      <p:bldP spid="41" grpId="0"/>
      <p:bldP spid="46" grpId="0"/>
      <p:bldP spid="4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5342" y="3342541"/>
            <a:ext cx="10084167" cy="30075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54291" y="3551864"/>
            <a:ext cx="822615" cy="425156"/>
            <a:chOff x="0" y="0"/>
            <a:chExt cx="110577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105770" cy="69850"/>
            </a:xfrm>
            <a:custGeom>
              <a:avLst/>
              <a:gdLst/>
              <a:ahLst/>
              <a:cxnLst/>
              <a:rect l="l" t="t" r="r" b="b"/>
              <a:pathLst>
                <a:path w="1105770" h="69850">
                  <a:moveTo>
                    <a:pt x="8149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5770" y="69850"/>
                  </a:lnTo>
                  <a:lnTo>
                    <a:pt x="1105770" y="0"/>
                  </a:lnTo>
                  <a:close/>
                </a:path>
              </a:pathLst>
            </a:custGeom>
            <a:solidFill>
              <a:srgbClr val="00FD1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655342" y="2986306"/>
            <a:ext cx="278785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12"/>
                </a:solidFill>
                <a:latin typeface="Open Sans"/>
              </a:rPr>
              <a:t>Temporal shift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97279" y="3551864"/>
            <a:ext cx="1757805" cy="425156"/>
            <a:chOff x="0" y="0"/>
            <a:chExt cx="2362863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362864" cy="69850"/>
            </a:xfrm>
            <a:custGeom>
              <a:avLst/>
              <a:gdLst/>
              <a:ahLst/>
              <a:cxnLst/>
              <a:rect l="l" t="t" r="r" b="b"/>
              <a:pathLst>
                <a:path w="2362864" h="69850">
                  <a:moveTo>
                    <a:pt x="207203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62864" y="69850"/>
                  </a:lnTo>
                  <a:lnTo>
                    <a:pt x="2362864" y="0"/>
                  </a:lnTo>
                  <a:close/>
                </a:path>
              </a:pathLst>
            </a:custGeom>
            <a:solidFill>
              <a:srgbClr val="FD00DC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144000" y="2986306"/>
            <a:ext cx="4507452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D00DC"/>
                </a:solidFill>
                <a:latin typeface="Open Sans"/>
              </a:rPr>
              <a:t>Adjective shows hopeless stasis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754291" y="3977020"/>
            <a:ext cx="822615" cy="425156"/>
            <a:chOff x="0" y="0"/>
            <a:chExt cx="1105770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1105770" cy="69850"/>
            </a:xfrm>
            <a:custGeom>
              <a:avLst/>
              <a:gdLst/>
              <a:ahLst/>
              <a:cxnLst/>
              <a:rect l="l" t="t" r="r" b="b"/>
              <a:pathLst>
                <a:path w="1105770" h="69850">
                  <a:moveTo>
                    <a:pt x="8149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5770" y="69850"/>
                  </a:lnTo>
                  <a:lnTo>
                    <a:pt x="110577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754291" y="4421164"/>
            <a:ext cx="822615" cy="425156"/>
            <a:chOff x="0" y="0"/>
            <a:chExt cx="1105770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1105770" cy="69850"/>
            </a:xfrm>
            <a:custGeom>
              <a:avLst/>
              <a:gdLst/>
              <a:ahLst/>
              <a:cxnLst/>
              <a:rect l="l" t="t" r="r" b="b"/>
              <a:pathLst>
                <a:path w="1105770" h="69850">
                  <a:moveTo>
                    <a:pt x="8149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05770" y="69850"/>
                  </a:lnTo>
                  <a:lnTo>
                    <a:pt x="1105770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0506" y="3906032"/>
            <a:ext cx="4705825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CB6CE6"/>
                </a:solidFill>
                <a:latin typeface="Open Sans"/>
              </a:rPr>
              <a:t>Repetition of conjunction shows how monotonous and repetitive his life is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802115" y="4846320"/>
            <a:ext cx="3191221" cy="425156"/>
            <a:chOff x="0" y="0"/>
            <a:chExt cx="4289680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4289680" cy="69850"/>
            </a:xfrm>
            <a:custGeom>
              <a:avLst/>
              <a:gdLst/>
              <a:ahLst/>
              <a:cxnLst/>
              <a:rect l="l" t="t" r="r" b="b"/>
              <a:pathLst>
                <a:path w="4289680" h="69850">
                  <a:moveTo>
                    <a:pt x="39988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289680" y="69850"/>
                  </a:lnTo>
                  <a:lnTo>
                    <a:pt x="4289680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993336" y="4595642"/>
            <a:ext cx="241036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1616"/>
                </a:solidFill>
                <a:latin typeface="Open Sans"/>
              </a:rPr>
              <a:t>Symbolises</a:t>
            </a:r>
            <a:r>
              <a:rPr lang="en-US" sz="2100" dirty="0">
                <a:solidFill>
                  <a:srgbClr val="FF1616"/>
                </a:solidFill>
                <a:latin typeface="Open Sans"/>
              </a:rPr>
              <a:t> desire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575091" y="5143500"/>
            <a:ext cx="1246852" cy="553132"/>
            <a:chOff x="0" y="0"/>
            <a:chExt cx="1288257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1288257" cy="69850"/>
            </a:xfrm>
            <a:custGeom>
              <a:avLst/>
              <a:gdLst/>
              <a:ahLst/>
              <a:cxnLst/>
              <a:rect l="l" t="t" r="r" b="b"/>
              <a:pathLst>
                <a:path w="1288257" h="69850">
                  <a:moveTo>
                    <a:pt x="99742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88257" y="69850"/>
                  </a:lnTo>
                  <a:lnTo>
                    <a:pt x="1288257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5051238" y="5074309"/>
            <a:ext cx="1852660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5E17EB"/>
                </a:solidFill>
                <a:latin typeface="Open Sans"/>
              </a:rPr>
              <a:t>Contrasts title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754291" y="5696632"/>
            <a:ext cx="3943134" cy="425156"/>
            <a:chOff x="0" y="0"/>
            <a:chExt cx="5300411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5300411" cy="69850"/>
            </a:xfrm>
            <a:custGeom>
              <a:avLst/>
              <a:gdLst/>
              <a:ahLst/>
              <a:cxnLst/>
              <a:rect l="l" t="t" r="r" b="b"/>
              <a:pathLst>
                <a:path w="5300411" h="69850">
                  <a:moveTo>
                    <a:pt x="500958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300411" y="69850"/>
                  </a:lnTo>
                  <a:lnTo>
                    <a:pt x="5300411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760506" y="5499464"/>
            <a:ext cx="4705825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8037"/>
                </a:solidFill>
                <a:latin typeface="Open Sans"/>
              </a:rPr>
              <a:t>Exclamatory sentence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754291" y="6137522"/>
            <a:ext cx="7615001" cy="425156"/>
            <a:chOff x="0" y="0"/>
            <a:chExt cx="10236183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10236183" cy="69850"/>
            </a:xfrm>
            <a:custGeom>
              <a:avLst/>
              <a:gdLst/>
              <a:ahLst/>
              <a:cxnLst/>
              <a:rect l="l" t="t" r="r" b="b"/>
              <a:pathLst>
                <a:path w="10236183" h="69850">
                  <a:moveTo>
                    <a:pt x="994535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236183" y="69850"/>
                  </a:lnTo>
                  <a:lnTo>
                    <a:pt x="10236183" y="0"/>
                  </a:lnTo>
                  <a:close/>
                </a:path>
              </a:pathLst>
            </a:custGeom>
            <a:solidFill>
              <a:srgbClr val="00FDC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5754291" y="6524577"/>
            <a:ext cx="868250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FDCF"/>
                </a:solidFill>
                <a:latin typeface="Open Sans"/>
              </a:rPr>
              <a:t>Rhetorical questions </a:t>
            </a:r>
            <a:r>
              <a:rPr lang="en-US" sz="2100" dirty="0" err="1">
                <a:solidFill>
                  <a:srgbClr val="00FDCF"/>
                </a:solidFill>
                <a:latin typeface="Open Sans"/>
              </a:rPr>
              <a:t>emphasise</a:t>
            </a:r>
            <a:r>
              <a:rPr lang="en-US" sz="2100" dirty="0">
                <a:solidFill>
                  <a:srgbClr val="00FDCF"/>
                </a:solidFill>
                <a:latin typeface="Open Sans"/>
              </a:rPr>
              <a:t> how isolated he is - we feel pathos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7" grpId="0"/>
      <p:bldP spid="20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8421" y="1732219"/>
            <a:ext cx="13371158" cy="17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9"/>
              </a:lnSpc>
            </a:pPr>
            <a:r>
              <a:rPr lang="en-US" sz="9963">
                <a:solidFill>
                  <a:srgbClr val="FFFFFF"/>
                </a:solidFill>
                <a:latin typeface="Open Sans Ext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0"/>
            <a:ext cx="16230600" cy="141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3"/>
              </a:lnSpc>
            </a:pPr>
            <a:r>
              <a:rPr lang="en-US" sz="8259">
                <a:solidFill>
                  <a:srgbClr val="FFFFFF"/>
                </a:solidFill>
                <a:latin typeface="Open Sans Extra Bold"/>
              </a:rPr>
              <a:t>WWW.FIRSTRATETUTORS.COM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314</Words>
  <Application>Microsoft Macintosh PowerPoint</Application>
  <PresentationFormat>Custom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 Extra Bold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Disabled</dc:title>
  <cp:lastModifiedBy>Barbara Njau</cp:lastModifiedBy>
  <cp:revision>9</cp:revision>
  <dcterms:created xsi:type="dcterms:W3CDTF">2006-08-16T00:00:00Z</dcterms:created>
  <dcterms:modified xsi:type="dcterms:W3CDTF">2020-06-24T16:42:12Z</dcterms:modified>
  <dc:identifier>DAEAF_0oxUw</dc:identifier>
</cp:coreProperties>
</file>