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3" d="100"/>
          <a:sy n="143" d="100"/>
        </p:scale>
        <p:origin x="1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6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9328" y="1542170"/>
            <a:ext cx="543897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200"/>
              </a:lnSpc>
              <a:buNone/>
            </a:pPr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Development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8" name="object 2"/>
          <p:cNvGrpSpPr/>
          <p:nvPr/>
        </p:nvGrpSpPr>
        <p:grpSpPr>
          <a:xfrm>
            <a:off x="5681431" y="867934"/>
            <a:ext cx="3380027" cy="3647942"/>
            <a:chOff x="9403759" y="2496605"/>
            <a:chExt cx="5486388" cy="4983695"/>
          </a:xfrm>
        </p:grpSpPr>
        <p:pic>
          <p:nvPicPr>
            <p:cNvPr id="9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759" y="2496605"/>
              <a:ext cx="5486388" cy="4983695"/>
            </a:xfrm>
            <a:prstGeom prst="rect">
              <a:avLst/>
            </a:prstGeom>
          </p:spPr>
        </p:pic>
        <p:pic>
          <p:nvPicPr>
            <p:cNvPr id="10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3235" y="3420341"/>
              <a:ext cx="3387436" cy="3156169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040772" y="2699205"/>
            <a:ext cx="38986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Converting 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cold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clients </a:t>
            </a: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your Mutual Fund Business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= Your Most Valuable Asset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4098" y="1498938"/>
            <a:ext cx="567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Always deliver what you 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transparent about risks and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Admit what you don’t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 educational content without 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for referrals from satisfied clients</a:t>
            </a:r>
            <a:endParaRPr lang="e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Moving from Prospect to Client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4873" y="1374080"/>
            <a:ext cx="5492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Schedule a proper financial planning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Understand their complete financial picture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 a customized investment solution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 fees and charges clearly (SEBI compliance)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for commitment and get proper documentation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7802" y="826889"/>
            <a:ext cx="1448246" cy="1249561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758952" y="2305050"/>
            <a:ext cx="1625947" cy="1249561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699569" y="3750072"/>
            <a:ext cx="1744712" cy="1249561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968337" y="110728"/>
            <a:ext cx="3207178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Week 1 Action Plan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4144216" y="1131689"/>
            <a:ext cx="855419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8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144216" y="1558379"/>
            <a:ext cx="85541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4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cold calls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053588" y="2609850"/>
            <a:ext cx="1036674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8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4053588" y="3036540"/>
            <a:ext cx="1036674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4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 meetings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993018" y="4088011"/>
            <a:ext cx="1157814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8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993018" y="4514701"/>
            <a:ext cx="1157814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4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interaction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 Your Progress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9092" y="1457617"/>
            <a:ext cx="6177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Calls made per day/week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Conversion rate (calls to meetings)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Meeting to client conversion rate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Average time to close a prospect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Average AUM per new client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Remember: Compliance First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8928" y="15327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Follow SEBI guidelines on disclosure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 misleading statements about returns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 documentation for every client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 Your Customer (KYC) compliance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records of all communications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68996" y="2137470"/>
            <a:ext cx="5206008" cy="1584722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718996" y="900702"/>
            <a:ext cx="3706008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Success Mindset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2227832" y="2442270"/>
            <a:ext cx="46883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5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Rejection is NOT personal. It's just part of the process.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2227832" y="2937570"/>
            <a:ext cx="468833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3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rejections = 1 qualified prospect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2227832" y="3177480"/>
            <a:ext cx="4688336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3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meetings = 2-3 clients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Mistakes That Kill Your Pipeline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5906" y="1612812"/>
            <a:ext cx="5449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following up consistently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Talking more than listening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Pushy sales tactics instead of advisory approach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Inconsistent communication and availability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Giving up after first “no”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04939" y="1828949"/>
            <a:ext cx="3934123" cy="2201763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680133" y="701427"/>
            <a:ext cx="3783732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30-Day Challenge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2954217" y="2209949"/>
            <a:ext cx="323556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50 cold calls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954217" y="2602260"/>
            <a:ext cx="323556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 10 meetings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2954217" y="2994571"/>
            <a:ext cx="3235565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Convert 2-3 clients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2954217" y="3463082"/>
            <a:ext cx="3235565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60"/>
              </a:lnSpc>
              <a:buNone/>
            </a:pPr>
            <a:r>
              <a:rPr lang="en-US" sz="1050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 everything. Review weekly. Adjust and improve.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35871" y="1096603"/>
            <a:ext cx="5872109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60"/>
              </a:lnSpc>
              <a:buNone/>
            </a:pPr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Let's Build Your Business!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533" y="2503983"/>
            <a:ext cx="79167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Miles journey starts with our first step</a:t>
            </a:r>
          </a:p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 wealth through mutual funds, starts with one cold call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7" y="1829332"/>
            <a:ext cx="1328215" cy="1328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9036" y="617469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2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 Every New Distributor Faces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5248" y="128984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Starting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zero client base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8573" y="1917773"/>
            <a:ext cx="478534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Building credibility from scratch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524" y="2490891"/>
            <a:ext cx="6341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Converting prospects who don’t know you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474" y="3126497"/>
            <a:ext cx="5555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Overcoming rejection and skepticism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6236" y="3779281"/>
            <a:ext cx="5444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Creating consistent pipeline of leads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4548" y="2128938"/>
            <a:ext cx="2573633" cy="971693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746398" y="3084155"/>
            <a:ext cx="3716747" cy="889628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802746" y="3973783"/>
            <a:ext cx="5519381" cy="1066651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231917" y="286213"/>
            <a:ext cx="6679862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</a:t>
            </a: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</a:t>
            </a: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Development Framework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3159459" y="4169184"/>
            <a:ext cx="2963531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1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Lead Generation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254079" y="4602948"/>
            <a:ext cx="2963531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4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and reach prospects systematically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053706" y="3117108"/>
            <a:ext cx="3102129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1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Engagement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3053706" y="3574149"/>
            <a:ext cx="310212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4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rapport and trust through conversations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375021" y="2253387"/>
            <a:ext cx="2393656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r>
              <a:rPr lang="en-US" sz="21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Conversion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3375021" y="2666548"/>
            <a:ext cx="2393656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4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 with solutions that add value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" y="863206"/>
            <a:ext cx="1758297" cy="4177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21" y="837483"/>
            <a:ext cx="1291455" cy="1291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533" y="966272"/>
            <a:ext cx="1758297" cy="417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98478" y="503193"/>
            <a:ext cx="5631013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2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to Find Your Cold Leads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494" y="1320045"/>
            <a:ext cx="816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Personal and professional network (friends &amp; relatives)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2376908" y="1851944"/>
            <a:ext cx="386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media connections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864054" y="2334055"/>
            <a:ext cx="6780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Referrals from existing clients (very powerful)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1086137" y="2839524"/>
            <a:ext cx="6446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Events, seminars and community programs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915802" y="3379996"/>
            <a:ext cx="678762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Corporate offices and businesses in your area</a:t>
            </a:r>
          </a:p>
          <a:p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Preparation: The Secret Weapon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656321" y="3740431"/>
            <a:ext cx="7620000" cy="1999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  <a:buSzPct val="100000"/>
            </a:pP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551755" y="1320182"/>
            <a:ext cx="819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 you make first call, know your prospect: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656321" y="2139556"/>
            <a:ext cx="6605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Professional background and career stage</a:t>
            </a:r>
          </a:p>
          <a:p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Likely financial goals (retirement, education, wealth)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Recent life events (job change, promotions, major purchases)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How you got their contact information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1" y="2040527"/>
            <a:ext cx="495302" cy="495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1" y="2500623"/>
            <a:ext cx="547381" cy="547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1" y="3173403"/>
            <a:ext cx="471335" cy="471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1" y="3740431"/>
            <a:ext cx="546658" cy="546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25730" y="610713"/>
            <a:ext cx="565103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Winning Opening Statement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89694" y="2944872"/>
            <a:ext cx="7924800" cy="719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20"/>
              </a:lnSpc>
              <a:buNone/>
            </a:pP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825730" y="2055268"/>
            <a:ext cx="62419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   , this is (your name). I got your contact from ….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help professional like you build long term wealth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 strategic mutual fund investments  that suits you.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have 15 minutes for a quick conversation?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484302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Ask Smart Qualifying Questions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09600" y="2811383"/>
            <a:ext cx="7620000" cy="1576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  <a:buSzPct val="100000"/>
            </a:pP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609600" y="1379827"/>
            <a:ext cx="654057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What are your biggest financial goals for the next 5-10 years?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How are you currently managing your investments?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Are you on track with your retirement planning?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What concerns you most about your current financial situation?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798" y="3790228"/>
            <a:ext cx="88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RULES: </a:t>
            </a:r>
            <a:endParaRPr lang="e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53" y="1843055"/>
            <a:ext cx="1705430" cy="1705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7938" y="3651729"/>
            <a:ext cx="4685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open ended questions not yes/no questions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 question and listen with full attention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9" y="1274739"/>
            <a:ext cx="466870" cy="46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7" y="1889966"/>
            <a:ext cx="437253" cy="437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9" y="2395489"/>
            <a:ext cx="529564" cy="529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1" y="3006051"/>
            <a:ext cx="395729" cy="395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Objections You'll Hear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294" y="1687931"/>
            <a:ext cx="6964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“I’m already investing with someone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 don’t have time to discuss this now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 need to think about it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 don’t know much about mutual funds”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20"/>
              </a:lnSpc>
              <a:buNone/>
            </a:pP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90-Day</a:t>
            </a:r>
            <a:r>
              <a:rPr lang="en-US" sz="2700" b="1" dirty="0">
                <a:solidFill>
                  <a:schemeClr val="accent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Follow-Up Rule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90346"/>
            <a:ext cx="5983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 sales happen after the first call, not during it:</a:t>
            </a: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841248" y="2207660"/>
            <a:ext cx="6599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1: initial call + build relation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1: Send relevant article or market update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2-3: phone call with personalized suggestion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Monthly: Regular touchpoints (email, call, meeting)</a:t>
            </a:r>
            <a:endParaRPr lang="en-IN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50" y="3883589"/>
            <a:ext cx="866450" cy="125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632</Words>
  <Application>Microsoft Office PowerPoint</Application>
  <PresentationFormat>On-screen Show (16:9)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SS</cp:lastModifiedBy>
  <cp:revision>36</cp:revision>
  <dcterms:created xsi:type="dcterms:W3CDTF">2025-12-12T07:35:56Z</dcterms:created>
  <dcterms:modified xsi:type="dcterms:W3CDTF">2025-12-12T15:30:15Z</dcterms:modified>
</cp:coreProperties>
</file>