
<file path=[Content_Types].xml><?xml version="1.0" encoding="utf-8"?>
<Types xmlns="http://schemas.openxmlformats.org/package/2006/content-types">
  <Default Extension="png" ContentType="image/png"/>
  <Default Extension="MP3" ContentType="audio/m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1"/>
  </p:sldMasterIdLst>
  <p:notesMasterIdLst>
    <p:notesMasterId r:id="rId4"/>
  </p:notesMasterIdLst>
  <p:sldIdLst>
    <p:sldId id="264" r:id="rId2"/>
    <p:sldId id="260" r:id="rId3"/>
  </p:sldIdLst>
  <p:sldSz cx="12192000" cy="6858000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Century Gothic" panose="020B0502020202020204" pitchFamily="34" charset="0"/>
      <p:regular r:id="rId9"/>
      <p:bold r:id="rId10"/>
      <p:italic r:id="rId11"/>
      <p:boldItalic r:id="rId12"/>
    </p:embeddedFont>
    <p:embeddedFont>
      <p:font typeface="Trebuchet MS" panose="020B060302020202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9" roundtripDataSignature="AMtx7mhiUJSGVy4A/wAFULA+uINOWf7Iy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768" autoAdjust="0"/>
    <p:restoredTop sz="94660"/>
  </p:normalViewPr>
  <p:slideViewPr>
    <p:cSldViewPr snapToGrid="0">
      <p:cViewPr>
        <p:scale>
          <a:sx n="50" d="100"/>
          <a:sy n="50" d="100"/>
        </p:scale>
        <p:origin x="2418" y="1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3" Type="http://schemas.openxmlformats.org/officeDocument/2006/relationships/slide" Target="slides/slide2.xml"/><Relationship Id="rId63" Type="http://schemas.openxmlformats.org/officeDocument/2006/relationships/tableStyles" Target="tableStyles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59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font" Target="fonts/font12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font" Target="fonts/font11.fntdata"/><Relationship Id="rId61" Type="http://schemas.openxmlformats.org/officeDocument/2006/relationships/viewProps" Target="viewProps.xml"/><Relationship Id="rId10" Type="http://schemas.openxmlformats.org/officeDocument/2006/relationships/font" Target="fonts/font6.fntdata"/><Relationship Id="rId60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74645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latin typeface="Century Gothic" panose="020B0502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090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756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886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375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613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526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88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342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85792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19574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17738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087066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03320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47750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990553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0158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624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3056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A548E36-2DDF-453B-B5F5-3601CC2719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Estimate Activity Duration </a:t>
            </a:r>
            <a:r>
              <a:rPr lang="en-US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Inputs</a:t>
            </a:r>
            <a:endParaRPr lang="en-US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0F85CB1-4DA6-4793-B063-F664E0F24C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Project Schedule Management</a:t>
            </a:r>
          </a:p>
        </p:txBody>
      </p:sp>
    </p:spTree>
    <p:extLst>
      <p:ext uri="{BB962C8B-B14F-4D97-AF65-F5344CB8AC3E}">
        <p14:creationId xmlns:p14="http://schemas.microsoft.com/office/powerpoint/2010/main" val="1662416490"/>
      </p:ext>
    </p:extLst>
  </p:cSld>
  <p:clrMapOvr>
    <a:masterClrMapping/>
  </p:clrMapOvr>
  <p:transition spd="slow" advClick="0" advTm="2000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333;p2">
            <a:extLst>
              <a:ext uri="{FF2B5EF4-FFF2-40B4-BE49-F238E27FC236}">
                <a16:creationId xmlns:a16="http://schemas.microsoft.com/office/drawing/2014/main" id="{0A7B0133-DFE4-4683-8E2D-E29057919DC9}"/>
              </a:ext>
            </a:extLst>
          </p:cNvPr>
          <p:cNvSpPr/>
          <p:nvPr/>
        </p:nvSpPr>
        <p:spPr>
          <a:xfrm rot="-5400000">
            <a:off x="-1440089" y="1450253"/>
            <a:ext cx="6858000" cy="3957495"/>
          </a:xfrm>
          <a:prstGeom prst="flowChartDocumen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00000">
                <a:srgbClr val="F2F2F2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endParaRPr sz="1800" b="0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18" name="Google Shape;318;p2"/>
          <p:cNvGrpSpPr/>
          <p:nvPr/>
        </p:nvGrpSpPr>
        <p:grpSpPr>
          <a:xfrm>
            <a:off x="-2054222" y="-1854200"/>
            <a:ext cx="15389222" cy="9763760"/>
            <a:chOff x="-1230924" y="-1261403"/>
            <a:chExt cx="14653847" cy="9170964"/>
          </a:xfrm>
        </p:grpSpPr>
        <p:sp>
          <p:nvSpPr>
            <p:cNvPr id="319" name="Google Shape;319;p2"/>
            <p:cNvSpPr/>
            <p:nvPr/>
          </p:nvSpPr>
          <p:spPr>
            <a:xfrm>
              <a:off x="-1230924" y="4141177"/>
              <a:ext cx="3768384" cy="3768384"/>
            </a:xfrm>
            <a:prstGeom prst="donut">
              <a:avLst>
                <a:gd name="adj" fmla="val 20910"/>
              </a:avLst>
            </a:prstGeom>
            <a:solidFill>
              <a:srgbClr val="A5A5A5">
                <a:alpha val="666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0" name="Google Shape;320;p2"/>
            <p:cNvSpPr/>
            <p:nvPr/>
          </p:nvSpPr>
          <p:spPr>
            <a:xfrm>
              <a:off x="9654539" y="-1261403"/>
              <a:ext cx="3768384" cy="3768384"/>
            </a:xfrm>
            <a:prstGeom prst="donut">
              <a:avLst>
                <a:gd name="adj" fmla="val 20910"/>
              </a:avLst>
            </a:prstGeom>
            <a:solidFill>
              <a:srgbClr val="A5A5A5">
                <a:alpha val="666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1" name="Google Shape;321;p2"/>
            <p:cNvSpPr/>
            <p:nvPr/>
          </p:nvSpPr>
          <p:spPr>
            <a:xfrm>
              <a:off x="9039866" y="4602512"/>
              <a:ext cx="1229345" cy="1229345"/>
            </a:xfrm>
            <a:prstGeom prst="ellipse">
              <a:avLst/>
            </a:prstGeom>
            <a:solidFill>
              <a:srgbClr val="A5A5A5">
                <a:alpha val="666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2" name="Google Shape;322;p2"/>
            <p:cNvSpPr/>
            <p:nvPr/>
          </p:nvSpPr>
          <p:spPr>
            <a:xfrm>
              <a:off x="10309570" y="3416322"/>
              <a:ext cx="493247" cy="493247"/>
            </a:xfrm>
            <a:prstGeom prst="ellipse">
              <a:avLst/>
            </a:prstGeom>
            <a:solidFill>
              <a:srgbClr val="A5A5A5">
                <a:alpha val="666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3" name="Google Shape;323;p2"/>
            <p:cNvSpPr/>
            <p:nvPr/>
          </p:nvSpPr>
          <p:spPr>
            <a:xfrm>
              <a:off x="11045484" y="4737114"/>
              <a:ext cx="201636" cy="201636"/>
            </a:xfrm>
            <a:prstGeom prst="ellipse">
              <a:avLst/>
            </a:prstGeom>
            <a:solidFill>
              <a:srgbClr val="A5A5A5">
                <a:alpha val="666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4" name="Google Shape;324;p2"/>
            <p:cNvSpPr/>
            <p:nvPr/>
          </p:nvSpPr>
          <p:spPr>
            <a:xfrm>
              <a:off x="11247120" y="6025369"/>
              <a:ext cx="493247" cy="493247"/>
            </a:xfrm>
            <a:prstGeom prst="ellipse">
              <a:avLst/>
            </a:prstGeom>
            <a:solidFill>
              <a:srgbClr val="A5A5A5">
                <a:alpha val="666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5" name="Google Shape;325;p2"/>
            <p:cNvSpPr/>
            <p:nvPr/>
          </p:nvSpPr>
          <p:spPr>
            <a:xfrm>
              <a:off x="10603524" y="5621034"/>
              <a:ext cx="201636" cy="201636"/>
            </a:xfrm>
            <a:prstGeom prst="ellipse">
              <a:avLst/>
            </a:prstGeom>
            <a:solidFill>
              <a:srgbClr val="A5A5A5">
                <a:alpha val="666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6" name="Google Shape;326;p2"/>
            <p:cNvSpPr/>
            <p:nvPr/>
          </p:nvSpPr>
          <p:spPr>
            <a:xfrm>
              <a:off x="653268" y="622789"/>
              <a:ext cx="1229345" cy="1229345"/>
            </a:xfrm>
            <a:prstGeom prst="ellipse">
              <a:avLst/>
            </a:prstGeom>
            <a:solidFill>
              <a:srgbClr val="A5A5A5">
                <a:alpha val="666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7" name="Google Shape;327;p2"/>
            <p:cNvSpPr/>
            <p:nvPr/>
          </p:nvSpPr>
          <p:spPr>
            <a:xfrm>
              <a:off x="3113537" y="990837"/>
              <a:ext cx="493247" cy="493247"/>
            </a:xfrm>
            <a:prstGeom prst="ellipse">
              <a:avLst/>
            </a:prstGeom>
            <a:solidFill>
              <a:srgbClr val="A5A5A5">
                <a:alpha val="666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8" name="Google Shape;328;p2"/>
            <p:cNvSpPr/>
            <p:nvPr/>
          </p:nvSpPr>
          <p:spPr>
            <a:xfrm>
              <a:off x="2465364" y="2397774"/>
              <a:ext cx="201636" cy="201636"/>
            </a:xfrm>
            <a:prstGeom prst="ellipse">
              <a:avLst/>
            </a:prstGeom>
            <a:solidFill>
              <a:srgbClr val="A5A5A5">
                <a:alpha val="666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9" name="Google Shape;329;p2"/>
            <p:cNvSpPr/>
            <p:nvPr/>
          </p:nvSpPr>
          <p:spPr>
            <a:xfrm>
              <a:off x="7576387" y="963504"/>
              <a:ext cx="698933" cy="698933"/>
            </a:xfrm>
            <a:prstGeom prst="ellipse">
              <a:avLst/>
            </a:prstGeom>
            <a:solidFill>
              <a:srgbClr val="A5A5A5">
                <a:alpha val="666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30" name="Google Shape;330;p2"/>
            <p:cNvSpPr/>
            <p:nvPr/>
          </p:nvSpPr>
          <p:spPr>
            <a:xfrm>
              <a:off x="4627445" y="4922101"/>
              <a:ext cx="698933" cy="698933"/>
            </a:xfrm>
            <a:prstGeom prst="ellipse">
              <a:avLst/>
            </a:prstGeom>
            <a:solidFill>
              <a:srgbClr val="A5A5A5">
                <a:alpha val="666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31" name="Google Shape;331;p2"/>
            <p:cNvSpPr/>
            <p:nvPr/>
          </p:nvSpPr>
          <p:spPr>
            <a:xfrm>
              <a:off x="7416363" y="4602513"/>
              <a:ext cx="464338" cy="464338"/>
            </a:xfrm>
            <a:prstGeom prst="ellipse">
              <a:avLst/>
            </a:prstGeom>
            <a:solidFill>
              <a:srgbClr val="A5A5A5">
                <a:alpha val="666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32" name="Google Shape;332;p2"/>
            <p:cNvSpPr/>
            <p:nvPr/>
          </p:nvSpPr>
          <p:spPr>
            <a:xfrm>
              <a:off x="5543676" y="1804538"/>
              <a:ext cx="464338" cy="464338"/>
            </a:xfrm>
            <a:prstGeom prst="ellipse">
              <a:avLst/>
            </a:prstGeom>
            <a:solidFill>
              <a:srgbClr val="A5A5A5">
                <a:alpha val="666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entury Gothic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334" name="Google Shape;334;p2"/>
          <p:cNvSpPr/>
          <p:nvPr/>
        </p:nvSpPr>
        <p:spPr>
          <a:xfrm>
            <a:off x="11715750" y="6370320"/>
            <a:ext cx="476249" cy="48768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5" name="Google Shape;335;p2"/>
          <p:cNvSpPr txBox="1"/>
          <p:nvPr/>
        </p:nvSpPr>
        <p:spPr>
          <a:xfrm>
            <a:off x="16651" y="1843971"/>
            <a:ext cx="3696600" cy="3170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0" i="0" u="none" cap="none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  <a:ea typeface="Century Gothic"/>
                <a:cs typeface="Century Gothic"/>
                <a:sym typeface="Century Gothic"/>
              </a:rPr>
              <a:t>Estimate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  <a:ea typeface="Century Gothic"/>
                <a:cs typeface="Century Gothic"/>
                <a:sym typeface="Century Gothic"/>
              </a:rPr>
              <a:t>Activity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0" i="0" u="none" cap="none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  <a:ea typeface="Century Gothic"/>
                <a:cs typeface="Century Gothic"/>
                <a:sym typeface="Century Gothic"/>
              </a:rPr>
              <a:t>Duration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0" i="0" u="none" cap="none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  <a:ea typeface="Century Gothic"/>
                <a:cs typeface="Century Gothic"/>
                <a:sym typeface="Century Gothic"/>
              </a:rPr>
              <a:t>–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0" i="0" u="none" cap="none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  <a:ea typeface="Century Gothic"/>
                <a:cs typeface="Century Gothic"/>
                <a:sym typeface="Century Gothic"/>
              </a:rPr>
              <a:t>Inputs</a:t>
            </a:r>
            <a:endParaRPr lang="en-US" sz="4000" b="0" i="0" u="none" strike="noStrike" cap="none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09D305F1-CCA2-447A-846D-C03F5CC6E5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058340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D93075-BE8B-4413-A4D0-062B6A64522C}"/>
              </a:ext>
            </a:extLst>
          </p:cNvPr>
          <p:cNvSpPr/>
          <p:nvPr/>
        </p:nvSpPr>
        <p:spPr>
          <a:xfrm>
            <a:off x="4318951" y="161599"/>
            <a:ext cx="7577485" cy="65348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dirty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 Management Plan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400" dirty="0">
                <a:solidFill>
                  <a:srgbClr val="FFC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Schedule Management Plan: estimation methods, tools/calendars, update cadence.</a:t>
            </a:r>
            <a:endParaRPr lang="en-US" sz="1400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400" dirty="0">
                <a:solidFill>
                  <a:srgbClr val="FFC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Scope baseline (scope statement, WBS, WBS dictionary) driving decomposition and constraints.</a:t>
            </a:r>
            <a:endParaRPr lang="en-US" sz="1400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400" dirty="0">
                <a:solidFill>
                  <a:srgbClr val="FFC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Resource and risk strategies informing availability, buffers, and mitigation approach.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400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dirty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 Documents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400" dirty="0">
                <a:solidFill>
                  <a:srgbClr val="FFC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Activity list &amp; attributes; assumption log; lessons learned register to calibrate estimates.</a:t>
            </a:r>
            <a:endParaRPr lang="en-US" sz="1400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400" dirty="0">
                <a:solidFill>
                  <a:srgbClr val="FFC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Resource data: team assignments, resource requirements, RBS, and resource calendars for capacity and timing.</a:t>
            </a:r>
            <a:endParaRPr lang="en-US" sz="1400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400" dirty="0">
                <a:solidFill>
                  <a:srgbClr val="FFC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Milestones &amp; risk register to anchor deadlines, dependencies, and contingency needs.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400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dirty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Enterprise Environmental Factors (EEFs)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400" dirty="0">
                <a:solidFill>
                  <a:srgbClr val="FFC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Organization: culture/structure, working-time norms, infrastructure influencing throughput.</a:t>
            </a:r>
            <a:endParaRPr lang="en-US" sz="1400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400" dirty="0">
                <a:solidFill>
                  <a:srgbClr val="FFC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External constraints: market conditions, regulatory windows, vendor lead times.</a:t>
            </a:r>
            <a:endParaRPr lang="en-US" sz="1400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400" dirty="0">
                <a:solidFill>
                  <a:srgbClr val="FFC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Tooling/standards: estimating databases, productivity baselines, industry benchmarks.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400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dirty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Organizational Process Assets (OPAs)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400" dirty="0">
                <a:solidFill>
                  <a:srgbClr val="FFC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Historical durations, benchmarks, templates, and checklists for consistent estimating.</a:t>
            </a:r>
            <a:endParaRPr lang="en-US" sz="1400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400" dirty="0">
                <a:solidFill>
                  <a:srgbClr val="FFC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Policies/procedures for estimating, contingency rules, and reporting formats.</a:t>
            </a:r>
            <a:endParaRPr lang="en-US" sz="1400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400" dirty="0">
                <a:solidFill>
                  <a:srgbClr val="FFC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PMIS repositories and prior project data to validate and refine duration assumptions.</a:t>
            </a:r>
            <a:endParaRPr lang="en-US" sz="1400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28 Estimate Activity Duration - Inputs">
            <a:hlinkClick r:id="" action="ppaction://media"/>
            <a:extLst>
              <a:ext uri="{FF2B5EF4-FFF2-40B4-BE49-F238E27FC236}">
                <a16:creationId xmlns:a16="http://schemas.microsoft.com/office/drawing/2014/main" id="{20496EB2-F8BD-4C7F-AD86-176707ABD9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92775" y="79216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669586"/>
      </p:ext>
    </p:extLst>
  </p:cSld>
  <p:clrMapOvr>
    <a:masterClrMapping/>
  </p:clrMapOvr>
  <p:transition spd="slow" advClick="0" advTm="41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58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Berlin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949</TotalTime>
  <Words>200</Words>
  <Application>Microsoft Office PowerPoint</Application>
  <PresentationFormat>Widescreen</PresentationFormat>
  <Paragraphs>26</Paragraphs>
  <Slides>2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Trebuchet MS</vt:lpstr>
      <vt:lpstr>Arial</vt:lpstr>
      <vt:lpstr>Times New Roman</vt:lpstr>
      <vt:lpstr>Century Gothic</vt:lpstr>
      <vt:lpstr>Calibri</vt:lpstr>
      <vt:lpstr>Symbol</vt:lpstr>
      <vt:lpstr>Berlin</vt:lpstr>
      <vt:lpstr>Estimate Activity Duration - Inputs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Imran</dc:creator>
  <cp:lastModifiedBy>Imran Qamar Khan</cp:lastModifiedBy>
  <cp:revision>120</cp:revision>
  <dcterms:created xsi:type="dcterms:W3CDTF">2023-03-23T19:56:52Z</dcterms:created>
  <dcterms:modified xsi:type="dcterms:W3CDTF">2025-08-29T15:48:20Z</dcterms:modified>
</cp:coreProperties>
</file>