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6" r:id="rId1"/>
  </p:sldMasterIdLst>
  <p:notesMasterIdLst>
    <p:notesMasterId r:id="rId4"/>
  </p:notesMasterIdLst>
  <p:handoutMasterIdLst>
    <p:handoutMasterId r:id="rId5"/>
  </p:handoutMasterIdLst>
  <p:sldIdLst>
    <p:sldId id="260" r:id="rId2"/>
    <p:sldId id="357" r:id="rId3"/>
  </p:sldIdLst>
  <p:sldSz cx="9144000" cy="6858000" type="screen4x3"/>
  <p:notesSz cx="6669088" cy="97536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ource Sans Pro" panose="020B0503030403020204" pitchFamily="34" charset="0"/>
      <p:regular r:id="rId10"/>
      <p:bold r:id="rId11"/>
      <p:italic r:id="rId12"/>
      <p:boldItalic r:id="rId13"/>
    </p:embeddedFont>
    <p:embeddedFont>
      <p:font typeface="Source Sans Pro Black" panose="020B0803030403020204" pitchFamily="34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92">
          <p15:clr>
            <a:srgbClr val="A4A3A4"/>
          </p15:clr>
        </p15:guide>
        <p15:guide id="7" orient="horz" pos="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50" autoAdjust="0"/>
    <p:restoredTop sz="95652" autoAdjust="0"/>
  </p:normalViewPr>
  <p:slideViewPr>
    <p:cSldViewPr snapToGrid="0">
      <p:cViewPr varScale="1">
        <p:scale>
          <a:sx n="105" d="100"/>
          <a:sy n="105" d="100"/>
        </p:scale>
        <p:origin x="716" y="56"/>
      </p:cViewPr>
      <p:guideLst>
        <p:guide orient="horz" pos="2160"/>
        <p:guide pos="2880"/>
        <p:guide orient="horz" pos="3892"/>
        <p:guide orient="horz" pos="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0073" tIns="45036" rIns="90073" bIns="450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0073" tIns="45036" rIns="90073" bIns="45036" rtlCol="0"/>
          <a:lstStyle>
            <a:lvl1pPr algn="r">
              <a:defRPr sz="1200"/>
            </a:lvl1pPr>
          </a:lstStyle>
          <a:p>
            <a:fld id="{6EF49B35-DF64-2643-960B-8F9D16447516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7680"/>
          </a:xfrm>
          <a:prstGeom prst="rect">
            <a:avLst/>
          </a:prstGeom>
        </p:spPr>
        <p:txBody>
          <a:bodyPr vert="horz" lIns="90073" tIns="45036" rIns="90073" bIns="450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lIns="90073" tIns="45036" rIns="90073" bIns="45036" rtlCol="0" anchor="b"/>
          <a:lstStyle>
            <a:lvl1pPr algn="r">
              <a:defRPr sz="1200"/>
            </a:lvl1pPr>
          </a:lstStyle>
          <a:p>
            <a:fld id="{0E663283-B859-814A-9299-0B25FD665D4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1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5"/>
          </a:xfrm>
          <a:prstGeom prst="rect">
            <a:avLst/>
          </a:prstGeom>
        </p:spPr>
        <p:txBody>
          <a:bodyPr vert="horz" lIns="90073" tIns="45036" rIns="90073" bIns="450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5"/>
          </a:xfrm>
          <a:prstGeom prst="rect">
            <a:avLst/>
          </a:prstGeom>
        </p:spPr>
        <p:txBody>
          <a:bodyPr vert="horz" lIns="90073" tIns="45036" rIns="90073" bIns="45036" rtlCol="0"/>
          <a:lstStyle>
            <a:lvl1pPr algn="r">
              <a:defRPr sz="1200"/>
            </a:lvl1pPr>
          </a:lstStyle>
          <a:p>
            <a:fld id="{65F7EBE3-E202-446F-9B07-E99DE00131E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1219200"/>
            <a:ext cx="4386262" cy="329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73" tIns="45036" rIns="90073" bIns="450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1"/>
            <a:ext cx="5335270" cy="3840480"/>
          </a:xfrm>
          <a:prstGeom prst="rect">
            <a:avLst/>
          </a:prstGeom>
        </p:spPr>
        <p:txBody>
          <a:bodyPr vert="horz" lIns="90073" tIns="45036" rIns="90073" bIns="450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30"/>
            <a:ext cx="2889938" cy="489374"/>
          </a:xfrm>
          <a:prstGeom prst="rect">
            <a:avLst/>
          </a:prstGeom>
        </p:spPr>
        <p:txBody>
          <a:bodyPr vert="horz" lIns="90073" tIns="45036" rIns="90073" bIns="450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30"/>
            <a:ext cx="2889938" cy="489374"/>
          </a:xfrm>
          <a:prstGeom prst="rect">
            <a:avLst/>
          </a:prstGeom>
        </p:spPr>
        <p:txBody>
          <a:bodyPr vert="horz" lIns="90073" tIns="45036" rIns="90073" bIns="45036" rtlCol="0" anchor="b"/>
          <a:lstStyle>
            <a:lvl1pPr algn="r">
              <a:defRPr sz="1200"/>
            </a:lvl1pPr>
          </a:lstStyle>
          <a:p>
            <a:fld id="{EE28120B-6C98-4B45-B011-21BDB336371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120B-6C98-4B45-B011-21BDB33637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ingle Fr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34829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CFB944-E296-440B-8815-CAE0C468A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8" b="-9237"/>
          <a:stretch/>
        </p:blipFill>
        <p:spPr>
          <a:xfrm>
            <a:off x="6885767" y="6130349"/>
            <a:ext cx="1629500" cy="3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8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Kits - ROI of OD Indicators worksheet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1125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3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Kits - ROI of OD Indicators worksheet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1125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Kits - ROI of OD Indicators worksheet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Kits - ROI of OD Indicators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1125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392" y="6356355"/>
            <a:ext cx="578986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Management Kits - ROI of OD Indicators worksheet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61D96101-7AE2-40D8-94E9-16A7815E436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1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98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–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98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–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98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–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95" userDrawn="1">
          <p15:clr>
            <a:srgbClr val="F26B43"/>
          </p15:clr>
        </p15:guide>
        <p15:guide id="1" orient="horz" pos="1146" userDrawn="1">
          <p15:clr>
            <a:srgbClr val="F26B43"/>
          </p15:clr>
        </p15:guide>
        <p15:guide id="2" pos="5365" userDrawn="1">
          <p15:clr>
            <a:srgbClr val="F26B43"/>
          </p15:clr>
        </p15:guide>
        <p15:guide id="3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Management Kits</a:t>
            </a:r>
            <a:br>
              <a:rPr lang="en-US" dirty="0">
                <a:latin typeface="+mn-lt"/>
              </a:rPr>
            </a:br>
            <a:r>
              <a:rPr lang="en-US" dirty="0"/>
              <a:t>Worksheet: establishing the ROI of your organizational design project</a:t>
            </a: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476" y="6285136"/>
            <a:ext cx="5499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Copyright Management Innovation Services GmbH 2022</a:t>
            </a:r>
          </a:p>
        </p:txBody>
      </p:sp>
    </p:spTree>
    <p:extLst>
      <p:ext uri="{BB962C8B-B14F-4D97-AF65-F5344CB8AC3E}">
        <p14:creationId xmlns:p14="http://schemas.microsoft.com/office/powerpoint/2010/main" val="86392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F4C73EC-4E47-4BC7-8A6D-8F33B4F4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Management Innovation Services GmbH 2022 – Management </a:t>
            </a:r>
            <a:r>
              <a:rPr lang="en-US"/>
              <a:t>Kits – </a:t>
            </a:r>
            <a:r>
              <a:rPr lang="en-US" dirty="0"/>
              <a:t>ROI of OD Indicators worksheet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D28AC5-9CD7-4534-A050-C902D52F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Establishing the ROI of organization design work</a:t>
            </a: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535700CD-A6AA-4D3C-8F55-3886D95CC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30411"/>
              </p:ext>
            </p:extLst>
          </p:nvPr>
        </p:nvGraphicFramePr>
        <p:xfrm>
          <a:off x="628650" y="1556038"/>
          <a:ext cx="7888288" cy="460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823">
                  <a:extLst>
                    <a:ext uri="{9D8B030D-6E8A-4147-A177-3AD203B41FA5}">
                      <a16:colId xmlns:a16="http://schemas.microsoft.com/office/drawing/2014/main" val="4156571765"/>
                    </a:ext>
                  </a:extLst>
                </a:gridCol>
                <a:gridCol w="1032163">
                  <a:extLst>
                    <a:ext uri="{9D8B030D-6E8A-4147-A177-3AD203B41FA5}">
                      <a16:colId xmlns:a16="http://schemas.microsoft.com/office/drawing/2014/main" val="220219725"/>
                    </a:ext>
                  </a:extLst>
                </a:gridCol>
                <a:gridCol w="3098151">
                  <a:extLst>
                    <a:ext uri="{9D8B030D-6E8A-4147-A177-3AD203B41FA5}">
                      <a16:colId xmlns:a16="http://schemas.microsoft.com/office/drawing/2014/main" val="786260566"/>
                    </a:ext>
                  </a:extLst>
                </a:gridCol>
                <a:gridCol w="3098151">
                  <a:extLst>
                    <a:ext uri="{9D8B030D-6E8A-4147-A177-3AD203B41FA5}">
                      <a16:colId xmlns:a16="http://schemas.microsoft.com/office/drawing/2014/main" val="1434445194"/>
                    </a:ext>
                  </a:extLst>
                </a:gridCol>
              </a:tblGrid>
              <a:tr h="221992">
                <a:tc>
                  <a:txBody>
                    <a:bodyPr/>
                    <a:lstStyle/>
                    <a:p>
                      <a:endParaRPr lang="en-US" sz="1200" noProof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Qualitative indicators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Quantitative indicators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090143"/>
                  </a:ext>
                </a:extLst>
              </a:tr>
              <a:tr h="739974">
                <a:tc rowSpan="4"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bg1"/>
                          </a:solidFill>
                        </a:rPr>
                        <a:t>Return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i="1" noProof="0" dirty="0">
                          <a:solidFill>
                            <a:sysClr val="windowText" lastClr="000000"/>
                          </a:solidFill>
                        </a:rPr>
                        <a:t>Process speed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noProof="0" dirty="0">
                          <a:solidFill>
                            <a:sysClr val="windowText" lastClr="000000"/>
                          </a:solidFill>
                        </a:rPr>
                        <a:t>No or little escalation needs, escalations are quickly resolved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noProof="0" dirty="0">
                          <a:solidFill>
                            <a:sysClr val="windowText" lastClr="000000"/>
                          </a:solidFill>
                        </a:rPr>
                        <a:t>Clear handovers and interfaces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noProof="0" dirty="0">
                          <a:solidFill>
                            <a:sysClr val="windowText" lastClr="000000"/>
                          </a:solidFill>
                        </a:rPr>
                        <a:t>Robust, routinized governance &amp; decision-making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noProof="0" dirty="0">
                          <a:solidFill>
                            <a:sysClr val="windowText" lastClr="000000"/>
                          </a:solidFill>
                        </a:rPr>
                        <a:t>Lead 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times</a:t>
                      </a:r>
                      <a:r>
                        <a:rPr lang="en-US" sz="1200" noProof="0" dirty="0">
                          <a:solidFill>
                            <a:sysClr val="windowText" lastClr="000000"/>
                          </a:solidFill>
                        </a:rPr>
                        <a:t> for key processes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200" kern="1200" noProof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715456"/>
                  </a:ext>
                </a:extLst>
              </a:tr>
              <a:tr h="473583">
                <a:tc vMerge="1">
                  <a:txBody>
                    <a:bodyPr/>
                    <a:lstStyle/>
                    <a:p>
                      <a:endParaRPr lang="de-CH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i="1" noProof="0" dirty="0">
                          <a:solidFill>
                            <a:sysClr val="windowText" lastClr="000000"/>
                          </a:solidFill>
                        </a:rPr>
                        <a:t>Process quality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Delivering outcomes reliably and transparently (no guessing, clear accountabilities and reporting)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Business process outcomes (e.g. # conversions, OKR metrics, quality indicators)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273459"/>
                  </a:ext>
                </a:extLst>
              </a:tr>
              <a:tr h="473583">
                <a:tc vMerge="1">
                  <a:txBody>
                    <a:bodyPr/>
                    <a:lstStyle/>
                    <a:p>
                      <a:endParaRPr lang="de-CH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i="1" noProof="0" dirty="0">
                          <a:solidFill>
                            <a:sysClr val="windowText" lastClr="000000"/>
                          </a:solidFill>
                        </a:rPr>
                        <a:t>Cost reduction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Lean &amp; cost conscious culture (informal rules and behaviors)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Personnel cost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External spend (vendors, services)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Benchmark data (if available)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944526"/>
                  </a:ext>
                </a:extLst>
              </a:tr>
              <a:tr h="473583">
                <a:tc vMerge="1">
                  <a:txBody>
                    <a:bodyPr/>
                    <a:lstStyle/>
                    <a:p>
                      <a:endParaRPr lang="de-CH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i="1" noProof="0" dirty="0">
                          <a:solidFill>
                            <a:sysClr val="windowText" lastClr="000000"/>
                          </a:solidFill>
                        </a:rPr>
                        <a:t>Capability building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 routine to “can do” / produce specific outcomes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New business (e.g. market growth, new customer segments)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New outcomes (e.g. new products)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604745"/>
                  </a:ext>
                </a:extLst>
              </a:tr>
              <a:tr h="739974">
                <a:tc rowSpan="2"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bg1"/>
                          </a:solidFill>
                        </a:rPr>
                        <a:t>Invest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i="1" noProof="0" dirty="0">
                          <a:solidFill>
                            <a:sysClr val="windowText" lastClr="000000"/>
                          </a:solidFill>
                        </a:rPr>
                        <a:t>Cost of OD project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Size and complexity of design and change project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Scope and complexity of interfaces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Availability of skills and capabilities, capacity to pull off change project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Cost / cash out for external support (consultant, Management Kits)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Duration of project (weeks, months)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Senior management engagement required (# steering committees, hours in meetings)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966600"/>
                  </a:ext>
                </a:extLst>
              </a:tr>
              <a:tr h="606779">
                <a:tc vMerge="1">
                  <a:txBody>
                    <a:bodyPr/>
                    <a:lstStyle/>
                    <a:p>
                      <a:endParaRPr lang="de-CH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i="1" noProof="0" dirty="0">
                          <a:solidFill>
                            <a:sysClr val="windowText" lastClr="000000"/>
                          </a:solidFill>
                        </a:rPr>
                        <a:t>Friction of change (indirect cost)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State of running business (risk &amp; cost of disruption of running business)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Project portfolio overall (enough time for yet another STC?)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→"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# of people affected by change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52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785375"/>
      </p:ext>
    </p:extLst>
  </p:cSld>
  <p:clrMapOvr>
    <a:masterClrMapping/>
  </p:clrMapOvr>
</p:sld>
</file>

<file path=ppt/theme/theme1.xml><?xml version="1.0" encoding="utf-8"?>
<a:theme xmlns:a="http://schemas.openxmlformats.org/drawingml/2006/main" name="managamentkits">
  <a:themeElements>
    <a:clrScheme name="managementkits">
      <a:dk1>
        <a:srgbClr val="454545"/>
      </a:dk1>
      <a:lt1>
        <a:srgbClr val="FAFAFA"/>
      </a:lt1>
      <a:dk2>
        <a:srgbClr val="454545"/>
      </a:dk2>
      <a:lt2>
        <a:srgbClr val="E7E6E6"/>
      </a:lt2>
      <a:accent1>
        <a:srgbClr val="3DBBFF"/>
      </a:accent1>
      <a:accent2>
        <a:srgbClr val="FFF44D"/>
      </a:accent2>
      <a:accent3>
        <a:srgbClr val="77FF4D"/>
      </a:accent3>
      <a:accent4>
        <a:srgbClr val="FF724D"/>
      </a:accent4>
      <a:accent5>
        <a:srgbClr val="FF4DAF"/>
      </a:accent5>
      <a:accent6>
        <a:srgbClr val="FFBD4D"/>
      </a:accent6>
      <a:hlink>
        <a:srgbClr val="0563C1"/>
      </a:hlink>
      <a:folHlink>
        <a:srgbClr val="954F72"/>
      </a:folHlink>
    </a:clrScheme>
    <a:fontScheme name="managementkits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agamentkits" id="{76C999F4-26CF-48BC-A164-5AC8F09BC098}" vid="{E5724000-0D31-4272-A05D-CC5F928614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0010 ppt Framework and Key Design Elements 03</Template>
  <TotalTime>0</TotalTime>
  <Words>275</Words>
  <Application>Microsoft Office PowerPoint</Application>
  <PresentationFormat>Bildschirmpräsentation (4:3)</PresentationFormat>
  <Paragraphs>37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Calibri</vt:lpstr>
      <vt:lpstr>Source Sans Pro</vt:lpstr>
      <vt:lpstr>Source Sans Pro Black</vt:lpstr>
      <vt:lpstr>Arial</vt:lpstr>
      <vt:lpstr>managamentkits</vt:lpstr>
      <vt:lpstr>Management Kits Worksheet: establishing the ROI of your organizational design project  </vt:lpstr>
      <vt:lpstr>Establishing the ROI of organization design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Workshop</dc:title>
  <dc:creator>Olaf Bach</dc:creator>
  <cp:keywords>Management Kits</cp:keywords>
  <cp:lastModifiedBy>Olaf Bach</cp:lastModifiedBy>
  <cp:revision>211</cp:revision>
  <cp:lastPrinted>2021-11-25T12:48:00Z</cp:lastPrinted>
  <dcterms:created xsi:type="dcterms:W3CDTF">2015-03-22T11:57:37Z</dcterms:created>
  <dcterms:modified xsi:type="dcterms:W3CDTF">2022-02-07T09:34:14Z</dcterms:modified>
  <cp:category>Management Kits</cp:category>
</cp:coreProperties>
</file>