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7"/>
  </p:notesMasterIdLst>
  <p:sldIdLst>
    <p:sldId id="256" r:id="rId2"/>
    <p:sldId id="321" r:id="rId3"/>
    <p:sldId id="328" r:id="rId4"/>
    <p:sldId id="329" r:id="rId5"/>
    <p:sldId id="32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02"/>
    <a:srgbClr val="549E39"/>
    <a:srgbClr val="F26203"/>
    <a:srgbClr val="5B6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0" y="174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A396E-97DD-40E4-9FD0-BA494469C422}" type="datetimeFigureOut">
              <a:rPr lang="en-US" smtClean="0"/>
              <a:pPr/>
              <a:t>12/6/2015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9D47-4941-4F8D-BF7D-113CC7836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3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79D47-4941-4F8D-BF7D-113CC7836F0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04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96C6-79B1-46D5-98F0-1538E52AABA9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D246-FDEA-4490-9859-FA180B61F999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3B3E-4F2F-4757-A54E-22A48F24BD45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0A2F-2FB7-4F72-94BE-DE5C8EE16B85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7A978F8-44E8-47C8-9627-21CAB4495F3E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47C3-08C3-4E65-A12E-3E2288A04DB1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905A-DBDE-4CBF-9FFF-6B10E3224B43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3F2C-C97F-4D68-9597-339410618ABC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66E40-5705-4936-A739-8B8617C0D23A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070B-C431-4CD7-A6E6-584CC5312FFE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034F-EB26-4D04-865E-579B5FC33740}" type="datetime1">
              <a:rPr lang="en-US" smtClean="0"/>
              <a:t>12/6/2015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385F463-9D92-44C7-9551-2CC14585752A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HIGHLIGHTER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8168281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Adds impact and helps direct the listeners’ and/or viewers’ attention to a specific area of the slide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1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133" y="397805"/>
            <a:ext cx="6797208" cy="48185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40641" y="5216339"/>
            <a:ext cx="383630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smtClean="0"/>
              <a:t>Source: </a:t>
            </a:r>
            <a:r>
              <a:rPr lang="en-US" sz="1100" dirty="0" smtClean="0"/>
              <a:t>BMW Group Investor Presentation, January 2014</a:t>
            </a:r>
            <a:endParaRPr lang="en-US" sz="1100" dirty="0"/>
          </a:p>
        </p:txBody>
      </p:sp>
      <p:sp>
        <p:nvSpPr>
          <p:cNvPr id="2" name="Oval 1"/>
          <p:cNvSpPr/>
          <p:nvPr/>
        </p:nvSpPr>
        <p:spPr>
          <a:xfrm>
            <a:off x="268941" y="242047"/>
            <a:ext cx="578224" cy="578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8162365" y="3939988"/>
            <a:ext cx="672353" cy="672353"/>
          </a:xfrm>
          <a:prstGeom prst="ellipse">
            <a:avLst/>
          </a:prstGeom>
          <a:solidFill>
            <a:srgbClr val="FF0000">
              <a:alpha val="38000"/>
            </a:srgbClr>
          </a:solidFill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604962" y="348502"/>
            <a:ext cx="8629651" cy="5134444"/>
            <a:chOff x="1604962" y="348502"/>
            <a:chExt cx="8629651" cy="513444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04963" y="1200150"/>
              <a:ext cx="8629650" cy="4282796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04962" y="348502"/>
              <a:ext cx="8629650" cy="647700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1604962" y="5686894"/>
            <a:ext cx="394370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smtClean="0"/>
              <a:t>Source</a:t>
            </a:r>
            <a:r>
              <a:rPr lang="en-US" sz="1100" dirty="0" smtClean="0"/>
              <a:t>: BAIN_REPORT_The_global_diamond_report_2013</a:t>
            </a:r>
            <a:endParaRPr lang="en-US" sz="1100" dirty="0"/>
          </a:p>
        </p:txBody>
      </p:sp>
      <p:sp>
        <p:nvSpPr>
          <p:cNvPr id="8" name="Oval 7"/>
          <p:cNvSpPr/>
          <p:nvPr/>
        </p:nvSpPr>
        <p:spPr>
          <a:xfrm>
            <a:off x="268941" y="242047"/>
            <a:ext cx="578224" cy="578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endParaRPr lang="en-US" sz="2000" b="1" dirty="0"/>
          </a:p>
        </p:txBody>
      </p:sp>
      <p:sp>
        <p:nvSpPr>
          <p:cNvPr id="3" name="Rectangle 2"/>
          <p:cNvSpPr/>
          <p:nvPr/>
        </p:nvSpPr>
        <p:spPr>
          <a:xfrm>
            <a:off x="10208043" y="996202"/>
            <a:ext cx="1103085" cy="393337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2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374" y="1532125"/>
            <a:ext cx="7199253" cy="3793751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4" name="Oval 3"/>
          <p:cNvSpPr/>
          <p:nvPr/>
        </p:nvSpPr>
        <p:spPr>
          <a:xfrm>
            <a:off x="268941" y="242047"/>
            <a:ext cx="578224" cy="578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3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5997388" y="2097741"/>
            <a:ext cx="551330" cy="820271"/>
          </a:xfrm>
          <a:prstGeom prst="rect">
            <a:avLst/>
          </a:prstGeom>
          <a:solidFill>
            <a:srgbClr val="FFC000">
              <a:alpha val="44000"/>
            </a:srgbClr>
          </a:solidFill>
          <a:ln w="38100">
            <a:solidFill>
              <a:srgbClr val="E55D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47607" y="1768288"/>
            <a:ext cx="827830" cy="356348"/>
          </a:xfrm>
          <a:prstGeom prst="rect">
            <a:avLst/>
          </a:prstGeom>
          <a:solidFill>
            <a:srgbClr val="C00000">
              <a:alpha val="9000"/>
            </a:srgb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>
            <a:stCxn id="6" idx="2"/>
            <a:endCxn id="5" idx="1"/>
          </p:cNvCxnSpPr>
          <p:nvPr/>
        </p:nvCxnSpPr>
        <p:spPr>
          <a:xfrm rot="16200000" flipH="1">
            <a:off x="4937835" y="1448323"/>
            <a:ext cx="383241" cy="1735866"/>
          </a:xfrm>
          <a:prstGeom prst="bentConnector2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620000" y="2124635"/>
            <a:ext cx="667657" cy="923365"/>
          </a:xfrm>
          <a:prstGeom prst="rect">
            <a:avLst/>
          </a:prstGeom>
          <a:solidFill>
            <a:srgbClr val="FFC000">
              <a:alpha val="44000"/>
            </a:srgbClr>
          </a:solidFill>
          <a:ln w="38100">
            <a:solidFill>
              <a:srgbClr val="E55D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861013" y="2097741"/>
            <a:ext cx="667657" cy="923365"/>
          </a:xfrm>
          <a:prstGeom prst="rect">
            <a:avLst/>
          </a:prstGeom>
          <a:solidFill>
            <a:srgbClr val="FFC000">
              <a:alpha val="44000"/>
            </a:srgbClr>
          </a:solidFill>
          <a:ln w="38100">
            <a:solidFill>
              <a:srgbClr val="E55D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8941" y="242047"/>
            <a:ext cx="578224" cy="57822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4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602403"/>
              </p:ext>
            </p:extLst>
          </p:nvPr>
        </p:nvGraphicFramePr>
        <p:xfrm>
          <a:off x="1325469" y="614830"/>
          <a:ext cx="7409703" cy="2197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021"/>
                <a:gridCol w="886947"/>
                <a:gridCol w="886947"/>
                <a:gridCol w="886947"/>
                <a:gridCol w="886947"/>
                <a:gridCol w="886947"/>
                <a:gridCol w="886947"/>
              </a:tblGrid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EUROS (MN.)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1H14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2H14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1H13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2H13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180.9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EBITDA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EBITDA margin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-2.10%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63211"/>
              </p:ext>
            </p:extLst>
          </p:nvPr>
        </p:nvGraphicFramePr>
        <p:xfrm>
          <a:off x="3651810" y="3210112"/>
          <a:ext cx="7409703" cy="2197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8021"/>
                <a:gridCol w="886947"/>
                <a:gridCol w="886947"/>
                <a:gridCol w="886947"/>
                <a:gridCol w="886947"/>
                <a:gridCol w="886947"/>
                <a:gridCol w="886947"/>
              </a:tblGrid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EUROS (MN.)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1H14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2H14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1H13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2H13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180.9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EBITDA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394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EBITDA margin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-2.10%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714999" y="3213847"/>
            <a:ext cx="954741" cy="2218765"/>
          </a:xfrm>
          <a:prstGeom prst="rect">
            <a:avLst/>
          </a:prstGeom>
          <a:solidFill>
            <a:srgbClr val="00B0F0">
              <a:alpha val="9000"/>
            </a:srgb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18286" y="3213847"/>
            <a:ext cx="856344" cy="2218765"/>
          </a:xfrm>
          <a:prstGeom prst="rect">
            <a:avLst/>
          </a:prstGeom>
          <a:solidFill>
            <a:srgbClr val="549E39">
              <a:alpha val="9000"/>
            </a:srgbClr>
          </a:solidFill>
          <a:ln w="38100"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89029" y="3213847"/>
            <a:ext cx="972457" cy="22187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5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380</TotalTime>
  <Words>136</Words>
  <Application>Microsoft Office PowerPoint</Application>
  <PresentationFormat>Widescreen</PresentationFormat>
  <Paragraphs>84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Rockwell</vt:lpstr>
      <vt:lpstr>Rockwell Condensed</vt:lpstr>
      <vt:lpstr>Wingdings</vt:lpstr>
      <vt:lpstr>Wood Type</vt:lpstr>
      <vt:lpstr>HIGHLIGHTER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Rishabh</dc:creator>
  <cp:lastModifiedBy>Yoda Learning</cp:lastModifiedBy>
  <cp:revision>89</cp:revision>
  <dcterms:created xsi:type="dcterms:W3CDTF">2014-08-13T06:49:07Z</dcterms:created>
  <dcterms:modified xsi:type="dcterms:W3CDTF">2015-12-06T09:56:26Z</dcterms:modified>
</cp:coreProperties>
</file>