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57" r:id="rId4"/>
    <p:sldId id="264" r:id="rId5"/>
    <p:sldId id="259" r:id="rId6"/>
    <p:sldId id="258" r:id="rId7"/>
    <p:sldId id="260" r:id="rId8"/>
    <p:sldId id="261" r:id="rId9"/>
    <p:sldId id="262" r:id="rId10"/>
    <p:sldId id="263" r:id="rId11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F7279A9A-6471-403F-9D03-3B4CD2AA7A8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4776A98-BAEA-46B6-8E0E-DBE1E952E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8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AE8052-0600-47C7-AEC5-DEFA98CC551F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79925"/>
            <a:ext cx="5564188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842375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704C7-C13F-4BAD-8FF3-1BFAA7A2B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70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685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47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4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69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31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521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83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05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35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704C7-C13F-4BAD-8FF3-1BFAA7A2B5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64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7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36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64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4541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06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85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68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76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4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0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8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07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2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4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68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2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630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B3742-F0D8-46D6-A29C-BDC6312D61A2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7FC3-4242-4CE2-8E31-1812B2903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27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war for southern independence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Presentation 1:</a:t>
            </a:r>
          </a:p>
          <a:p>
            <a:r>
              <a:rPr lang="en-US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574932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DE85F-7A22-4FF8-9706-258DC6653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CC621-A664-4300-BDBE-20DC0DCD3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most important “textbooks” for the course:</a:t>
            </a:r>
          </a:p>
          <a:p>
            <a:pPr lvl="1"/>
            <a:r>
              <a:rPr lang="en-US" dirty="0" err="1"/>
              <a:t>Ludwell</a:t>
            </a:r>
            <a:r>
              <a:rPr lang="en-US" dirty="0"/>
              <a:t> Johnson, </a:t>
            </a:r>
            <a:r>
              <a:rPr lang="en-US" i="1" dirty="0"/>
              <a:t>North Against South.</a:t>
            </a:r>
          </a:p>
          <a:p>
            <a:pPr lvl="1"/>
            <a:r>
              <a:rPr lang="en-US" dirty="0"/>
              <a:t>Charles P. Roland, </a:t>
            </a:r>
            <a:r>
              <a:rPr lang="en-US" i="1" dirty="0"/>
              <a:t>An American Iliad: The Story of the Civil War</a:t>
            </a:r>
          </a:p>
          <a:p>
            <a:r>
              <a:rPr lang="en-US" dirty="0"/>
              <a:t>Every presentation will have a bibliography.</a:t>
            </a:r>
          </a:p>
          <a:p>
            <a:r>
              <a:rPr lang="en-US" dirty="0"/>
              <a:t>Suggested readings.</a:t>
            </a:r>
          </a:p>
        </p:txBody>
      </p:sp>
    </p:spTree>
    <p:extLst>
      <p:ext uri="{BB962C8B-B14F-4D97-AF65-F5344CB8AC3E}">
        <p14:creationId xmlns:p14="http://schemas.microsoft.com/office/powerpoint/2010/main" val="1755439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02482-C746-4CD3-ACBF-BD82AA789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B631C-6D5C-49AB-B31A-4F5561EB0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a course on the War?</a:t>
            </a:r>
          </a:p>
          <a:p>
            <a:pPr lvl="1"/>
            <a:r>
              <a:rPr lang="en-US" dirty="0"/>
              <a:t>Seminal moment in American history.</a:t>
            </a:r>
          </a:p>
          <a:p>
            <a:pPr lvl="1"/>
            <a:r>
              <a:rPr lang="en-US" dirty="0"/>
              <a:t>More important than the American War for Independence and the early federal period, though the War was a struggle over how to define that period in American history.</a:t>
            </a:r>
          </a:p>
          <a:p>
            <a:r>
              <a:rPr lang="en-US" dirty="0"/>
              <a:t>200 year tour through American history, North and South, and the major events leading to War.</a:t>
            </a:r>
          </a:p>
          <a:p>
            <a:r>
              <a:rPr lang="en-US" dirty="0"/>
              <a:t>The War and its causation cannot be confined to a ten year or one year period, or to a single event or cause, like Ft. Sumter or slavery. One of the more complex events in American history.</a:t>
            </a:r>
          </a:p>
        </p:txBody>
      </p:sp>
    </p:spTree>
    <p:extLst>
      <p:ext uri="{BB962C8B-B14F-4D97-AF65-F5344CB8AC3E}">
        <p14:creationId xmlns:p14="http://schemas.microsoft.com/office/powerpoint/2010/main" val="1809076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should we call this war?</a:t>
            </a:r>
          </a:p>
          <a:p>
            <a:pPr lvl="1"/>
            <a:r>
              <a:rPr lang="en-US" dirty="0"/>
              <a:t>Civil War? Not a true “civil war” in most of the United States. Civil wars are fought for the control of a government. The Union continued to exist without Southern interference, and the South never challenged Union legitimacy within the North.</a:t>
            </a:r>
          </a:p>
          <a:p>
            <a:pPr lvl="1"/>
            <a:r>
              <a:rPr lang="en-US" dirty="0"/>
              <a:t>War of Rebellion? This would indicate that the Southern States were in “rebellion” against the Union government. Also indicates “treason.” Not true.</a:t>
            </a:r>
          </a:p>
          <a:p>
            <a:pPr lvl="1"/>
            <a:r>
              <a:rPr lang="en-US" dirty="0"/>
              <a:t>War Between the States? A bit better, this implies that the Union government embraced the original Constitution and a Union of “States,” which it clearly did not. </a:t>
            </a:r>
          </a:p>
          <a:p>
            <a:pPr lvl="1"/>
            <a:r>
              <a:rPr lang="en-US" dirty="0"/>
              <a:t>War for Southern Independence? Best description. The Southern States were fighting for their independence from the Union.</a:t>
            </a:r>
          </a:p>
        </p:txBody>
      </p:sp>
    </p:spTree>
    <p:extLst>
      <p:ext uri="{BB962C8B-B14F-4D97-AF65-F5344CB8AC3E}">
        <p14:creationId xmlns:p14="http://schemas.microsoft.com/office/powerpoint/2010/main" val="2319159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D421A-5937-4170-A84F-68663F5E5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North vs. South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C9B86-C642-43E7-8DD8-371E2C54B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 to consider (and answer) during the course:</a:t>
            </a:r>
          </a:p>
          <a:p>
            <a:pPr lvl="1"/>
            <a:r>
              <a:rPr lang="en-US" dirty="0"/>
              <a:t>Why war? </a:t>
            </a:r>
          </a:p>
          <a:p>
            <a:pPr lvl="1"/>
            <a:r>
              <a:rPr lang="en-US" dirty="0"/>
              <a:t>Was war inevitable?</a:t>
            </a:r>
          </a:p>
          <a:p>
            <a:pPr lvl="1"/>
            <a:r>
              <a:rPr lang="en-US" dirty="0"/>
              <a:t>Was slavery the main cause of the conflict? If not—and it wasn’t—then why was slavery important?</a:t>
            </a:r>
          </a:p>
          <a:p>
            <a:r>
              <a:rPr lang="en-US" dirty="0"/>
              <a:t>Not just about battles and leaders, but the issues and ideas that made the South and North both similar (proslavery and race) and different.</a:t>
            </a:r>
          </a:p>
          <a:p>
            <a:r>
              <a:rPr lang="en-US" dirty="0"/>
              <a:t>The most important issue, and one that everyone should understand when they leave this course, is the word </a:t>
            </a:r>
            <a:r>
              <a:rPr lang="en-US" u="sng" dirty="0"/>
              <a:t>POWER</a:t>
            </a:r>
            <a:r>
              <a:rPr lang="en-US" i="1" u="sng" dirty="0"/>
              <a:t> </a:t>
            </a:r>
            <a:r>
              <a:rPr lang="en-US" dirty="0"/>
              <a:t>and it’s cousin political economy.</a:t>
            </a:r>
          </a:p>
        </p:txBody>
      </p:sp>
    </p:spTree>
    <p:extLst>
      <p:ext uri="{BB962C8B-B14F-4D97-AF65-F5344CB8AC3E}">
        <p14:creationId xmlns:p14="http://schemas.microsoft.com/office/powerpoint/2010/main" val="3597860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North vs. south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Longstanding and Immediate Differences (in no order of importance):</a:t>
            </a:r>
          </a:p>
          <a:p>
            <a:pPr lvl="1"/>
            <a:r>
              <a:rPr lang="en-US" dirty="0"/>
              <a:t>Economic</a:t>
            </a:r>
          </a:p>
          <a:p>
            <a:pPr lvl="1"/>
            <a:r>
              <a:rPr lang="en-US" dirty="0"/>
              <a:t>Geographic and Demographics</a:t>
            </a:r>
          </a:p>
          <a:p>
            <a:pPr lvl="1"/>
            <a:r>
              <a:rPr lang="en-US" dirty="0"/>
              <a:t>Labor</a:t>
            </a:r>
          </a:p>
          <a:p>
            <a:pPr lvl="1"/>
            <a:r>
              <a:rPr lang="en-US" dirty="0"/>
              <a:t>Cultural</a:t>
            </a:r>
          </a:p>
          <a:p>
            <a:pPr lvl="1"/>
            <a:r>
              <a:rPr lang="en-US" dirty="0"/>
              <a:t>Political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32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North vs. south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Longstanding and Immediate Issues (in no order of importance):</a:t>
            </a:r>
          </a:p>
          <a:p>
            <a:pPr lvl="1"/>
            <a:r>
              <a:rPr lang="en-US" dirty="0"/>
              <a:t>Abolition</a:t>
            </a:r>
          </a:p>
          <a:p>
            <a:pPr lvl="1"/>
            <a:r>
              <a:rPr lang="en-US" dirty="0"/>
              <a:t>Proslavery</a:t>
            </a:r>
          </a:p>
          <a:p>
            <a:pPr lvl="1"/>
            <a:r>
              <a:rPr lang="en-US" dirty="0"/>
              <a:t>Political Power, the Territories, and Compromise, 1787-1850</a:t>
            </a:r>
          </a:p>
          <a:p>
            <a:pPr lvl="1"/>
            <a:r>
              <a:rPr lang="en-US" dirty="0"/>
              <a:t>Constitutional and Legal Questions and the Nature of the Union</a:t>
            </a:r>
          </a:p>
          <a:p>
            <a:pPr lvl="1"/>
            <a:r>
              <a:rPr lang="en-US" dirty="0"/>
              <a:t>The Turbulent 1850s and the Blundering Generation</a:t>
            </a:r>
          </a:p>
        </p:txBody>
      </p:sp>
    </p:spTree>
    <p:extLst>
      <p:ext uri="{BB962C8B-B14F-4D97-AF65-F5344CB8AC3E}">
        <p14:creationId xmlns:p14="http://schemas.microsoft.com/office/powerpoint/2010/main" val="2183404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4071471"/>
          </a:xfrm>
        </p:spPr>
        <p:txBody>
          <a:bodyPr>
            <a:normAutofit/>
          </a:bodyPr>
          <a:lstStyle/>
          <a:p>
            <a:r>
              <a:rPr lang="en-US" dirty="0"/>
              <a:t>The Confederate States of America</a:t>
            </a:r>
          </a:p>
          <a:p>
            <a:pPr lvl="1"/>
            <a:r>
              <a:rPr lang="en-US" dirty="0"/>
              <a:t>Secession Winter</a:t>
            </a:r>
          </a:p>
          <a:p>
            <a:pPr lvl="1"/>
            <a:r>
              <a:rPr lang="en-US" dirty="0"/>
              <a:t>The Confederate States of America</a:t>
            </a:r>
          </a:p>
          <a:p>
            <a:pPr lvl="1"/>
            <a:r>
              <a:rPr lang="en-US" dirty="0"/>
              <a:t>The Politics of the Confederacy</a:t>
            </a:r>
          </a:p>
          <a:p>
            <a:pPr lvl="1"/>
            <a:r>
              <a:rPr lang="en-US" dirty="0"/>
              <a:t>Southern Homefront and the Confederate War</a:t>
            </a:r>
          </a:p>
          <a:p>
            <a:pPr lvl="1"/>
            <a:r>
              <a:rPr lang="en-US" dirty="0"/>
              <a:t>Southern Economics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141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United States</a:t>
            </a:r>
          </a:p>
          <a:p>
            <a:pPr lvl="1"/>
            <a:r>
              <a:rPr lang="en-US" dirty="0"/>
              <a:t>The Politics of Union</a:t>
            </a:r>
          </a:p>
          <a:p>
            <a:pPr lvl="1"/>
            <a:r>
              <a:rPr lang="en-US" dirty="0"/>
              <a:t>Civil Liberties and the Constitution</a:t>
            </a:r>
          </a:p>
          <a:p>
            <a:pPr lvl="1"/>
            <a:r>
              <a:rPr lang="en-US" dirty="0"/>
              <a:t>Union Homefront and Union War</a:t>
            </a:r>
          </a:p>
          <a:p>
            <a:pPr lvl="1"/>
            <a:r>
              <a:rPr lang="en-US" dirty="0"/>
              <a:t>Northern Economics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197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Military Development and Strategy</a:t>
            </a:r>
          </a:p>
          <a:p>
            <a:pPr lvl="1"/>
            <a:r>
              <a:rPr lang="en-US" dirty="0"/>
              <a:t>Leaders and Armies</a:t>
            </a:r>
          </a:p>
          <a:p>
            <a:pPr lvl="1"/>
            <a:r>
              <a:rPr lang="en-US" dirty="0"/>
              <a:t>Battles in the East on Land and Sea</a:t>
            </a:r>
          </a:p>
          <a:p>
            <a:pPr lvl="1"/>
            <a:r>
              <a:rPr lang="en-US" dirty="0"/>
              <a:t>Battles in the West on Land and Sea</a:t>
            </a:r>
          </a:p>
          <a:p>
            <a:pPr lvl="1"/>
            <a:r>
              <a:rPr lang="en-US" dirty="0"/>
              <a:t>POWs, the Hard Hand of War, and Technology</a:t>
            </a:r>
          </a:p>
          <a:p>
            <a:pPr lvl="1"/>
            <a:r>
              <a:rPr lang="en-US" dirty="0"/>
              <a:t>Why the War Matters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5145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658</TotalTime>
  <Words>558</Words>
  <Application>Microsoft Office PowerPoint</Application>
  <PresentationFormat>Widescreen</PresentationFormat>
  <Paragraphs>73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Bookman Old Style</vt:lpstr>
      <vt:lpstr>Calibri</vt:lpstr>
      <vt:lpstr>Rockwell</vt:lpstr>
      <vt:lpstr>Damask</vt:lpstr>
      <vt:lpstr>The war for southern independence</vt:lpstr>
      <vt:lpstr>The war</vt:lpstr>
      <vt:lpstr>The war</vt:lpstr>
      <vt:lpstr>North vs. South</vt:lpstr>
      <vt:lpstr>North vs. south</vt:lpstr>
      <vt:lpstr>North vs. south</vt:lpstr>
      <vt:lpstr>The war</vt:lpstr>
      <vt:lpstr>The War</vt:lpstr>
      <vt:lpstr>The War</vt:lpstr>
      <vt:lpstr>reading</vt:lpstr>
    </vt:vector>
  </TitlesOfParts>
  <Company>Chattahoochee Valley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war for southern independence</dc:title>
  <dc:creator>Brion McClanahan</dc:creator>
  <cp:lastModifiedBy>Brion McClanahan</cp:lastModifiedBy>
  <cp:revision>22</cp:revision>
  <cp:lastPrinted>2018-05-29T14:35:47Z</cp:lastPrinted>
  <dcterms:created xsi:type="dcterms:W3CDTF">2018-01-10T18:37:57Z</dcterms:created>
  <dcterms:modified xsi:type="dcterms:W3CDTF">2018-06-02T23:36:03Z</dcterms:modified>
</cp:coreProperties>
</file>