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Helvetica Neue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lVEbswYSMUNVJzVuveIH+3NQ9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HelveticaNeueLight-italic.fntdata"/><Relationship Id="rId27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6bea27699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98" name="Google Shape;198;g306bea27699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6bea27699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05" name="Google Shape;205;g306bea27699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6bea27699_0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12" name="Google Shape;212;g306bea27699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6bea27699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19" name="Google Shape;219;g306bea27699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6bea27699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55" name="Google Shape;155;g306bea27699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6bea27699_0_1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62" name="Google Shape;162;g306bea27699_0_1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6bea27699_0_1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69" name="Google Shape;169;g306bea27699_0_1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6bea27699_0_1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77" name="Google Shape;177;g306bea27699_0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6bea27699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84" name="Google Shape;184;g306bea27699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6bea27699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91" name="Google Shape;191;g306bea27699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1" name="Google Shape;11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5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5" name="Google Shape;105;p25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2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1" name="Google Shape;111;p26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6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26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5pPr>
            <a:lvl6pPr indent="-3746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6pPr>
            <a:lvl7pPr indent="-3746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7pPr>
            <a:lvl8pPr indent="-3746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8pPr>
            <a:lvl9pPr indent="-3746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4437983" y="4878958"/>
            <a:ext cx="258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18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23" name="Google Shape;23;p18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8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8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19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32" name="Google Shape;32;p19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9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9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9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9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9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9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9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9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4" name="Google Shape;54;p2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21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2" name="Google Shape;62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8" name="Google Shape;68;p2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2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3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5" name="Google Shape;75;p23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3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3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3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3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3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3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3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3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3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23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7" name="Google Shape;97;p2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24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4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1" name="Google Shape;101;p24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1258025" y="894275"/>
            <a:ext cx="7350600" cy="43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單元</a:t>
            </a:r>
            <a:r>
              <a:rPr b="1" lang="zh-HK" sz="3000">
                <a:solidFill>
                  <a:schemeClr val="lt1"/>
                </a:solidFill>
              </a:rPr>
              <a:t>1</a:t>
            </a:r>
            <a:r>
              <a:rPr b="1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： 投資基本功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b="1" lang="zh-HK" sz="3000">
                <a:solidFill>
                  <a:schemeClr val="lt1"/>
                </a:solidFill>
              </a:rPr>
              <a:t>3</a:t>
            </a:r>
            <a:r>
              <a:rPr b="1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課： 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</a:rPr>
              <a:t>趨勢投資策略藍圖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</a:rPr>
              <a:t>長期獲利的秘訣</a:t>
            </a:r>
            <a:endParaRPr b="1" sz="3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6bea27699_0_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01" name="Google Shape;201;g306bea27699_0_35"/>
          <p:cNvSpPr txBox="1"/>
          <p:nvPr/>
        </p:nvSpPr>
        <p:spPr>
          <a:xfrm>
            <a:off x="988250" y="308550"/>
            <a:ext cx="8535300" cy="7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如何控制注碼？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06bea27699_0_35"/>
          <p:cNvSpPr txBox="1"/>
          <p:nvPr/>
        </p:nvSpPr>
        <p:spPr>
          <a:xfrm>
            <a:off x="988250" y="988775"/>
            <a:ext cx="8079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假設你這一筆投資最多願意承受$10,000蚊虧損，而你的止蝕是5%，你最多可以買入多少？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10,000/0.05=$200,000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6bea27699_0_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08" name="Google Shape;208;g306bea27699_0_43"/>
          <p:cNvSpPr txBox="1"/>
          <p:nvPr/>
        </p:nvSpPr>
        <p:spPr>
          <a:xfrm>
            <a:off x="988250" y="308550"/>
            <a:ext cx="8535300" cy="8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如何避免止蝕失敗？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06bea27699_0_43"/>
          <p:cNvSpPr txBox="1"/>
          <p:nvPr/>
        </p:nvSpPr>
        <p:spPr>
          <a:xfrm>
            <a:off x="988250" y="988775"/>
            <a:ext cx="8079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成交量起碼超過1 億/日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⁠兩星期內不會出業績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6bea27699_0_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15" name="Google Shape;215;g306bea27699_0_51"/>
          <p:cNvSpPr txBox="1"/>
          <p:nvPr/>
        </p:nvSpPr>
        <p:spPr>
          <a:xfrm>
            <a:off x="988250" y="308550"/>
            <a:ext cx="8535300" cy="9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趨勢投資流程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06bea27699_0_51"/>
          <p:cNvSpPr txBox="1"/>
          <p:nvPr/>
        </p:nvSpPr>
        <p:spPr>
          <a:xfrm>
            <a:off x="988250" y="988775"/>
            <a:ext cx="80799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建立觀察名單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⁠每日看觀察名單當中的股票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⁠當觀察名單當中的股票接近支持位，而且上方阻力位在10-15 %或以上， 便可以買入，買入的時候同時下止蝕單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⁠持有的股票要每日看技術信號，有否見頂訊號？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6bea27699_0_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22" name="Google Shape;222;g306bea27699_0_59"/>
          <p:cNvSpPr txBox="1"/>
          <p:nvPr/>
        </p:nvSpPr>
        <p:spPr>
          <a:xfrm>
            <a:off x="988250" y="308550"/>
            <a:ext cx="8535300" cy="10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如何建立觀察名單？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06bea27699_0_59"/>
          <p:cNvSpPr txBox="1"/>
          <p:nvPr/>
        </p:nvSpPr>
        <p:spPr>
          <a:xfrm>
            <a:off x="988250" y="988775"/>
            <a:ext cx="8079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強勢股名單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⁠基本分析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1128575" y="1508100"/>
            <a:ext cx="7630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今日內容純屬個人意見分享，不涉及任何投資建議。本人亦非證監會持牌人士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投資涉及風險，敬請小心衡量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988250" y="308550"/>
            <a:ext cx="85353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價值投資vs 趨勢投資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87" y="1507150"/>
            <a:ext cx="7885627" cy="307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6bea27699_0_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58" name="Google Shape;158;g306bea27699_0_9"/>
          <p:cNvSpPr txBox="1"/>
          <p:nvPr/>
        </p:nvSpPr>
        <p:spPr>
          <a:xfrm>
            <a:off x="988250" y="308550"/>
            <a:ext cx="85353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/>
              <a:t>退休股特徵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306bea27699_0_9"/>
          <p:cNvSpPr txBox="1"/>
          <p:nvPr/>
        </p:nvSpPr>
        <p:spPr>
          <a:xfrm>
            <a:off x="988250" y="988775"/>
            <a:ext cx="80799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生意模式簡單易明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⁠⁠有市場領導優勢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⁠⁠已經成熟的生意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⁠⁠財務狀況毫無隱憂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⁠⁠不會被新科技顛覆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生意不受經濟周期影響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現金流強勁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6bea27699_0_1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65" name="Google Shape;165;g306bea27699_0_165"/>
          <p:cNvSpPr txBox="1"/>
          <p:nvPr/>
        </p:nvSpPr>
        <p:spPr>
          <a:xfrm>
            <a:off x="988250" y="308550"/>
            <a:ext cx="8535300" cy="54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/>
              <a:t>強勢股: 特徵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06bea27699_0_165"/>
          <p:cNvSpPr txBox="1"/>
          <p:nvPr/>
        </p:nvSpPr>
        <p:spPr>
          <a:xfrm>
            <a:off x="988250" y="988775"/>
            <a:ext cx="80799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資金追入的股票，中短期內明顯跑贏大市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最近破頂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具備想像空間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波動比較大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6bea27699_0_1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72" name="Google Shape;172;g306bea27699_0_159"/>
          <p:cNvSpPr txBox="1"/>
          <p:nvPr/>
        </p:nvSpPr>
        <p:spPr>
          <a:xfrm>
            <a:off x="988250" y="308550"/>
            <a:ext cx="85353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為何賭場能夠不斷贏錢？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06bea27699_0_159"/>
          <p:cNvSpPr txBox="1"/>
          <p:nvPr/>
        </p:nvSpPr>
        <p:spPr>
          <a:xfrm>
            <a:off x="988250" y="988775"/>
            <a:ext cx="80799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期望值 (Expected value)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例子： 50%勝率，勝利的時候贏兩蚊，輸的時候輸一蚊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期望值= 0.5x 2+ 0.5 x (- 1)=0.5$ （平均每玩一鋪便會贏0.5$）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⁠若果玩100鋪的話會贏多少？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74" name="Google Shape;174;g306bea27699_0_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551" y="2543378"/>
            <a:ext cx="4844901" cy="22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6bea27699_0_1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80" name="Google Shape;180;g306bea27699_0_172"/>
          <p:cNvSpPr txBox="1"/>
          <p:nvPr/>
        </p:nvSpPr>
        <p:spPr>
          <a:xfrm>
            <a:off x="988250" y="308550"/>
            <a:ext cx="8535300" cy="5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期望值 (Expected value) 例子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06bea27699_0_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2583" y="1284175"/>
            <a:ext cx="5898824" cy="33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6bea27699_0_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87" name="Google Shape;187;g306bea27699_0_19"/>
          <p:cNvSpPr txBox="1"/>
          <p:nvPr/>
        </p:nvSpPr>
        <p:spPr>
          <a:xfrm>
            <a:off x="988250" y="308550"/>
            <a:ext cx="85353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長期獲利的交易秘訣：正（+）期望值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306bea27699_0_19"/>
          <p:cNvSpPr txBox="1"/>
          <p:nvPr/>
        </p:nvSpPr>
        <p:spPr>
          <a:xfrm>
            <a:off x="988250" y="988775"/>
            <a:ext cx="80799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勝率：50-60%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⁠賺賠比： 最少三比一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Expected value= 0.5 (15%)+ 0.5(-5%)= 7.5%-2.5%=5%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6bea27699_0_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94" name="Google Shape;194;g306bea27699_0_27"/>
          <p:cNvSpPr txBox="1"/>
          <p:nvPr/>
        </p:nvSpPr>
        <p:spPr>
          <a:xfrm>
            <a:off x="988250" y="308550"/>
            <a:ext cx="85353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交易原則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06bea27699_0_27"/>
          <p:cNvSpPr txBox="1"/>
          <p:nvPr/>
        </p:nvSpPr>
        <p:spPr>
          <a:xfrm>
            <a:off x="988250" y="988775"/>
            <a:ext cx="80799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 一定要定止蝕！ 買入股票之前已經落止蝕單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止蝕最好定在5% 之內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止蝕要有紀律！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止賺不要急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散戶通病： 不止蝕，急於止賺，贏的時候贏很少，輸的時候輸很多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EC5D57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