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</p:embeddedFont>
    <p:embeddedFont>
      <p:font typeface="Open Sans Extra Bold" panose="020B09060308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94569" autoAdjust="0"/>
  </p:normalViewPr>
  <p:slideViewPr>
    <p:cSldViewPr>
      <p:cViewPr varScale="1">
        <p:scale>
          <a:sx n="57" d="100"/>
          <a:sy n="57" d="100"/>
        </p:scale>
        <p:origin x="7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1553" y="1310439"/>
            <a:ext cx="14044893" cy="365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The Danger of a Single Story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0674" y="5322116"/>
            <a:ext cx="11486652" cy="9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5845">
                <a:solidFill>
                  <a:srgbClr val="FFFFFF"/>
                </a:solidFill>
                <a:latin typeface="Open Sans Extra Bold"/>
              </a:rPr>
              <a:t>Chimamanda Ngozi Adichie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1710" y="7987572"/>
            <a:ext cx="7224580" cy="81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4752">
                <a:solidFill>
                  <a:srgbClr val="FFFFFF"/>
                </a:solidFill>
                <a:latin typeface="Open Sans Extra Bold"/>
              </a:rPr>
              <a:t>Narrator: Barbara Njau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608" y="1518079"/>
            <a:ext cx="14655740" cy="79881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01504" y="1764498"/>
            <a:ext cx="2317482" cy="368504"/>
            <a:chOff x="0" y="0"/>
            <a:chExt cx="3594100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50038" y="1518079"/>
            <a:ext cx="710631" cy="55041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328742" y="2133002"/>
            <a:ext cx="1743874" cy="277294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336616" y="2068495"/>
            <a:ext cx="7852946" cy="536720"/>
            <a:chOff x="0" y="0"/>
            <a:chExt cx="8361824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8361824" cy="69850"/>
            </a:xfrm>
            <a:custGeom>
              <a:avLst/>
              <a:gdLst/>
              <a:ahLst/>
              <a:cxnLst/>
              <a:rect l="l" t="t" r="r" b="b"/>
              <a:pathLst>
                <a:path w="8361824" h="69850">
                  <a:moveTo>
                    <a:pt x="80709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61824" y="69850"/>
                  </a:lnTo>
                  <a:lnTo>
                    <a:pt x="8361824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231849" y="2906929"/>
            <a:ext cx="1740228" cy="276715"/>
            <a:chOff x="0" y="0"/>
            <a:chExt cx="359410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805162" y="3329778"/>
            <a:ext cx="1602026" cy="254739"/>
            <a:chOff x="0" y="0"/>
            <a:chExt cx="359410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51736" y="4207529"/>
            <a:ext cx="2507403" cy="398704"/>
            <a:chOff x="0" y="0"/>
            <a:chExt cx="359410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205354" y="4576033"/>
            <a:ext cx="6766722" cy="462481"/>
            <a:chOff x="0" y="0"/>
            <a:chExt cx="8361824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8361824" cy="69850"/>
            </a:xfrm>
            <a:custGeom>
              <a:avLst/>
              <a:gdLst/>
              <a:ahLst/>
              <a:cxnLst/>
              <a:rect l="l" t="t" r="r" b="b"/>
              <a:pathLst>
                <a:path w="8361824" h="69850">
                  <a:moveTo>
                    <a:pt x="80709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61824" y="69850"/>
                  </a:lnTo>
                  <a:lnTo>
                    <a:pt x="8361824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001504" y="5038514"/>
            <a:ext cx="3634071" cy="248375"/>
            <a:chOff x="0" y="0"/>
            <a:chExt cx="8361824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361824" cy="69850"/>
            </a:xfrm>
            <a:custGeom>
              <a:avLst/>
              <a:gdLst/>
              <a:ahLst/>
              <a:cxnLst/>
              <a:rect l="l" t="t" r="r" b="b"/>
              <a:pathLst>
                <a:path w="8361824" h="69850">
                  <a:moveTo>
                    <a:pt x="80709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61824" y="69850"/>
                  </a:lnTo>
                  <a:lnTo>
                    <a:pt x="8361824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507199" y="5956678"/>
            <a:ext cx="2507403" cy="398704"/>
            <a:chOff x="0" y="0"/>
            <a:chExt cx="3594100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973162" y="7231936"/>
            <a:ext cx="4519477" cy="398704"/>
            <a:chOff x="0" y="0"/>
            <a:chExt cx="6478197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6478198" cy="69850"/>
            </a:xfrm>
            <a:custGeom>
              <a:avLst/>
              <a:gdLst/>
              <a:ahLst/>
              <a:cxnLst/>
              <a:rect l="l" t="t" r="r" b="b"/>
              <a:pathLst>
                <a:path w="6478198" h="69850">
                  <a:moveTo>
                    <a:pt x="61873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478198" y="69850"/>
                  </a:lnTo>
                  <a:lnTo>
                    <a:pt x="6478198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9036276" y="6476791"/>
            <a:ext cx="5472358" cy="29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 dirty="0">
                <a:solidFill>
                  <a:srgbClr val="FF914D"/>
                </a:solidFill>
                <a:latin typeface="Open Sans"/>
              </a:rPr>
              <a:t>Adjectives - </a:t>
            </a:r>
            <a:r>
              <a:rPr lang="en-US" sz="1768" dirty="0" err="1">
                <a:solidFill>
                  <a:srgbClr val="FF914D"/>
                </a:solidFill>
                <a:latin typeface="Open Sans"/>
              </a:rPr>
              <a:t>victimisation</a:t>
            </a:r>
            <a:r>
              <a:rPr lang="en-US" sz="1768" dirty="0">
                <a:solidFill>
                  <a:srgbClr val="FF914D"/>
                </a:solidFill>
                <a:latin typeface="Open Sans"/>
              </a:rPr>
              <a:t> and </a:t>
            </a:r>
          </a:p>
          <a:p>
            <a:pPr algn="ctr">
              <a:lnSpc>
                <a:spcPts val="2476"/>
              </a:lnSpc>
            </a:pPr>
            <a:r>
              <a:rPr lang="en-US" sz="1768" dirty="0">
                <a:solidFill>
                  <a:srgbClr val="FF914D"/>
                </a:solidFill>
                <a:latin typeface="Open Sans"/>
              </a:rPr>
              <a:t>the power of a story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903593" y="8795819"/>
            <a:ext cx="8147025" cy="462481"/>
            <a:chOff x="0" y="0"/>
            <a:chExt cx="10067502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10067502" cy="69850"/>
            </a:xfrm>
            <a:custGeom>
              <a:avLst/>
              <a:gdLst/>
              <a:ahLst/>
              <a:cxnLst/>
              <a:rect l="l" t="t" r="r" b="b"/>
              <a:pathLst>
                <a:path w="10067502" h="69850">
                  <a:moveTo>
                    <a:pt x="97766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067502" y="69850"/>
                  </a:lnTo>
                  <a:lnTo>
                    <a:pt x="10067502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851434" y="3847239"/>
            <a:ext cx="784142" cy="398704"/>
            <a:chOff x="0" y="0"/>
            <a:chExt cx="1123985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123985" cy="69850"/>
            </a:xfrm>
            <a:custGeom>
              <a:avLst/>
              <a:gdLst/>
              <a:ahLst/>
              <a:cxnLst/>
              <a:rect l="l" t="t" r="r" b="b"/>
              <a:pathLst>
                <a:path w="1123985" h="69850">
                  <a:moveTo>
                    <a:pt x="8331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3985" y="69850"/>
                  </a:lnTo>
                  <a:lnTo>
                    <a:pt x="112398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185076" y="3847239"/>
            <a:ext cx="784142" cy="398704"/>
            <a:chOff x="0" y="0"/>
            <a:chExt cx="1123985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1123985" cy="69850"/>
            </a:xfrm>
            <a:custGeom>
              <a:avLst/>
              <a:gdLst/>
              <a:ahLst/>
              <a:cxnLst/>
              <a:rect l="l" t="t" r="r" b="b"/>
              <a:pathLst>
                <a:path w="1123985" h="69850">
                  <a:moveTo>
                    <a:pt x="8331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3985" y="69850"/>
                  </a:lnTo>
                  <a:lnTo>
                    <a:pt x="112398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606175" y="7630640"/>
            <a:ext cx="784142" cy="398704"/>
            <a:chOff x="0" y="0"/>
            <a:chExt cx="1123985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1123985" cy="69850"/>
            </a:xfrm>
            <a:custGeom>
              <a:avLst/>
              <a:gdLst/>
              <a:ahLst/>
              <a:cxnLst/>
              <a:rect l="l" t="t" r="r" b="b"/>
              <a:pathLst>
                <a:path w="1123985" h="69850">
                  <a:moveTo>
                    <a:pt x="8331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3985" y="69850"/>
                  </a:lnTo>
                  <a:lnTo>
                    <a:pt x="1123985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5265345" y="5956678"/>
            <a:ext cx="609557" cy="398704"/>
            <a:chOff x="0" y="0"/>
            <a:chExt cx="873736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873736" cy="69850"/>
            </a:xfrm>
            <a:custGeom>
              <a:avLst/>
              <a:gdLst/>
              <a:ahLst/>
              <a:cxnLst/>
              <a:rect l="l" t="t" r="r" b="b"/>
              <a:pathLst>
                <a:path w="873736" h="69850">
                  <a:moveTo>
                    <a:pt x="5829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3736" y="69850"/>
                  </a:lnTo>
                  <a:lnTo>
                    <a:pt x="873736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5546655" y="6355382"/>
            <a:ext cx="609557" cy="398704"/>
            <a:chOff x="0" y="0"/>
            <a:chExt cx="873736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873736" cy="69850"/>
            </a:xfrm>
            <a:custGeom>
              <a:avLst/>
              <a:gdLst/>
              <a:ahLst/>
              <a:cxnLst/>
              <a:rect l="l" t="t" r="r" b="b"/>
              <a:pathLst>
                <a:path w="873736" h="69850">
                  <a:moveTo>
                    <a:pt x="5829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3736" y="69850"/>
                  </a:lnTo>
                  <a:lnTo>
                    <a:pt x="873736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8839222" y="6355382"/>
            <a:ext cx="609557" cy="398704"/>
            <a:chOff x="0" y="0"/>
            <a:chExt cx="873736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873736" cy="69850"/>
            </a:xfrm>
            <a:custGeom>
              <a:avLst/>
              <a:gdLst/>
              <a:ahLst/>
              <a:cxnLst/>
              <a:rect l="l" t="t" r="r" b="b"/>
              <a:pathLst>
                <a:path w="873736" h="69850">
                  <a:moveTo>
                    <a:pt x="5829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3736" y="69850"/>
                  </a:lnTo>
                  <a:lnTo>
                    <a:pt x="873736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0577147" y="1734298"/>
            <a:ext cx="1165498" cy="398704"/>
            <a:chOff x="0" y="0"/>
            <a:chExt cx="1670620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1670620" cy="69850"/>
            </a:xfrm>
            <a:custGeom>
              <a:avLst/>
              <a:gdLst/>
              <a:ahLst/>
              <a:cxnLst/>
              <a:rect l="l" t="t" r="r" b="b"/>
              <a:pathLst>
                <a:path w="1670620" h="69850">
                  <a:moveTo>
                    <a:pt x="13797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70620" y="69850"/>
                  </a:lnTo>
                  <a:lnTo>
                    <a:pt x="167062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315942" y="1489504"/>
            <a:ext cx="2929276" cy="34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8"/>
              </a:lnSpc>
            </a:pPr>
            <a:r>
              <a:rPr lang="en-US" sz="2062" dirty="0">
                <a:solidFill>
                  <a:srgbClr val="FF1616"/>
                </a:solidFill>
                <a:latin typeface="Open Sans"/>
              </a:rPr>
              <a:t>Simple sentence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90173" y="1154938"/>
            <a:ext cx="2032954" cy="40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sz="2373" dirty="0">
                <a:solidFill>
                  <a:srgbClr val="000000"/>
                </a:solidFill>
                <a:latin typeface="Open Sans"/>
              </a:rPr>
              <a:t>Direct address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560669" y="830929"/>
            <a:ext cx="3378657" cy="68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1938" dirty="0">
                <a:solidFill>
                  <a:srgbClr val="FF914D"/>
                </a:solidFill>
                <a:latin typeface="Open Sans"/>
              </a:rPr>
              <a:t>Adjective - places us </a:t>
            </a:r>
          </a:p>
          <a:p>
            <a:pPr algn="ctr">
              <a:lnSpc>
                <a:spcPts val="2713"/>
              </a:lnSpc>
            </a:pPr>
            <a:r>
              <a:rPr lang="en-US" sz="1938" dirty="0">
                <a:solidFill>
                  <a:srgbClr val="FF914D"/>
                </a:solidFill>
                <a:latin typeface="Open Sans"/>
              </a:rPr>
              <a:t>in her confidence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4451" y="1910650"/>
            <a:ext cx="1450711" cy="36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120" dirty="0">
                <a:solidFill>
                  <a:srgbClr val="004AAD"/>
                </a:solidFill>
                <a:latin typeface="Open Sans"/>
              </a:rPr>
              <a:t>Sibilance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570124" y="1645875"/>
            <a:ext cx="2944589" cy="69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Declarative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sentence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977106" y="3106035"/>
            <a:ext cx="3992112" cy="3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127" dirty="0">
                <a:solidFill>
                  <a:srgbClr val="FF66C4"/>
                </a:solidFill>
                <a:latin typeface="Open Sans"/>
              </a:rPr>
              <a:t>Intensifier - conversational tone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10766" y="2428391"/>
            <a:ext cx="2491164" cy="138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FFDE59"/>
                </a:solidFill>
                <a:latin typeface="Open Sans"/>
              </a:rPr>
              <a:t>Proper noun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FFDE59"/>
                </a:solidFill>
                <a:latin typeface="Open Sans"/>
              </a:rPr>
              <a:t>shows she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FFDE59"/>
                </a:solidFill>
                <a:latin typeface="Open Sans"/>
              </a:rPr>
              <a:t>was very </a:t>
            </a:r>
            <a:r>
              <a:rPr lang="en-US" sz="1949" dirty="0" err="1">
                <a:solidFill>
                  <a:srgbClr val="FFDE59"/>
                </a:solidFill>
                <a:latin typeface="Open Sans"/>
              </a:rPr>
              <a:t>Westernised</a:t>
            </a:r>
            <a:endParaRPr lang="en-US" sz="1949" dirty="0">
              <a:solidFill>
                <a:srgbClr val="FFDE59"/>
              </a:solidFill>
              <a:latin typeface="Open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806050" y="3430035"/>
            <a:ext cx="1292339" cy="3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127" dirty="0">
                <a:solidFill>
                  <a:srgbClr val="008037"/>
                </a:solidFill>
                <a:latin typeface="Open Sans"/>
              </a:rPr>
              <a:t>Repetition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0" y="4046904"/>
            <a:ext cx="3001504" cy="35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3" dirty="0">
                <a:solidFill>
                  <a:srgbClr val="FF1616"/>
                </a:solidFill>
                <a:latin typeface="Open Sans"/>
              </a:rPr>
              <a:t>Adjective - </a:t>
            </a:r>
            <a:r>
              <a:rPr lang="en-US" sz="2113" dirty="0" err="1">
                <a:solidFill>
                  <a:srgbClr val="FF1616"/>
                </a:solidFill>
                <a:latin typeface="Open Sans"/>
              </a:rPr>
              <a:t>humour</a:t>
            </a:r>
            <a:endParaRPr lang="en-US" sz="2113" dirty="0">
              <a:solidFill>
                <a:srgbClr val="FF1616"/>
              </a:solidFill>
              <a:latin typeface="Open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5184053" y="4091530"/>
            <a:ext cx="2944589" cy="138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Reference to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European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Western </a:t>
            </a:r>
          </a:p>
          <a:p>
            <a:pPr algn="ctr">
              <a:lnSpc>
                <a:spcPts val="2729"/>
              </a:lnSpc>
            </a:pPr>
            <a:r>
              <a:rPr lang="en-US" sz="1949" dirty="0">
                <a:solidFill>
                  <a:srgbClr val="38B6FF"/>
                </a:solidFill>
                <a:latin typeface="Open Sans"/>
              </a:rPr>
              <a:t>ideals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103333" y="5483560"/>
            <a:ext cx="3865885" cy="30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820" dirty="0" err="1">
                <a:solidFill>
                  <a:srgbClr val="004AAD"/>
                </a:solidFill>
                <a:latin typeface="Open Sans"/>
              </a:rPr>
              <a:t>Humour</a:t>
            </a:r>
            <a:r>
              <a:rPr lang="en-US" sz="1820" dirty="0">
                <a:solidFill>
                  <a:srgbClr val="004AAD"/>
                </a:solidFill>
                <a:latin typeface="Open Sans"/>
              </a:rPr>
              <a:t> - she lives in a hot country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972076" y="5735890"/>
            <a:ext cx="1528860" cy="40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5E17EB"/>
                </a:solidFill>
                <a:latin typeface="Open Sans"/>
              </a:rPr>
              <a:t>Repetition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66" y="7216469"/>
            <a:ext cx="3000038" cy="81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dirty="0">
                <a:solidFill>
                  <a:srgbClr val="FFDE59"/>
                </a:solidFill>
                <a:latin typeface="Open Sans"/>
              </a:rPr>
              <a:t>Abstract </a:t>
            </a:r>
          </a:p>
          <a:p>
            <a:pPr algn="ctr">
              <a:lnSpc>
                <a:spcPts val="3287"/>
              </a:lnSpc>
            </a:pPr>
            <a:r>
              <a:rPr lang="en-US" sz="2348" dirty="0">
                <a:solidFill>
                  <a:srgbClr val="FFDE59"/>
                </a:solidFill>
                <a:latin typeface="Open Sans"/>
              </a:rPr>
              <a:t>noun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43247" y="8637602"/>
            <a:ext cx="3516998" cy="38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244">
                <a:solidFill>
                  <a:srgbClr val="CB6CE6"/>
                </a:solidFill>
                <a:latin typeface="Open Sans"/>
              </a:rPr>
              <a:t>Volta</a:t>
            </a:r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00915B33-8886-C044-80DA-190663F7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7105" y="2630221"/>
            <a:ext cx="710631" cy="5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1975" y="1839885"/>
            <a:ext cx="14684382" cy="660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7514" y="1839886"/>
            <a:ext cx="710631" cy="5504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91720" y="1436286"/>
            <a:ext cx="2745005" cy="39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0000"/>
                </a:solidFill>
                <a:latin typeface="Open Sans"/>
              </a:rPr>
              <a:t>Conjunction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190967" y="2956794"/>
            <a:ext cx="2804297" cy="226711"/>
            <a:chOff x="0" y="0"/>
            <a:chExt cx="7069166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7069166" cy="69850"/>
            </a:xfrm>
            <a:custGeom>
              <a:avLst/>
              <a:gdLst/>
              <a:ahLst/>
              <a:cxnLst/>
              <a:rect l="l" t="t" r="r" b="b"/>
              <a:pathLst>
                <a:path w="7069166" h="69850">
                  <a:moveTo>
                    <a:pt x="677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069166" y="69850"/>
                  </a:lnTo>
                  <a:lnTo>
                    <a:pt x="706916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911331" y="2294294"/>
            <a:ext cx="1519516" cy="39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8"/>
              </a:lnSpc>
            </a:pPr>
            <a:r>
              <a:rPr lang="en-US" sz="2348" dirty="0">
                <a:solidFill>
                  <a:srgbClr val="FF914D"/>
                </a:solidFill>
                <a:latin typeface="Open Sans"/>
              </a:rPr>
              <a:t>Alliteration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31181"/>
            <a:ext cx="1874528" cy="4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FF66C4"/>
                </a:solidFill>
                <a:latin typeface="Open Sans"/>
              </a:rPr>
              <a:t>Pre-modifier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0481" y="3325152"/>
            <a:ext cx="3132349" cy="71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dirty="0">
                <a:solidFill>
                  <a:srgbClr val="CB6CE6"/>
                </a:solidFill>
                <a:latin typeface="Open Sans"/>
              </a:rPr>
              <a:t>Declarative sentence - she is three-dimensional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305610" y="3867085"/>
            <a:ext cx="4262475" cy="344596"/>
            <a:chOff x="0" y="0"/>
            <a:chExt cx="7069166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7069166" cy="69850"/>
            </a:xfrm>
            <a:custGeom>
              <a:avLst/>
              <a:gdLst/>
              <a:ahLst/>
              <a:cxnLst/>
              <a:rect l="l" t="t" r="r" b="b"/>
              <a:pathLst>
                <a:path w="7069166" h="69850">
                  <a:moveTo>
                    <a:pt x="677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069166" y="69850"/>
                  </a:lnTo>
                  <a:lnTo>
                    <a:pt x="7069166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640408" y="3306037"/>
            <a:ext cx="2078258" cy="39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8"/>
              </a:lnSpc>
            </a:pPr>
            <a:r>
              <a:rPr lang="en-US" sz="2348" dirty="0">
                <a:solidFill>
                  <a:srgbClr val="FFDE59"/>
                </a:solidFill>
                <a:latin typeface="Open Sans"/>
              </a:rPr>
              <a:t>Personification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190967" y="4270623"/>
            <a:ext cx="4365977" cy="352963"/>
            <a:chOff x="0" y="0"/>
            <a:chExt cx="7069166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7069166" cy="69850"/>
            </a:xfrm>
            <a:custGeom>
              <a:avLst/>
              <a:gdLst/>
              <a:ahLst/>
              <a:cxnLst/>
              <a:rect l="l" t="t" r="r" b="b"/>
              <a:pathLst>
                <a:path w="7069166" h="69850">
                  <a:moveTo>
                    <a:pt x="677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069166" y="69850"/>
                  </a:lnTo>
                  <a:lnTo>
                    <a:pt x="706916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16439" y="4222998"/>
            <a:ext cx="1874528" cy="4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4AAD"/>
                </a:solidFill>
                <a:latin typeface="Open Sans"/>
              </a:rPr>
              <a:t>Hyperbole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60809" y="5114926"/>
            <a:ext cx="2404917" cy="26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</a:pPr>
            <a:r>
              <a:rPr lang="en-US" sz="1604" dirty="0">
                <a:solidFill>
                  <a:srgbClr val="FF914D"/>
                </a:solidFill>
                <a:latin typeface="Open Sans"/>
              </a:rPr>
              <a:t>Hero connotations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817079" y="5561934"/>
            <a:ext cx="4629642" cy="407209"/>
            <a:chOff x="0" y="0"/>
            <a:chExt cx="6497506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6497506" cy="69850"/>
            </a:xfrm>
            <a:custGeom>
              <a:avLst/>
              <a:gdLst/>
              <a:ahLst/>
              <a:cxnLst/>
              <a:rect l="l" t="t" r="r" b="b"/>
              <a:pathLst>
                <a:path w="6497506" h="69850">
                  <a:moveTo>
                    <a:pt x="62066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497506" y="69850"/>
                  </a:lnTo>
                  <a:lnTo>
                    <a:pt x="6497506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190967" y="5969142"/>
            <a:ext cx="4328869" cy="420111"/>
            <a:chOff x="0" y="0"/>
            <a:chExt cx="5888798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5888798" cy="69850"/>
            </a:xfrm>
            <a:custGeom>
              <a:avLst/>
              <a:gdLst/>
              <a:ahLst/>
              <a:cxnLst/>
              <a:rect l="l" t="t" r="r" b="b"/>
              <a:pathLst>
                <a:path w="5888798" h="69850">
                  <a:moveTo>
                    <a:pt x="55979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888798" y="69850"/>
                  </a:lnTo>
                  <a:lnTo>
                    <a:pt x="5888798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61325" y="5819220"/>
            <a:ext cx="3001504" cy="35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3" dirty="0">
                <a:solidFill>
                  <a:srgbClr val="FF1616"/>
                </a:solidFill>
                <a:latin typeface="Open Sans"/>
              </a:rPr>
              <a:t>Simple sentences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649672" y="6693494"/>
            <a:ext cx="2739209" cy="398704"/>
            <a:chOff x="0" y="0"/>
            <a:chExt cx="3926370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3926370" cy="69850"/>
            </a:xfrm>
            <a:custGeom>
              <a:avLst/>
              <a:gdLst/>
              <a:ahLst/>
              <a:cxnLst/>
              <a:rect l="l" t="t" r="r" b="b"/>
              <a:pathLst>
                <a:path w="3926370" h="69850">
                  <a:moveTo>
                    <a:pt x="36355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26370" y="69850"/>
                  </a:lnTo>
                  <a:lnTo>
                    <a:pt x="392637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6010" y="6585712"/>
            <a:ext cx="3001504" cy="30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dirty="0">
                <a:solidFill>
                  <a:srgbClr val="004AAD"/>
                </a:solidFill>
                <a:latin typeface="Open Sans"/>
              </a:rPr>
              <a:t>Focus on </a:t>
            </a:r>
            <a:r>
              <a:rPr lang="en-US" sz="1829" dirty="0" err="1">
                <a:solidFill>
                  <a:srgbClr val="004AAD"/>
                </a:solidFill>
                <a:latin typeface="Open Sans"/>
              </a:rPr>
              <a:t>humanising</a:t>
            </a:r>
            <a:r>
              <a:rPr lang="en-US" sz="1829" dirty="0">
                <a:solidFill>
                  <a:srgbClr val="004AAD"/>
                </a:solidFill>
                <a:latin typeface="Open Sans"/>
              </a:rPr>
              <a:t> him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4408" y="6753566"/>
            <a:ext cx="867792" cy="67214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93842" y="6693494"/>
            <a:ext cx="867792" cy="67214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6446721" y="6191407"/>
            <a:ext cx="1368851" cy="123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0000"/>
                </a:solidFill>
                <a:latin typeface="Open Sans"/>
              </a:rPr>
              <a:t>Common nouns - provincial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2984230" y="7425710"/>
            <a:ext cx="2739209" cy="398704"/>
            <a:chOff x="0" y="0"/>
            <a:chExt cx="3926370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3926370" cy="69850"/>
            </a:xfrm>
            <a:custGeom>
              <a:avLst/>
              <a:gdLst/>
              <a:ahLst/>
              <a:cxnLst/>
              <a:rect l="l" t="t" r="r" b="b"/>
              <a:pathLst>
                <a:path w="3926370" h="69850">
                  <a:moveTo>
                    <a:pt x="36355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26370" y="69850"/>
                  </a:lnTo>
                  <a:lnTo>
                    <a:pt x="392637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5786226" y="7577437"/>
            <a:ext cx="1921319" cy="81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CB6CE6"/>
                </a:solidFill>
                <a:latin typeface="Open Sans"/>
              </a:rPr>
              <a:t>Imperative sentence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649672" y="4944148"/>
            <a:ext cx="1870165" cy="398704"/>
            <a:chOff x="0" y="0"/>
            <a:chExt cx="2680685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2680685" cy="69850"/>
            </a:xfrm>
            <a:custGeom>
              <a:avLst/>
              <a:gdLst/>
              <a:ahLst/>
              <a:cxnLst/>
              <a:rect l="l" t="t" r="r" b="b"/>
              <a:pathLst>
                <a:path w="2680685" h="69850">
                  <a:moveTo>
                    <a:pt x="23898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80685" y="69850"/>
                  </a:lnTo>
                  <a:lnTo>
                    <a:pt x="2680685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4110" y="1436286"/>
            <a:ext cx="6323628" cy="40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8037"/>
                </a:solidFill>
                <a:latin typeface="Open Sans"/>
              </a:rPr>
              <a:t>Proper nouns - famous African authors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232098" y="2115094"/>
            <a:ext cx="4900153" cy="396148"/>
            <a:chOff x="0" y="0"/>
            <a:chExt cx="706916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7069166" cy="69850"/>
            </a:xfrm>
            <a:custGeom>
              <a:avLst/>
              <a:gdLst/>
              <a:ahLst/>
              <a:cxnLst/>
              <a:rect l="l" t="t" r="r" b="b"/>
              <a:pathLst>
                <a:path w="7069166" h="69850">
                  <a:moveTo>
                    <a:pt x="677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069166" y="69850"/>
                  </a:lnTo>
                  <a:lnTo>
                    <a:pt x="706916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921444" y="2528986"/>
            <a:ext cx="2801995" cy="398704"/>
            <a:chOff x="0" y="0"/>
            <a:chExt cx="4016367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4016367" cy="69850"/>
            </a:xfrm>
            <a:custGeom>
              <a:avLst/>
              <a:gdLst/>
              <a:ahLst/>
              <a:cxnLst/>
              <a:rect l="l" t="t" r="r" b="b"/>
              <a:pathLst>
                <a:path w="4016367" h="69850">
                  <a:moveTo>
                    <a:pt x="37255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16367" y="69850"/>
                  </a:lnTo>
                  <a:lnTo>
                    <a:pt x="4016367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248161" y="2870797"/>
            <a:ext cx="617566" cy="398704"/>
            <a:chOff x="0" y="0"/>
            <a:chExt cx="885216" cy="571500"/>
          </a:xfrm>
        </p:grpSpPr>
        <p:sp>
          <p:nvSpPr>
            <p:cNvPr id="39" name="Freeform 39"/>
            <p:cNvSpPr/>
            <p:nvPr/>
          </p:nvSpPr>
          <p:spPr>
            <a:xfrm>
              <a:off x="0" y="255270"/>
              <a:ext cx="885216" cy="69850"/>
            </a:xfrm>
            <a:custGeom>
              <a:avLst/>
              <a:gdLst/>
              <a:ahLst/>
              <a:cxnLst/>
              <a:rect l="l" t="t" r="r" b="b"/>
              <a:pathLst>
                <a:path w="885216" h="69850">
                  <a:moveTo>
                    <a:pt x="59438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85216" y="69850"/>
                  </a:lnTo>
                  <a:lnTo>
                    <a:pt x="885216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158585" y="3808143"/>
            <a:ext cx="8147025" cy="462481"/>
            <a:chOff x="0" y="0"/>
            <a:chExt cx="10067502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10067502" cy="69850"/>
            </a:xfrm>
            <a:custGeom>
              <a:avLst/>
              <a:gdLst/>
              <a:ahLst/>
              <a:cxnLst/>
              <a:rect l="l" t="t" r="r" b="b"/>
              <a:pathLst>
                <a:path w="10067502" h="69850">
                  <a:moveTo>
                    <a:pt x="97766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067502" y="69850"/>
                  </a:lnTo>
                  <a:lnTo>
                    <a:pt x="10067502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7" grpId="0"/>
      <p:bldP spid="20" grpId="0"/>
      <p:bldP spid="21" grpId="0"/>
      <p:bldP spid="26" grpId="0"/>
      <p:bldP spid="29" grpId="0"/>
      <p:bldP spid="32" grpId="0"/>
      <p:bldP spid="3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14289" y="818662"/>
            <a:ext cx="14792638" cy="4295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3224" y="5192861"/>
            <a:ext cx="15027747" cy="38935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19546" y="386422"/>
            <a:ext cx="1784778" cy="183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dirty="0">
                <a:solidFill>
                  <a:srgbClr val="004AAD"/>
                </a:solidFill>
                <a:latin typeface="Open Sans"/>
              </a:rPr>
              <a:t>Pre-modifying adjectives - African material jargon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56758" y="1321683"/>
            <a:ext cx="1287465" cy="997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707252" y="517239"/>
            <a:ext cx="2250150" cy="152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2167" dirty="0">
                <a:solidFill>
                  <a:srgbClr val="000000"/>
                </a:solidFill>
                <a:latin typeface="Open Sans"/>
              </a:rPr>
              <a:t>Adverb - </a:t>
            </a:r>
            <a:r>
              <a:rPr lang="en-US" sz="2167" dirty="0" err="1">
                <a:solidFill>
                  <a:srgbClr val="000000"/>
                </a:solidFill>
                <a:latin typeface="Open Sans"/>
              </a:rPr>
              <a:t>emphasises</a:t>
            </a:r>
            <a:r>
              <a:rPr lang="en-US" sz="2167" dirty="0">
                <a:solidFill>
                  <a:srgbClr val="000000"/>
                </a:solidFill>
                <a:latin typeface="Open Sans"/>
              </a:rPr>
              <a:t> narrow-minded 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84256" y="2770030"/>
            <a:ext cx="1822276" cy="4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5CE1E6"/>
                </a:solidFill>
                <a:latin typeface="Open Sans"/>
              </a:rPr>
              <a:t>Repetition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333653"/>
            <a:ext cx="2110212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66C4"/>
                </a:solidFill>
                <a:latin typeface="Open Sans"/>
              </a:rPr>
              <a:t>Temporal shift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34289" y="3550074"/>
            <a:ext cx="1633985" cy="398704"/>
            <a:chOff x="0" y="0"/>
            <a:chExt cx="2342147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2342147" cy="69850"/>
            </a:xfrm>
            <a:custGeom>
              <a:avLst/>
              <a:gdLst/>
              <a:ahLst/>
              <a:cxnLst/>
              <a:rect l="l" t="t" r="r" b="b"/>
              <a:pathLst>
                <a:path w="2342147" h="69850">
                  <a:moveTo>
                    <a:pt x="20513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2147" y="69850"/>
                  </a:lnTo>
                  <a:lnTo>
                    <a:pt x="2342147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094795" y="6007700"/>
            <a:ext cx="2085733" cy="539468"/>
            <a:chOff x="0" y="0"/>
            <a:chExt cx="2209579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2209579" cy="69850"/>
            </a:xfrm>
            <a:custGeom>
              <a:avLst/>
              <a:gdLst/>
              <a:ahLst/>
              <a:cxnLst/>
              <a:rect l="l" t="t" r="r" b="b"/>
              <a:pathLst>
                <a:path w="2209579" h="69850">
                  <a:moveTo>
                    <a:pt x="191874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09579" y="69850"/>
                  </a:lnTo>
                  <a:lnTo>
                    <a:pt x="2209579" y="0"/>
                  </a:lnTo>
                  <a:close/>
                </a:path>
              </a:pathLst>
            </a:custGeom>
            <a:solidFill>
              <a:srgbClr val="FF666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69696" y="2513705"/>
            <a:ext cx="585440" cy="398704"/>
            <a:chOff x="0" y="0"/>
            <a:chExt cx="839167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39167" cy="69850"/>
            </a:xfrm>
            <a:custGeom>
              <a:avLst/>
              <a:gdLst/>
              <a:ahLst/>
              <a:cxnLst/>
              <a:rect l="l" t="t" r="r" b="b"/>
              <a:pathLst>
                <a:path w="839167" h="69850">
                  <a:moveTo>
                    <a:pt x="54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9167" y="69850"/>
                  </a:lnTo>
                  <a:lnTo>
                    <a:pt x="839167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319689" y="3948778"/>
            <a:ext cx="1265578" cy="398704"/>
            <a:chOff x="0" y="0"/>
            <a:chExt cx="1814073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1814073" cy="69850"/>
            </a:xfrm>
            <a:custGeom>
              <a:avLst/>
              <a:gdLst/>
              <a:ahLst/>
              <a:cxnLst/>
              <a:rect l="l" t="t" r="r" b="b"/>
              <a:pathLst>
                <a:path w="1814073" h="69850">
                  <a:moveTo>
                    <a:pt x="15232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14073" y="69850"/>
                  </a:lnTo>
                  <a:lnTo>
                    <a:pt x="1814073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43260" y="3762913"/>
            <a:ext cx="2651534" cy="7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38B6FF"/>
                </a:solidFill>
                <a:latin typeface="Open Sans"/>
              </a:rPr>
              <a:t>Simple sentence - seminal moment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68216" y="4347481"/>
            <a:ext cx="867792" cy="6721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84256" y="4347481"/>
            <a:ext cx="867792" cy="6721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04477" y="4347481"/>
            <a:ext cx="867792" cy="67214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0771548" y="4897835"/>
            <a:ext cx="4400721" cy="56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621" dirty="0">
                <a:solidFill>
                  <a:srgbClr val="000000"/>
                </a:solidFill>
                <a:latin typeface="Open Sans"/>
              </a:rPr>
              <a:t>Repetition - third person pronoun - </a:t>
            </a:r>
            <a:r>
              <a:rPr lang="en-US" sz="1621" dirty="0" err="1">
                <a:solidFill>
                  <a:srgbClr val="000000"/>
                </a:solidFill>
                <a:latin typeface="Open Sans"/>
              </a:rPr>
              <a:t>emphasises</a:t>
            </a:r>
            <a:r>
              <a:rPr lang="en-US" sz="1621" dirty="0">
                <a:solidFill>
                  <a:srgbClr val="000000"/>
                </a:solidFill>
                <a:latin typeface="Open Sans"/>
              </a:rPr>
              <a:t> separation and alienation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094795" y="2921979"/>
            <a:ext cx="856487" cy="503302"/>
            <a:chOff x="0" y="0"/>
            <a:chExt cx="972543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972542" cy="69850"/>
            </a:xfrm>
            <a:custGeom>
              <a:avLst/>
              <a:gdLst/>
              <a:ahLst/>
              <a:cxnLst/>
              <a:rect l="l" t="t" r="r" b="b"/>
              <a:pathLst>
                <a:path w="972542" h="69850">
                  <a:moveTo>
                    <a:pt x="6817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2542" y="69850"/>
                  </a:lnTo>
                  <a:lnTo>
                    <a:pt x="972542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6290090" y="2428200"/>
            <a:ext cx="1938420" cy="1443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"/>
              </a:lnSpc>
            </a:pPr>
            <a:r>
              <a:rPr lang="en-US" sz="2036" dirty="0">
                <a:solidFill>
                  <a:srgbClr val="008037"/>
                </a:solidFill>
                <a:latin typeface="Open Sans"/>
              </a:rPr>
              <a:t>Repetition of sibilant sounds - rhetorical device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094795" y="5608996"/>
            <a:ext cx="856487" cy="398704"/>
            <a:chOff x="0" y="0"/>
            <a:chExt cx="1227684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1227684" cy="69850"/>
            </a:xfrm>
            <a:custGeom>
              <a:avLst/>
              <a:gdLst/>
              <a:ahLst/>
              <a:cxnLst/>
              <a:rect l="l" t="t" r="r" b="b"/>
              <a:pathLst>
                <a:path w="1227684" h="69850">
                  <a:moveTo>
                    <a:pt x="9368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7684" y="69850"/>
                  </a:lnTo>
                  <a:lnTo>
                    <a:pt x="1227684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613952" y="5423132"/>
            <a:ext cx="2484546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>
                <a:solidFill>
                  <a:srgbClr val="FFDE59"/>
                </a:solidFill>
                <a:latin typeface="Open Sans"/>
              </a:rPr>
              <a:t>Adjective - racist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584256" y="7555156"/>
            <a:ext cx="4154117" cy="398704"/>
            <a:chOff x="0" y="0"/>
            <a:chExt cx="5954492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5954492" cy="69850"/>
            </a:xfrm>
            <a:custGeom>
              <a:avLst/>
              <a:gdLst/>
              <a:ahLst/>
              <a:cxnLst/>
              <a:rect l="l" t="t" r="r" b="b"/>
              <a:pathLst>
                <a:path w="5954492" h="69850">
                  <a:moveTo>
                    <a:pt x="566366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954492" y="69850"/>
                  </a:lnTo>
                  <a:lnTo>
                    <a:pt x="5954492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5104541" y="5891015"/>
            <a:ext cx="6065154" cy="38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2224" dirty="0">
                <a:solidFill>
                  <a:srgbClr val="FF6666"/>
                </a:solidFill>
                <a:latin typeface="Open Sans"/>
              </a:rPr>
              <a:t>Proper noun - pop cultural icon: humorous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046565" y="7140736"/>
            <a:ext cx="7931731" cy="414420"/>
            <a:chOff x="0" y="0"/>
            <a:chExt cx="10938147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10938147" cy="69850"/>
            </a:xfrm>
            <a:custGeom>
              <a:avLst/>
              <a:gdLst/>
              <a:ahLst/>
              <a:cxnLst/>
              <a:rect l="l" t="t" r="r" b="b"/>
              <a:pathLst>
                <a:path w="10938147" h="69850">
                  <a:moveTo>
                    <a:pt x="106473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938147" y="69850"/>
                  </a:lnTo>
                  <a:lnTo>
                    <a:pt x="10938147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11495394" y="6728165"/>
            <a:ext cx="3532929" cy="35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2"/>
              </a:lnSpc>
            </a:pPr>
            <a:r>
              <a:rPr lang="en-US" sz="2023" dirty="0">
                <a:solidFill>
                  <a:srgbClr val="CB6CE6"/>
                </a:solidFill>
                <a:latin typeface="Open Sans"/>
              </a:rPr>
              <a:t>Mirroring how she saw Fide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576711" y="7319371"/>
            <a:ext cx="1711289" cy="94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6"/>
              </a:lnSpc>
            </a:pPr>
            <a:r>
              <a:rPr lang="en-US" sz="1797" dirty="0">
                <a:solidFill>
                  <a:srgbClr val="FF66C4"/>
                </a:solidFill>
                <a:latin typeface="Open Sans"/>
              </a:rPr>
              <a:t>Adjectives - damaging stereotypes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436008" y="7953860"/>
            <a:ext cx="1733688" cy="503302"/>
            <a:chOff x="0" y="0"/>
            <a:chExt cx="1968606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1968606" cy="69850"/>
            </a:xfrm>
            <a:custGeom>
              <a:avLst/>
              <a:gdLst/>
              <a:ahLst/>
              <a:cxnLst/>
              <a:rect l="l" t="t" r="r" b="b"/>
              <a:pathLst>
                <a:path w="1968606" h="69850">
                  <a:moveTo>
                    <a:pt x="16777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68606" y="69850"/>
                  </a:lnTo>
                  <a:lnTo>
                    <a:pt x="196860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6290090" y="8409537"/>
            <a:ext cx="1938420" cy="1443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"/>
              </a:lnSpc>
            </a:pPr>
            <a:r>
              <a:rPr lang="en-US" sz="2036" dirty="0">
                <a:solidFill>
                  <a:srgbClr val="008037"/>
                </a:solidFill>
                <a:latin typeface="Open Sans"/>
              </a:rPr>
              <a:t>Repetition  - rhetorical device</a:t>
            </a:r>
          </a:p>
          <a:p>
            <a:pPr algn="ctr">
              <a:lnSpc>
                <a:spcPts val="2851"/>
              </a:lnSpc>
            </a:pPr>
            <a:r>
              <a:rPr lang="en-US" sz="2036" dirty="0">
                <a:solidFill>
                  <a:srgbClr val="008037"/>
                </a:solidFill>
                <a:latin typeface="Open Sans"/>
              </a:rPr>
              <a:t>like a refrain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4934354" y="8008941"/>
            <a:ext cx="1733688" cy="503302"/>
            <a:chOff x="0" y="0"/>
            <a:chExt cx="1968606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1968606" cy="69850"/>
            </a:xfrm>
            <a:custGeom>
              <a:avLst/>
              <a:gdLst/>
              <a:ahLst/>
              <a:cxnLst/>
              <a:rect l="l" t="t" r="r" b="b"/>
              <a:pathLst>
                <a:path w="1968606" h="69850">
                  <a:moveTo>
                    <a:pt x="16777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68606" y="69850"/>
                  </a:lnTo>
                  <a:lnTo>
                    <a:pt x="196860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3363893" y="8754998"/>
            <a:ext cx="2343359" cy="503302"/>
            <a:chOff x="0" y="0"/>
            <a:chExt cx="2660888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2660888" cy="69850"/>
            </a:xfrm>
            <a:custGeom>
              <a:avLst/>
              <a:gdLst/>
              <a:ahLst/>
              <a:cxnLst/>
              <a:rect l="l" t="t" r="r" b="b"/>
              <a:pathLst>
                <a:path w="2660888" h="69850">
                  <a:moveTo>
                    <a:pt x="23700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60888" y="69850"/>
                  </a:lnTo>
                  <a:lnTo>
                    <a:pt x="2660888" y="0"/>
                  </a:lnTo>
                  <a:close/>
                </a:path>
              </a:pathLst>
            </a:custGeom>
            <a:solidFill>
              <a:srgbClr val="FAF103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12733061" y="9045217"/>
            <a:ext cx="3142831" cy="38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253" dirty="0">
                <a:solidFill>
                  <a:srgbClr val="FFDE59"/>
                </a:solidFill>
                <a:latin typeface="Open Sans"/>
              </a:rPr>
              <a:t>Racist underpinnings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8236814" y="8859596"/>
            <a:ext cx="2066037" cy="398704"/>
            <a:chOff x="0" y="0"/>
            <a:chExt cx="2961448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2961448" cy="69850"/>
            </a:xfrm>
            <a:custGeom>
              <a:avLst/>
              <a:gdLst/>
              <a:ahLst/>
              <a:cxnLst/>
              <a:rect l="l" t="t" r="r" b="b"/>
              <a:pathLst>
                <a:path w="2961448" h="69850">
                  <a:moveTo>
                    <a:pt x="26706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61448" y="69850"/>
                  </a:lnTo>
                  <a:lnTo>
                    <a:pt x="2961448" y="0"/>
                  </a:lnTo>
                  <a:close/>
                </a:path>
              </a:pathLst>
            </a:custGeom>
            <a:solidFill>
              <a:srgbClr val="EF00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3641215" y="8457162"/>
            <a:ext cx="2066037" cy="398704"/>
            <a:chOff x="0" y="0"/>
            <a:chExt cx="2961448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2961448" cy="69850"/>
            </a:xfrm>
            <a:custGeom>
              <a:avLst/>
              <a:gdLst/>
              <a:ahLst/>
              <a:cxnLst/>
              <a:rect l="l" t="t" r="r" b="b"/>
              <a:pathLst>
                <a:path w="2961448" h="69850">
                  <a:moveTo>
                    <a:pt x="26706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61448" y="69850"/>
                  </a:lnTo>
                  <a:lnTo>
                    <a:pt x="2961448" y="0"/>
                  </a:lnTo>
                  <a:close/>
                </a:path>
              </a:pathLst>
            </a:custGeom>
            <a:solidFill>
              <a:srgbClr val="EF0000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7259449" y="9107342"/>
            <a:ext cx="4588226" cy="7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EF0000"/>
                </a:solidFill>
                <a:latin typeface="Open Sans"/>
              </a:rPr>
              <a:t>Repetition of negatives </a:t>
            </a:r>
            <a:r>
              <a:rPr lang="en-US" sz="2216" dirty="0" err="1">
                <a:solidFill>
                  <a:srgbClr val="EF0000"/>
                </a:solidFill>
                <a:latin typeface="Open Sans"/>
              </a:rPr>
              <a:t>emphasises</a:t>
            </a:r>
            <a:r>
              <a:rPr lang="en-US" sz="2216" dirty="0">
                <a:solidFill>
                  <a:srgbClr val="EF0000"/>
                </a:solidFill>
                <a:latin typeface="Open Sans"/>
              </a:rPr>
              <a:t> </a:t>
            </a:r>
            <a:r>
              <a:rPr lang="en-US" sz="2216" dirty="0" err="1">
                <a:solidFill>
                  <a:srgbClr val="EF0000"/>
                </a:solidFill>
                <a:latin typeface="Open Sans"/>
              </a:rPr>
              <a:t>hoplessness</a:t>
            </a:r>
            <a:endParaRPr lang="en-US" sz="2216" dirty="0">
              <a:solidFill>
                <a:srgbClr val="EF0000"/>
              </a:solidFill>
              <a:latin typeface="Open San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4552248" y="8457162"/>
            <a:ext cx="2307024" cy="398704"/>
            <a:chOff x="0" y="0"/>
            <a:chExt cx="3306877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3306877" cy="69850"/>
            </a:xfrm>
            <a:custGeom>
              <a:avLst/>
              <a:gdLst/>
              <a:ahLst/>
              <a:cxnLst/>
              <a:rect l="l" t="t" r="r" b="b"/>
              <a:pathLst>
                <a:path w="3306877" h="69850">
                  <a:moveTo>
                    <a:pt x="30160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06877" y="69850"/>
                  </a:lnTo>
                  <a:lnTo>
                    <a:pt x="3306877" y="0"/>
                  </a:lnTo>
                  <a:close/>
                </a:path>
              </a:pathLst>
            </a:custGeom>
            <a:solidFill>
              <a:srgbClr val="EF0000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134289" y="1403599"/>
            <a:ext cx="7449967" cy="414420"/>
            <a:chOff x="0" y="0"/>
            <a:chExt cx="1027377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0273777" cy="69850"/>
            </a:xfrm>
            <a:custGeom>
              <a:avLst/>
              <a:gdLst/>
              <a:ahLst/>
              <a:cxnLst/>
              <a:rect l="l" t="t" r="r" b="b"/>
              <a:pathLst>
                <a:path w="10273777" h="69850">
                  <a:moveTo>
                    <a:pt x="99829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273777" y="69850"/>
                  </a:lnTo>
                  <a:lnTo>
                    <a:pt x="1027377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584256" y="2115001"/>
            <a:ext cx="585440" cy="398704"/>
            <a:chOff x="0" y="0"/>
            <a:chExt cx="839167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839167" cy="69850"/>
            </a:xfrm>
            <a:custGeom>
              <a:avLst/>
              <a:gdLst/>
              <a:ahLst/>
              <a:cxnLst/>
              <a:rect l="l" t="t" r="r" b="b"/>
              <a:pathLst>
                <a:path w="839167" h="69850">
                  <a:moveTo>
                    <a:pt x="54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9167" y="69850"/>
                  </a:lnTo>
                  <a:lnTo>
                    <a:pt x="839167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252816" y="2566004"/>
            <a:ext cx="1096764" cy="503302"/>
            <a:chOff x="0" y="0"/>
            <a:chExt cx="1245378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1245378" cy="69850"/>
            </a:xfrm>
            <a:custGeom>
              <a:avLst/>
              <a:gdLst/>
              <a:ahLst/>
              <a:cxnLst/>
              <a:rect l="l" t="t" r="r" b="b"/>
              <a:pathLst>
                <a:path w="1245378" h="69850">
                  <a:moveTo>
                    <a:pt x="9545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45378" y="69850"/>
                  </a:lnTo>
                  <a:lnTo>
                    <a:pt x="1245378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1" grpId="0"/>
      <p:bldP spid="25" grpId="0"/>
      <p:bldP spid="30" grpId="0"/>
      <p:bldP spid="33" grpId="0"/>
      <p:bldP spid="36" grpId="0"/>
      <p:bldP spid="39" grpId="0"/>
      <p:bldP spid="40" grpId="0"/>
      <p:bldP spid="43" grpId="0"/>
      <p:bldP spid="48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1551" y="1315079"/>
            <a:ext cx="14344031" cy="77960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467418" y="1625395"/>
            <a:ext cx="1548968" cy="398704"/>
            <a:chOff x="0" y="0"/>
            <a:chExt cx="2220284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220284" cy="69850"/>
            </a:xfrm>
            <a:custGeom>
              <a:avLst/>
              <a:gdLst/>
              <a:ahLst/>
              <a:cxnLst/>
              <a:rect l="l" t="t" r="r" b="b"/>
              <a:pathLst>
                <a:path w="2220284" h="69850">
                  <a:moveTo>
                    <a:pt x="19294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20284" y="69850"/>
                  </a:lnTo>
                  <a:lnTo>
                    <a:pt x="2220284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996555" y="615329"/>
            <a:ext cx="4348998" cy="7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66C4"/>
                </a:solidFill>
                <a:latin typeface="Open Sans"/>
              </a:rPr>
              <a:t>Identity has broadened </a:t>
            </a:r>
          </a:p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66C4"/>
                </a:solidFill>
                <a:latin typeface="Open Sans"/>
              </a:rPr>
              <a:t>from being Nigerian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459794" y="2024099"/>
            <a:ext cx="3135956" cy="398704"/>
            <a:chOff x="0" y="0"/>
            <a:chExt cx="4495065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4495065" cy="69850"/>
            </a:xfrm>
            <a:custGeom>
              <a:avLst/>
              <a:gdLst/>
              <a:ahLst/>
              <a:cxnLst/>
              <a:rect l="l" t="t" r="r" b="b"/>
              <a:pathLst>
                <a:path w="4495065" h="69850">
                  <a:moveTo>
                    <a:pt x="42042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495065" y="69850"/>
                  </a:lnTo>
                  <a:lnTo>
                    <a:pt x="4495065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3260" y="1838234"/>
            <a:ext cx="2484546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DE59"/>
                </a:solidFill>
                <a:latin typeface="Open Sans"/>
              </a:rPr>
              <a:t>Alliteration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10310" y="2422802"/>
            <a:ext cx="2229106" cy="398704"/>
            <a:chOff x="0" y="0"/>
            <a:chExt cx="319519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3195190" cy="69850"/>
            </a:xfrm>
            <a:custGeom>
              <a:avLst/>
              <a:gdLst/>
              <a:ahLst/>
              <a:cxnLst/>
              <a:rect l="l" t="t" r="r" b="b"/>
              <a:pathLst>
                <a:path w="3195190" h="69850">
                  <a:moveTo>
                    <a:pt x="29043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195190" y="69850"/>
                  </a:lnTo>
                  <a:lnTo>
                    <a:pt x="319519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74946" y="2276712"/>
            <a:ext cx="2191826" cy="345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8"/>
              </a:lnSpc>
            </a:pPr>
            <a:r>
              <a:rPr lang="en-US" sz="1955" dirty="0">
                <a:solidFill>
                  <a:srgbClr val="004AAD"/>
                </a:solidFill>
                <a:latin typeface="Open Sans"/>
              </a:rPr>
              <a:t>Western media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937118" y="2422802"/>
            <a:ext cx="1293917" cy="398704"/>
            <a:chOff x="0" y="0"/>
            <a:chExt cx="1854694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1854694" cy="69850"/>
            </a:xfrm>
            <a:custGeom>
              <a:avLst/>
              <a:gdLst/>
              <a:ahLst/>
              <a:cxnLst/>
              <a:rect l="l" t="t" r="r" b="b"/>
              <a:pathLst>
                <a:path w="1854694" h="69850">
                  <a:moveTo>
                    <a:pt x="15638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54694" y="69850"/>
                  </a:lnTo>
                  <a:lnTo>
                    <a:pt x="1854694" y="0"/>
                  </a:lnTo>
                  <a:close/>
                </a:path>
              </a:pathLst>
            </a:custGeom>
            <a:solidFill>
              <a:srgbClr val="FF666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459794" y="2821506"/>
            <a:ext cx="12516189" cy="398704"/>
            <a:chOff x="0" y="0"/>
            <a:chExt cx="17940646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17940646" cy="69850"/>
            </a:xfrm>
            <a:custGeom>
              <a:avLst/>
              <a:gdLst/>
              <a:ahLst/>
              <a:cxnLst/>
              <a:rect l="l" t="t" r="r" b="b"/>
              <a:pathLst>
                <a:path w="17940646" h="69850">
                  <a:moveTo>
                    <a:pt x="1764981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940646" y="69850"/>
                  </a:lnTo>
                  <a:lnTo>
                    <a:pt x="17940646" y="0"/>
                  </a:lnTo>
                  <a:close/>
                </a:path>
              </a:pathLst>
            </a:custGeom>
            <a:solidFill>
              <a:srgbClr val="FF666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584076" y="2012204"/>
            <a:ext cx="3142831" cy="118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253" dirty="0">
                <a:solidFill>
                  <a:srgbClr val="FF6666"/>
                </a:solidFill>
                <a:latin typeface="Open Sans"/>
              </a:rPr>
              <a:t>Stereotypes</a:t>
            </a:r>
          </a:p>
          <a:p>
            <a:pPr algn="ctr">
              <a:lnSpc>
                <a:spcPts val="3154"/>
              </a:lnSpc>
            </a:pPr>
            <a:r>
              <a:rPr lang="en-US" sz="2253" dirty="0">
                <a:solidFill>
                  <a:srgbClr val="FF6666"/>
                </a:solidFill>
                <a:latin typeface="Open Sans"/>
              </a:rPr>
              <a:t>of safaris</a:t>
            </a:r>
          </a:p>
          <a:p>
            <a:pPr algn="ctr">
              <a:lnSpc>
                <a:spcPts val="3154"/>
              </a:lnSpc>
            </a:pPr>
            <a:r>
              <a:rPr lang="en-US" sz="2253" dirty="0">
                <a:solidFill>
                  <a:srgbClr val="FF6666"/>
                </a:solidFill>
                <a:latin typeface="Open Sans"/>
              </a:rPr>
              <a:t> and war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478804" y="3572917"/>
            <a:ext cx="1548968" cy="398704"/>
            <a:chOff x="0" y="0"/>
            <a:chExt cx="2220284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2220284" cy="69850"/>
            </a:xfrm>
            <a:custGeom>
              <a:avLst/>
              <a:gdLst/>
              <a:ahLst/>
              <a:cxnLst/>
              <a:rect l="l" t="t" r="r" b="b"/>
              <a:pathLst>
                <a:path w="2220284" h="69850">
                  <a:moveTo>
                    <a:pt x="19294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20284" y="69850"/>
                  </a:lnTo>
                  <a:lnTo>
                    <a:pt x="2220284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33880" y="3133086"/>
            <a:ext cx="2073959" cy="63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 dirty="0">
                <a:solidFill>
                  <a:srgbClr val="008037"/>
                </a:solidFill>
                <a:latin typeface="Open Sans"/>
              </a:rPr>
              <a:t>Pre-modifiers</a:t>
            </a:r>
          </a:p>
          <a:p>
            <a:pPr algn="ctr">
              <a:lnSpc>
                <a:spcPts val="2590"/>
              </a:lnSpc>
            </a:pPr>
            <a:r>
              <a:rPr lang="en-US" sz="1850" dirty="0">
                <a:solidFill>
                  <a:srgbClr val="008037"/>
                </a:solidFill>
                <a:latin typeface="Open Sans"/>
              </a:rPr>
              <a:t>"</a:t>
            </a:r>
            <a:r>
              <a:rPr lang="en-US" sz="1850" dirty="0" err="1">
                <a:solidFill>
                  <a:srgbClr val="008037"/>
                </a:solidFill>
                <a:latin typeface="Open Sans"/>
              </a:rPr>
              <a:t>saviour</a:t>
            </a:r>
            <a:r>
              <a:rPr lang="en-US" sz="1850" dirty="0">
                <a:solidFill>
                  <a:srgbClr val="008037"/>
                </a:solidFill>
                <a:latin typeface="Open Sans"/>
              </a:rPr>
              <a:t> complex"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10608" y="4110651"/>
            <a:ext cx="890706" cy="68989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217676" y="3894230"/>
            <a:ext cx="4549407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000000"/>
                </a:solidFill>
                <a:latin typeface="Open Sans"/>
              </a:rPr>
              <a:t>Abstract noun - culpability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954829" y="4800543"/>
            <a:ext cx="1038865" cy="398704"/>
            <a:chOff x="0" y="0"/>
            <a:chExt cx="1489104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1489104" cy="69850"/>
            </a:xfrm>
            <a:custGeom>
              <a:avLst/>
              <a:gdLst/>
              <a:ahLst/>
              <a:cxnLst/>
              <a:rect l="l" t="t" r="r" b="b"/>
              <a:pathLst>
                <a:path w="1489104" h="69850">
                  <a:moveTo>
                    <a:pt x="11982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89104" y="69850"/>
                  </a:lnTo>
                  <a:lnTo>
                    <a:pt x="1489104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542874" y="4787446"/>
            <a:ext cx="585440" cy="398704"/>
            <a:chOff x="0" y="0"/>
            <a:chExt cx="839167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839167" cy="69850"/>
            </a:xfrm>
            <a:custGeom>
              <a:avLst/>
              <a:gdLst/>
              <a:ahLst/>
              <a:cxnLst/>
              <a:rect l="l" t="t" r="r" b="b"/>
              <a:pathLst>
                <a:path w="839167" h="69850">
                  <a:moveTo>
                    <a:pt x="5483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39167" y="69850"/>
                  </a:lnTo>
                  <a:lnTo>
                    <a:pt x="839167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6010310" y="3888076"/>
            <a:ext cx="4184644" cy="36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dirty="0">
                <a:solidFill>
                  <a:srgbClr val="FF66C4"/>
                </a:solidFill>
                <a:latin typeface="Open Sans"/>
              </a:rPr>
              <a:t>Political tensions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752865" y="5961273"/>
            <a:ext cx="1529958" cy="398704"/>
            <a:chOff x="0" y="0"/>
            <a:chExt cx="2193035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2193035" cy="69850"/>
            </a:xfrm>
            <a:custGeom>
              <a:avLst/>
              <a:gdLst/>
              <a:ahLst/>
              <a:cxnLst/>
              <a:rect l="l" t="t" r="r" b="b"/>
              <a:pathLst>
                <a:path w="2193035" h="69850">
                  <a:moveTo>
                    <a:pt x="19022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93035" y="69850"/>
                  </a:lnTo>
                  <a:lnTo>
                    <a:pt x="2193035" y="0"/>
                  </a:lnTo>
                  <a:close/>
                </a:path>
              </a:pathLst>
            </a:custGeom>
            <a:solidFill>
              <a:srgbClr val="EF8800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0901314" y="5562569"/>
            <a:ext cx="1529958" cy="398704"/>
            <a:chOff x="0" y="0"/>
            <a:chExt cx="2193035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2193035" cy="69850"/>
            </a:xfrm>
            <a:custGeom>
              <a:avLst/>
              <a:gdLst/>
              <a:ahLst/>
              <a:cxnLst/>
              <a:rect l="l" t="t" r="r" b="b"/>
              <a:pathLst>
                <a:path w="2193035" h="69850">
                  <a:moveTo>
                    <a:pt x="19022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93035" y="69850"/>
                  </a:lnTo>
                  <a:lnTo>
                    <a:pt x="2193035" y="0"/>
                  </a:lnTo>
                  <a:close/>
                </a:path>
              </a:pathLst>
            </a:custGeom>
            <a:solidFill>
              <a:srgbClr val="EF88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423956" y="5095875"/>
            <a:ext cx="2191178" cy="138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7"/>
              </a:lnSpc>
            </a:pPr>
            <a:r>
              <a:rPr lang="en-US" sz="1955" dirty="0">
                <a:solidFill>
                  <a:srgbClr val="EF8800"/>
                </a:solidFill>
                <a:latin typeface="Open Sans"/>
              </a:rPr>
              <a:t>Repetition - </a:t>
            </a:r>
            <a:r>
              <a:rPr lang="en-US" sz="1955" dirty="0" err="1">
                <a:solidFill>
                  <a:srgbClr val="EF8800"/>
                </a:solidFill>
                <a:latin typeface="Open Sans"/>
              </a:rPr>
              <a:t>dehumanises</a:t>
            </a:r>
            <a:r>
              <a:rPr lang="en-US" sz="1955" dirty="0">
                <a:solidFill>
                  <a:srgbClr val="EF8800"/>
                </a:solidFill>
                <a:latin typeface="Open Sans"/>
              </a:rPr>
              <a:t> as they are just a mass of people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996555" y="6359977"/>
            <a:ext cx="2669738" cy="437997"/>
            <a:chOff x="0" y="0"/>
            <a:chExt cx="3483483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3483483" cy="69850"/>
            </a:xfrm>
            <a:custGeom>
              <a:avLst/>
              <a:gdLst/>
              <a:ahLst/>
              <a:cxnLst/>
              <a:rect l="l" t="t" r="r" b="b"/>
              <a:pathLst>
                <a:path w="3483483" h="69850">
                  <a:moveTo>
                    <a:pt x="31926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83483" y="69850"/>
                  </a:lnTo>
                  <a:lnTo>
                    <a:pt x="3483483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1666293" y="6210756"/>
            <a:ext cx="2429552" cy="36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167" dirty="0">
                <a:solidFill>
                  <a:srgbClr val="004AAD"/>
                </a:solidFill>
                <a:latin typeface="Open Sans"/>
              </a:rPr>
              <a:t>Colloquialisms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0331424" y="6981480"/>
            <a:ext cx="1684962" cy="398704"/>
            <a:chOff x="0" y="0"/>
            <a:chExt cx="2415217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2415217" cy="69850"/>
            </a:xfrm>
            <a:custGeom>
              <a:avLst/>
              <a:gdLst/>
              <a:ahLst/>
              <a:cxnLst/>
              <a:rect l="l" t="t" r="r" b="b"/>
              <a:pathLst>
                <a:path w="2415217" h="69850">
                  <a:moveTo>
                    <a:pt x="21243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15217" y="69850"/>
                  </a:lnTo>
                  <a:lnTo>
                    <a:pt x="2415217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0010608" y="6550400"/>
            <a:ext cx="3023621" cy="26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7"/>
              </a:lnSpc>
            </a:pPr>
            <a:r>
              <a:rPr lang="en-US" sz="1541" dirty="0">
                <a:solidFill>
                  <a:srgbClr val="FF66C4"/>
                </a:solidFill>
                <a:latin typeface="Open Sans"/>
              </a:rPr>
              <a:t>Specific location - jargon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407838" y="7754508"/>
            <a:ext cx="2115750" cy="398704"/>
            <a:chOff x="0" y="0"/>
            <a:chExt cx="3032706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3032706" cy="69850"/>
            </a:xfrm>
            <a:custGeom>
              <a:avLst/>
              <a:gdLst/>
              <a:ahLst/>
              <a:cxnLst/>
              <a:rect l="l" t="t" r="r" b="b"/>
              <a:pathLst>
                <a:path w="3032706" h="69850">
                  <a:moveTo>
                    <a:pt x="27418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32706" y="69850"/>
                  </a:lnTo>
                  <a:lnTo>
                    <a:pt x="3032706" y="0"/>
                  </a:lnTo>
                  <a:close/>
                </a:path>
              </a:pathLst>
            </a:custGeom>
            <a:solidFill>
              <a:srgbClr val="20A8DB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519546" y="7552066"/>
            <a:ext cx="2418986" cy="3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158" dirty="0">
                <a:solidFill>
                  <a:srgbClr val="20A8DB"/>
                </a:solidFill>
                <a:latin typeface="Open Sans"/>
              </a:rPr>
              <a:t>Sibilance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840276" y="8054746"/>
            <a:ext cx="2512497" cy="398704"/>
            <a:chOff x="0" y="0"/>
            <a:chExt cx="3601401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3601401" cy="69850"/>
            </a:xfrm>
            <a:custGeom>
              <a:avLst/>
              <a:gdLst/>
              <a:ahLst/>
              <a:cxnLst/>
              <a:rect l="l" t="t" r="r" b="b"/>
              <a:pathLst>
                <a:path w="3601401" h="69850">
                  <a:moveTo>
                    <a:pt x="33105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01401" y="69850"/>
                  </a:lnTo>
                  <a:lnTo>
                    <a:pt x="3601401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333880" y="8162861"/>
            <a:ext cx="2191826" cy="345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8"/>
              </a:lnSpc>
            </a:pPr>
            <a:r>
              <a:rPr lang="en-US" sz="1955" dirty="0">
                <a:solidFill>
                  <a:srgbClr val="004AAD"/>
                </a:solidFill>
                <a:latin typeface="Open Sans"/>
              </a:rPr>
              <a:t>Western media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4253288" y="8453450"/>
            <a:ext cx="3286981" cy="398704"/>
            <a:chOff x="0" y="0"/>
            <a:chExt cx="4711543" cy="571500"/>
          </a:xfrm>
        </p:grpSpPr>
        <p:sp>
          <p:nvSpPr>
            <p:cNvPr id="46" name="Freeform 46"/>
            <p:cNvSpPr/>
            <p:nvPr/>
          </p:nvSpPr>
          <p:spPr>
            <a:xfrm>
              <a:off x="0" y="255270"/>
              <a:ext cx="4711543" cy="69850"/>
            </a:xfrm>
            <a:custGeom>
              <a:avLst/>
              <a:gdLst/>
              <a:ahLst/>
              <a:cxnLst/>
              <a:rect l="l" t="t" r="r" b="b"/>
              <a:pathLst>
                <a:path w="4711543" h="69850">
                  <a:moveTo>
                    <a:pt x="44207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11543" y="69850"/>
                  </a:lnTo>
                  <a:lnTo>
                    <a:pt x="4711543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443260" y="8466937"/>
            <a:ext cx="2964578" cy="7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7ED957"/>
                </a:solidFill>
                <a:latin typeface="Open Sans"/>
              </a:rPr>
              <a:t>Very </a:t>
            </a:r>
            <a:r>
              <a:rPr lang="en-US" sz="2216" dirty="0" err="1">
                <a:solidFill>
                  <a:srgbClr val="7ED957"/>
                </a:solidFill>
                <a:latin typeface="Open Sans"/>
              </a:rPr>
              <a:t>dehumanising</a:t>
            </a:r>
            <a:r>
              <a:rPr lang="en-US" sz="2216" dirty="0">
                <a:solidFill>
                  <a:srgbClr val="7ED957"/>
                </a:solidFill>
                <a:latin typeface="Open Sans"/>
              </a:rPr>
              <a:t> - like pests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523588" y="8847351"/>
            <a:ext cx="958630" cy="398704"/>
            <a:chOff x="0" y="0"/>
            <a:chExt cx="1374096" cy="571500"/>
          </a:xfrm>
        </p:grpSpPr>
        <p:sp>
          <p:nvSpPr>
            <p:cNvPr id="49" name="Freeform 49"/>
            <p:cNvSpPr/>
            <p:nvPr/>
          </p:nvSpPr>
          <p:spPr>
            <a:xfrm>
              <a:off x="0" y="255270"/>
              <a:ext cx="1374096" cy="69850"/>
            </a:xfrm>
            <a:custGeom>
              <a:avLst/>
              <a:gdLst/>
              <a:ahLst/>
              <a:cxnLst/>
              <a:rect l="l" t="t" r="r" b="b"/>
              <a:pathLst>
                <a:path w="1374096" h="69850">
                  <a:moveTo>
                    <a:pt x="10832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74096" y="69850"/>
                  </a:lnTo>
                  <a:lnTo>
                    <a:pt x="1374096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4517844" y="9112171"/>
            <a:ext cx="3225656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66C4"/>
                </a:solidFill>
                <a:latin typeface="Open Sans"/>
              </a:rPr>
              <a:t>Comparative adjective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7" grpId="0"/>
      <p:bldP spid="20" grpId="0"/>
      <p:bldP spid="22" grpId="0"/>
      <p:bldP spid="27" grpId="0"/>
      <p:bldP spid="32" grpId="0"/>
      <p:bldP spid="35" grpId="0"/>
      <p:bldP spid="38" grpId="0"/>
      <p:bldP spid="41" grpId="0"/>
      <p:bldP spid="44" grpId="0"/>
      <p:bldP spid="4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7818" y="2895690"/>
            <a:ext cx="14657844" cy="4941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115925" y="7659009"/>
            <a:ext cx="4382875" cy="398704"/>
            <a:chOff x="0" y="0"/>
            <a:chExt cx="6282393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6282393" cy="69850"/>
            </a:xfrm>
            <a:custGeom>
              <a:avLst/>
              <a:gdLst/>
              <a:ahLst/>
              <a:cxnLst/>
              <a:rect l="l" t="t" r="r" b="b"/>
              <a:pathLst>
                <a:path w="6282393" h="69850">
                  <a:moveTo>
                    <a:pt x="59915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282393" y="69850"/>
                  </a:lnTo>
                  <a:lnTo>
                    <a:pt x="6282393" y="0"/>
                  </a:lnTo>
                  <a:close/>
                </a:path>
              </a:pathLst>
            </a:custGeom>
            <a:solidFill>
              <a:srgbClr val="52FF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54406" y="3184044"/>
            <a:ext cx="1463951" cy="398704"/>
            <a:chOff x="0" y="0"/>
            <a:chExt cx="209842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098420" cy="69850"/>
            </a:xfrm>
            <a:custGeom>
              <a:avLst/>
              <a:gdLst/>
              <a:ahLst/>
              <a:cxnLst/>
              <a:rect l="l" t="t" r="r" b="b"/>
              <a:pathLst>
                <a:path w="2098420" h="69850">
                  <a:moveTo>
                    <a:pt x="1807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98420" y="69850"/>
                  </a:lnTo>
                  <a:lnTo>
                    <a:pt x="2098420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852101" y="3184044"/>
            <a:ext cx="1463951" cy="398704"/>
            <a:chOff x="0" y="0"/>
            <a:chExt cx="209842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098420" cy="69850"/>
            </a:xfrm>
            <a:custGeom>
              <a:avLst/>
              <a:gdLst/>
              <a:ahLst/>
              <a:cxnLst/>
              <a:rect l="l" t="t" r="r" b="b"/>
              <a:pathLst>
                <a:path w="2098420" h="69850">
                  <a:moveTo>
                    <a:pt x="1807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98420" y="69850"/>
                  </a:lnTo>
                  <a:lnTo>
                    <a:pt x="2098420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714337" y="2137836"/>
            <a:ext cx="5832851" cy="7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66C4"/>
                </a:solidFill>
                <a:latin typeface="Open Sans"/>
              </a:rPr>
              <a:t>Repetition </a:t>
            </a:r>
            <a:r>
              <a:rPr lang="en-US" sz="2216" dirty="0" err="1">
                <a:solidFill>
                  <a:srgbClr val="FF66C4"/>
                </a:solidFill>
                <a:latin typeface="Open Sans"/>
              </a:rPr>
              <a:t>emphasises</a:t>
            </a:r>
            <a:r>
              <a:rPr lang="en-US" sz="2216" dirty="0">
                <a:solidFill>
                  <a:srgbClr val="FF66C4"/>
                </a:solidFill>
                <a:latin typeface="Open Sans"/>
              </a:rPr>
              <a:t> how repetitive and tedious the narrative surrounding Africa is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351160" y="4042090"/>
            <a:ext cx="2115750" cy="398704"/>
            <a:chOff x="0" y="0"/>
            <a:chExt cx="3032706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032706" cy="69850"/>
            </a:xfrm>
            <a:custGeom>
              <a:avLst/>
              <a:gdLst/>
              <a:ahLst/>
              <a:cxnLst/>
              <a:rect l="l" t="t" r="r" b="b"/>
              <a:pathLst>
                <a:path w="3032706" h="69850">
                  <a:moveTo>
                    <a:pt x="27418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32706" y="69850"/>
                  </a:lnTo>
                  <a:lnTo>
                    <a:pt x="3032706" y="0"/>
                  </a:lnTo>
                  <a:close/>
                </a:path>
              </a:pathLst>
            </a:custGeom>
            <a:solidFill>
              <a:srgbClr val="20A8D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24224" y="3609159"/>
            <a:ext cx="2014308" cy="30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6"/>
              </a:lnSpc>
            </a:pPr>
            <a:r>
              <a:rPr lang="en-US" sz="1797" dirty="0">
                <a:solidFill>
                  <a:srgbClr val="20A8DB"/>
                </a:solidFill>
                <a:latin typeface="Open Sans"/>
              </a:rPr>
              <a:t>Simple sentence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366706" y="4440793"/>
            <a:ext cx="1293917" cy="398704"/>
            <a:chOff x="0" y="0"/>
            <a:chExt cx="1854694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854694" cy="69850"/>
            </a:xfrm>
            <a:custGeom>
              <a:avLst/>
              <a:gdLst/>
              <a:ahLst/>
              <a:cxnLst/>
              <a:rect l="l" t="t" r="r" b="b"/>
              <a:pathLst>
                <a:path w="1854694" h="69850">
                  <a:moveTo>
                    <a:pt x="15638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54694" y="69850"/>
                  </a:lnTo>
                  <a:lnTo>
                    <a:pt x="1854694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054406" y="4440793"/>
            <a:ext cx="1293917" cy="398704"/>
            <a:chOff x="0" y="0"/>
            <a:chExt cx="1854694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854694" cy="69850"/>
            </a:xfrm>
            <a:custGeom>
              <a:avLst/>
              <a:gdLst/>
              <a:ahLst/>
              <a:cxnLst/>
              <a:rect l="l" t="t" r="r" b="b"/>
              <a:pathLst>
                <a:path w="1854694" h="69850">
                  <a:moveTo>
                    <a:pt x="15638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54694" y="69850"/>
                  </a:lnTo>
                  <a:lnTo>
                    <a:pt x="1854694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992206" y="3590109"/>
            <a:ext cx="2964578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FFDE59"/>
                </a:solidFill>
                <a:latin typeface="Open Sans"/>
              </a:rPr>
              <a:t>Power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499948" y="5387657"/>
            <a:ext cx="1860698" cy="398704"/>
            <a:chOff x="0" y="0"/>
            <a:chExt cx="2667116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2667116" cy="69850"/>
            </a:xfrm>
            <a:custGeom>
              <a:avLst/>
              <a:gdLst/>
              <a:ahLst/>
              <a:cxnLst/>
              <a:rect l="l" t="t" r="r" b="b"/>
              <a:pathLst>
                <a:path w="2667116" h="69850">
                  <a:moveTo>
                    <a:pt x="237628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67116" y="69850"/>
                  </a:lnTo>
                  <a:lnTo>
                    <a:pt x="2667116" y="0"/>
                  </a:lnTo>
                  <a:close/>
                </a:path>
              </a:pathLst>
            </a:custGeom>
            <a:solidFill>
              <a:srgbClr val="4100FA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817469" y="5002441"/>
            <a:ext cx="3225656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4100FA"/>
                </a:solidFill>
                <a:latin typeface="Open Sans"/>
              </a:rPr>
              <a:t>Proper noun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859547" y="6279898"/>
            <a:ext cx="11006115" cy="398704"/>
            <a:chOff x="0" y="0"/>
            <a:chExt cx="15776113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15776113" cy="69850"/>
            </a:xfrm>
            <a:custGeom>
              <a:avLst/>
              <a:gdLst/>
              <a:ahLst/>
              <a:cxnLst/>
              <a:rect l="l" t="t" r="r" b="b"/>
              <a:pathLst>
                <a:path w="15776113" h="69850">
                  <a:moveTo>
                    <a:pt x="154852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776113" y="69850"/>
                  </a:lnTo>
                  <a:lnTo>
                    <a:pt x="15776113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206556" y="6678602"/>
            <a:ext cx="6807108" cy="398704"/>
            <a:chOff x="0" y="0"/>
            <a:chExt cx="9757276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9757276" cy="69850"/>
            </a:xfrm>
            <a:custGeom>
              <a:avLst/>
              <a:gdLst/>
              <a:ahLst/>
              <a:cxnLst/>
              <a:rect l="l" t="t" r="r" b="b"/>
              <a:pathLst>
                <a:path w="9757276" h="69850">
                  <a:moveTo>
                    <a:pt x="94664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57276" y="69850"/>
                  </a:lnTo>
                  <a:lnTo>
                    <a:pt x="9757276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013664" y="6520204"/>
            <a:ext cx="7923915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CB6CE6"/>
                </a:solidFill>
                <a:latin typeface="Open Sans"/>
              </a:rPr>
              <a:t>Direct speech - the global and timeless impact of narrative 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54540" y="7911875"/>
            <a:ext cx="7923915" cy="3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216" dirty="0">
                <a:solidFill>
                  <a:srgbClr val="52FF00"/>
                </a:solidFill>
                <a:latin typeface="Open Sans"/>
              </a:rPr>
              <a:t>Metaphor - enlightenment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1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8421" y="1732219"/>
            <a:ext cx="13371158" cy="17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9"/>
              </a:lnSpc>
            </a:pPr>
            <a:r>
              <a:rPr lang="en-US" sz="9963">
                <a:solidFill>
                  <a:srgbClr val="FFFFFF"/>
                </a:solidFill>
                <a:latin typeface="Open Sans Ext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0"/>
            <a:ext cx="16230600" cy="141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3"/>
              </a:lnSpc>
            </a:pPr>
            <a:r>
              <a:rPr lang="en-US" sz="8259">
                <a:solidFill>
                  <a:srgbClr val="FFFFFF"/>
                </a:solidFill>
                <a:latin typeface="Open Sans Extra Bold"/>
              </a:rPr>
              <a:t>WWW.FIRSTRATETUTORS.COM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258</Words>
  <Application>Microsoft Macintosh PowerPoint</Application>
  <PresentationFormat>Custom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Sans</vt:lpstr>
      <vt:lpstr>Calibri</vt:lpstr>
      <vt:lpstr>Arial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sentence</dc:title>
  <cp:lastModifiedBy>Barbara Njau</cp:lastModifiedBy>
  <cp:revision>9</cp:revision>
  <dcterms:created xsi:type="dcterms:W3CDTF">2006-08-16T00:00:00Z</dcterms:created>
  <dcterms:modified xsi:type="dcterms:W3CDTF">2020-05-27T10:44:13Z</dcterms:modified>
  <dc:identifier>DAD9RHYJZjw</dc:identifier>
</cp:coreProperties>
</file>