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6" r:id="rId2"/>
    <p:sldId id="278" r:id="rId3"/>
    <p:sldId id="282" r:id="rId4"/>
    <p:sldId id="290" r:id="rId5"/>
    <p:sldId id="291" r:id="rId6"/>
    <p:sldId id="283" r:id="rId7"/>
    <p:sldId id="292" r:id="rId8"/>
    <p:sldId id="293" r:id="rId9"/>
    <p:sldId id="29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836"/>
    <a:srgbClr val="35B1DE"/>
    <a:srgbClr val="B2B2B2"/>
    <a:srgbClr val="95CA46"/>
    <a:srgbClr val="0041C0"/>
    <a:srgbClr val="000000"/>
    <a:srgbClr val="657EA1"/>
    <a:srgbClr val="1D2632"/>
    <a:srgbClr val="4FD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57" autoAdjust="0"/>
    <p:restoredTop sz="94660"/>
  </p:normalViewPr>
  <p:slideViewPr>
    <p:cSldViewPr snapToGrid="0">
      <p:cViewPr varScale="1">
        <p:scale>
          <a:sx n="82" d="100"/>
          <a:sy n="82" d="100"/>
        </p:scale>
        <p:origin x="370" y="2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8B6D8-724A-4FCA-A94F-ED88573843B9}" type="datetimeFigureOut">
              <a:rPr lang="en-US" smtClean="0"/>
              <a:t>4/9/2019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94D237-E7D9-4ECD-9435-2D87382C24FA}" type="slidenum">
              <a:rPr lang="en-US" smtClean="0"/>
              <a:t>‹#›</a:t>
            </a:fld>
            <a:endParaRPr lang="en-US" dirty="0"/>
          </a:p>
        </p:txBody>
      </p:sp>
    </p:spTree>
    <p:extLst>
      <p:ext uri="{BB962C8B-B14F-4D97-AF65-F5344CB8AC3E}">
        <p14:creationId xmlns:p14="http://schemas.microsoft.com/office/powerpoint/2010/main" val="2191320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_Only Use Onc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8100" y="-485231"/>
            <a:ext cx="14966841" cy="7533731"/>
          </a:xfrm>
          <a:prstGeom prst="rect">
            <a:avLst/>
          </a:prstGeom>
        </p:spPr>
      </p:pic>
      <p:sp>
        <p:nvSpPr>
          <p:cNvPr id="6" name="Rectangle 5"/>
          <p:cNvSpPr/>
          <p:nvPr userDrawn="1"/>
        </p:nvSpPr>
        <p:spPr>
          <a:xfrm>
            <a:off x="203200" y="-164387"/>
            <a:ext cx="11838112" cy="7225587"/>
          </a:xfrm>
          <a:prstGeom prst="rect">
            <a:avLst/>
          </a:prstGeom>
          <a:gradFill>
            <a:gsLst>
              <a:gs pos="61000">
                <a:srgbClr val="0070C0"/>
              </a:gs>
              <a:gs pos="1563">
                <a:srgbClr val="35B1DE">
                  <a:alpha val="0"/>
                </a:srgbClr>
              </a:gs>
              <a:gs pos="27000">
                <a:srgbClr val="35B1DE">
                  <a:alpha val="25000"/>
                </a:srgbClr>
              </a:gs>
            </a:gsLst>
            <a:lin ang="10800000" scaled="1"/>
          </a:gradFill>
          <a:ln w="127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1867" dirty="0" smtClean="0">
              <a:latin typeface="Arial" charset="0"/>
              <a:ea typeface="Arial" charset="0"/>
              <a:cs typeface="Arial" charset="0"/>
            </a:endParaRPr>
          </a:p>
        </p:txBody>
      </p:sp>
      <p:sp>
        <p:nvSpPr>
          <p:cNvPr id="15" name="Rectangle 14"/>
          <p:cNvSpPr/>
          <p:nvPr userDrawn="1"/>
        </p:nvSpPr>
        <p:spPr>
          <a:xfrm>
            <a:off x="-1" y="0"/>
            <a:ext cx="11068692" cy="6858000"/>
          </a:xfrm>
          <a:prstGeom prst="rect">
            <a:avLst/>
          </a:prstGeom>
          <a:gradFill>
            <a:gsLst>
              <a:gs pos="74000">
                <a:schemeClr val="tx1"/>
              </a:gs>
              <a:gs pos="20000">
                <a:schemeClr val="tx1">
                  <a:alpha val="0"/>
                </a:schemeClr>
              </a:gs>
            </a:gsLst>
            <a:lin ang="10800000" scaled="1"/>
          </a:gradFill>
          <a:ln w="127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1867" dirty="0" smtClean="0">
              <a:latin typeface="Arial" charset="0"/>
              <a:ea typeface="Arial" charset="0"/>
              <a:cs typeface="Arial" charset="0"/>
            </a:endParaRPr>
          </a:p>
        </p:txBody>
      </p:sp>
      <p:sp>
        <p:nvSpPr>
          <p:cNvPr id="8" name="Rectangle 7"/>
          <p:cNvSpPr/>
          <p:nvPr userDrawn="1"/>
        </p:nvSpPr>
        <p:spPr>
          <a:xfrm>
            <a:off x="0" y="6623644"/>
            <a:ext cx="12191999" cy="234356"/>
          </a:xfrm>
          <a:prstGeom prst="rect">
            <a:avLst/>
          </a:prstGeom>
          <a:solidFill>
            <a:srgbClr val="35B1D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dirty="0">
              <a:solidFill>
                <a:schemeClr val="accent1"/>
              </a:solidFill>
              <a:latin typeface="DINOT-Medium"/>
              <a:cs typeface="DINOT-Medium"/>
            </a:endParaRPr>
          </a:p>
        </p:txBody>
      </p:sp>
    </p:spTree>
    <p:extLst>
      <p:ext uri="{BB962C8B-B14F-4D97-AF65-F5344CB8AC3E}">
        <p14:creationId xmlns:p14="http://schemas.microsoft.com/office/powerpoint/2010/main" val="228408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Aquarius Bulleted Slide">
    <p:spTree>
      <p:nvGrpSpPr>
        <p:cNvPr id="1" name=""/>
        <p:cNvGrpSpPr/>
        <p:nvPr/>
      </p:nvGrpSpPr>
      <p:grpSpPr>
        <a:xfrm>
          <a:off x="0" y="0"/>
          <a:ext cx="0" cy="0"/>
          <a:chOff x="0" y="0"/>
          <a:chExt cx="0" cy="0"/>
        </a:xfrm>
      </p:grpSpPr>
      <p:sp>
        <p:nvSpPr>
          <p:cNvPr id="8" name="Content Placeholder 2"/>
          <p:cNvSpPr>
            <a:spLocks noGrp="1"/>
          </p:cNvSpPr>
          <p:nvPr>
            <p:ph idx="1"/>
          </p:nvPr>
        </p:nvSpPr>
        <p:spPr>
          <a:xfrm>
            <a:off x="880025" y="1478604"/>
            <a:ext cx="10431952" cy="4334952"/>
          </a:xfrm>
        </p:spPr>
        <p:txBody>
          <a:bodyPr>
            <a:normAutofit/>
          </a:bodyPr>
          <a:lstStyle>
            <a:lvl1pPr>
              <a:tabLst>
                <a:tab pos="1430338" algn="l"/>
              </a:tabLst>
              <a:defRPr sz="1600">
                <a:solidFill>
                  <a:srgbClr val="000000"/>
                </a:solidFill>
              </a:defRPr>
            </a:lvl1pPr>
            <a:lvl2pPr>
              <a:tabLst>
                <a:tab pos="1430338" algn="l"/>
              </a:tabLst>
              <a:defRPr sz="1600">
                <a:solidFill>
                  <a:schemeClr val="tx1"/>
                </a:solidFill>
              </a:defRPr>
            </a:lvl2pPr>
            <a:lvl3pPr>
              <a:tabLst>
                <a:tab pos="1430338" algn="l"/>
              </a:tabLst>
              <a:defRPr sz="1600">
                <a:solidFill>
                  <a:schemeClr val="tx1">
                    <a:lumMod val="50000"/>
                    <a:lumOff val="50000"/>
                  </a:schemeClr>
                </a:solidFill>
              </a:defRPr>
            </a:lvl3pPr>
            <a:lvl4pPr>
              <a:tabLst>
                <a:tab pos="1430338" algn="l"/>
              </a:tabLst>
              <a:defRPr sz="1600">
                <a:solidFill>
                  <a:schemeClr val="tx1">
                    <a:lumMod val="50000"/>
                    <a:lumOff val="50000"/>
                  </a:schemeClr>
                </a:solidFill>
              </a:defRPr>
            </a:lvl4pPr>
            <a:lvl5pPr>
              <a:tabLst>
                <a:tab pos="1430338" algn="l"/>
              </a:tabLst>
              <a:defRPr sz="1600">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13"/>
          <p:cNvSpPr/>
          <p:nvPr userDrawn="1"/>
        </p:nvSpPr>
        <p:spPr>
          <a:xfrm>
            <a:off x="700392" y="6353476"/>
            <a:ext cx="1386829"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1867" dirty="0" smtClean="0">
              <a:latin typeface="DINOT-Medium"/>
              <a:cs typeface="DINOT-Medium"/>
            </a:endParaRPr>
          </a:p>
        </p:txBody>
      </p:sp>
      <p:sp>
        <p:nvSpPr>
          <p:cNvPr id="22" name="Rectangle 21"/>
          <p:cNvSpPr/>
          <p:nvPr userDrawn="1"/>
        </p:nvSpPr>
        <p:spPr>
          <a:xfrm>
            <a:off x="0" y="6608830"/>
            <a:ext cx="12192000" cy="262150"/>
          </a:xfrm>
          <a:prstGeom prst="rect">
            <a:avLst/>
          </a:prstGeom>
          <a:solidFill>
            <a:srgbClr val="35B1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645" y="6363792"/>
            <a:ext cx="1183356" cy="180401"/>
          </a:xfrm>
          <a:prstGeom prst="rect">
            <a:avLst/>
          </a:prstGeom>
        </p:spPr>
      </p:pic>
      <p:sp>
        <p:nvSpPr>
          <p:cNvPr id="24" name="Slide Number Placeholder 5"/>
          <p:cNvSpPr txBox="1">
            <a:spLocks/>
          </p:cNvSpPr>
          <p:nvPr userDrawn="1"/>
        </p:nvSpPr>
        <p:spPr>
          <a:xfrm>
            <a:off x="10818281" y="6263975"/>
            <a:ext cx="803940" cy="365125"/>
          </a:xfrm>
          <a:prstGeom prst="rect">
            <a:avLst/>
          </a:prstGeom>
        </p:spPr>
        <p:txBody>
          <a:bodyPr vert="horz" lIns="121920" tIns="60960" rIns="121920" bIns="60960" rtlCol="0" anchor="ctr"/>
          <a:lstStyle>
            <a:defPPr>
              <a:defRPr lang="en-US"/>
            </a:defPPr>
            <a:lvl1pPr marL="0" algn="r" defTabSz="457200" rtl="0" eaLnBrk="1" latinLnBrk="0" hangingPunct="1">
              <a:defRPr sz="1000" b="0" i="0" kern="1200">
                <a:solidFill>
                  <a:srgbClr val="7F7F7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A58616-E411-5E43-B735-1BBCC8A35A89}" type="slidenum">
              <a:rPr lang="en-US" sz="1333" smtClean="0">
                <a:solidFill>
                  <a:schemeClr val="tx1"/>
                </a:solidFill>
              </a:rPr>
              <a:pPr/>
              <a:t>‹#›</a:t>
            </a:fld>
            <a:endParaRPr lang="en-US" sz="1333" dirty="0">
              <a:solidFill>
                <a:schemeClr val="tx1"/>
              </a:solidFill>
            </a:endParaRPr>
          </a:p>
        </p:txBody>
      </p:sp>
      <p:sp>
        <p:nvSpPr>
          <p:cNvPr id="26" name="Rectangle 25"/>
          <p:cNvSpPr/>
          <p:nvPr userDrawn="1"/>
        </p:nvSpPr>
        <p:spPr>
          <a:xfrm>
            <a:off x="304801" y="229845"/>
            <a:ext cx="11026956" cy="823967"/>
          </a:xfrm>
          <a:prstGeom prst="rect">
            <a:avLst/>
          </a:prstGeom>
          <a:solidFill>
            <a:srgbClr val="B2B2B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1867" dirty="0">
              <a:solidFill>
                <a:schemeClr val="accent1"/>
              </a:solidFill>
              <a:latin typeface="DINOT-Medium"/>
              <a:cs typeface="DINOT-Medium"/>
            </a:endParaRPr>
          </a:p>
        </p:txBody>
      </p:sp>
      <p:sp>
        <p:nvSpPr>
          <p:cNvPr id="28" name="Rectangle 27"/>
          <p:cNvSpPr/>
          <p:nvPr userDrawn="1"/>
        </p:nvSpPr>
        <p:spPr>
          <a:xfrm>
            <a:off x="1" y="229845"/>
            <a:ext cx="304800" cy="823967"/>
          </a:xfrm>
          <a:prstGeom prst="rect">
            <a:avLst/>
          </a:prstGeom>
          <a:solidFill>
            <a:srgbClr val="35B1D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1867" dirty="0">
              <a:solidFill>
                <a:schemeClr val="accent1"/>
              </a:solidFill>
              <a:latin typeface="DINOT-Medium"/>
              <a:cs typeface="DINOT-Medium"/>
            </a:endParaRPr>
          </a:p>
        </p:txBody>
      </p:sp>
      <p:sp>
        <p:nvSpPr>
          <p:cNvPr id="11" name="Content Placeholder 8"/>
          <p:cNvSpPr>
            <a:spLocks noGrp="1"/>
          </p:cNvSpPr>
          <p:nvPr>
            <p:ph sz="quarter" idx="10" hasCustomPrompt="1"/>
          </p:nvPr>
        </p:nvSpPr>
        <p:spPr>
          <a:xfrm>
            <a:off x="828509" y="399047"/>
            <a:ext cx="8399127" cy="586650"/>
          </a:xfrm>
        </p:spPr>
        <p:txBody>
          <a:bodyPr/>
          <a:lstStyle>
            <a:lvl1pPr marL="0" indent="0">
              <a:buNone/>
              <a:defRPr b="1" baseline="0">
                <a:solidFill>
                  <a:schemeClr val="bg1"/>
                </a:solidFill>
              </a:defRPr>
            </a:lvl1pPr>
          </a:lstStyle>
          <a:p>
            <a:pPr lvl="0"/>
            <a:r>
              <a:rPr lang="en-US" dirty="0" smtClean="0"/>
              <a:t>Title Goes Here</a:t>
            </a:r>
            <a:endParaRPr lang="en-US" dirty="0"/>
          </a:p>
        </p:txBody>
      </p:sp>
    </p:spTree>
    <p:extLst>
      <p:ext uri="{BB962C8B-B14F-4D97-AF65-F5344CB8AC3E}">
        <p14:creationId xmlns:p14="http://schemas.microsoft.com/office/powerpoint/2010/main" val="287056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ternate Cover Slide">
    <p:spTree>
      <p:nvGrpSpPr>
        <p:cNvPr id="1" name=""/>
        <p:cNvGrpSpPr/>
        <p:nvPr/>
      </p:nvGrpSpPr>
      <p:grpSpPr>
        <a:xfrm>
          <a:off x="0" y="0"/>
          <a:ext cx="0" cy="0"/>
          <a:chOff x="0" y="0"/>
          <a:chExt cx="0" cy="0"/>
        </a:xfrm>
      </p:grpSpPr>
      <p:sp>
        <p:nvSpPr>
          <p:cNvPr id="12" name="Rectangle 11"/>
          <p:cNvSpPr/>
          <p:nvPr userDrawn="1"/>
        </p:nvSpPr>
        <p:spPr>
          <a:xfrm>
            <a:off x="0" y="1"/>
            <a:ext cx="12192000" cy="6858000"/>
          </a:xfrm>
          <a:prstGeom prst="rect">
            <a:avLst/>
          </a:prstGeom>
          <a:solidFill>
            <a:srgbClr val="35B1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 name="Rectangle 6"/>
          <p:cNvSpPr/>
          <p:nvPr userDrawn="1"/>
        </p:nvSpPr>
        <p:spPr>
          <a:xfrm>
            <a:off x="-1" y="2"/>
            <a:ext cx="2979703" cy="6857999"/>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3" name="Picture 12" descr="log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60566" y="2864158"/>
            <a:ext cx="2458568" cy="460981"/>
          </a:xfrm>
          <a:prstGeom prst="rect">
            <a:avLst/>
          </a:prstGeom>
        </p:spPr>
      </p:pic>
      <p:sp>
        <p:nvSpPr>
          <p:cNvPr id="2" name="Title 1"/>
          <p:cNvSpPr>
            <a:spLocks noGrp="1"/>
          </p:cNvSpPr>
          <p:nvPr>
            <p:ph type="ctrTitle" hasCustomPrompt="1"/>
          </p:nvPr>
        </p:nvSpPr>
        <p:spPr>
          <a:xfrm>
            <a:off x="3621803" y="2790659"/>
            <a:ext cx="8464815" cy="607981"/>
          </a:xfrm>
          <a:noFill/>
        </p:spPr>
        <p:txBody>
          <a:bodyPr anchor="ctr">
            <a:normAutofit/>
          </a:bodyPr>
          <a:lstStyle>
            <a:lvl1pPr algn="l">
              <a:defRPr sz="3200">
                <a:solidFill>
                  <a:schemeClr val="bg1"/>
                </a:solidFill>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3621803" y="3455322"/>
            <a:ext cx="8534400" cy="821404"/>
          </a:xfrm>
        </p:spPr>
        <p:txBody>
          <a:bodyPr>
            <a:normAutofit/>
          </a:bodyPr>
          <a:lstStyle>
            <a:lvl1pPr marL="0" indent="0" algn="l">
              <a:buNone/>
              <a:defRPr sz="1600" b="0"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Presenter Name, and Title</a:t>
            </a:r>
          </a:p>
          <a:p>
            <a:endParaRPr lang="en-US" dirty="0" smtClean="0"/>
          </a:p>
          <a:p>
            <a:r>
              <a:rPr lang="en-US" dirty="0" smtClean="0"/>
              <a:t>01.11.11</a:t>
            </a:r>
            <a:endParaRPr lang="en-US" dirty="0"/>
          </a:p>
        </p:txBody>
      </p:sp>
    </p:spTree>
    <p:extLst>
      <p:ext uri="{BB962C8B-B14F-4D97-AF65-F5344CB8AC3E}">
        <p14:creationId xmlns:p14="http://schemas.microsoft.com/office/powerpoint/2010/main" val="40961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quarius Sidebar Slide">
    <p:spTree>
      <p:nvGrpSpPr>
        <p:cNvPr id="1" name=""/>
        <p:cNvGrpSpPr/>
        <p:nvPr/>
      </p:nvGrpSpPr>
      <p:grpSpPr>
        <a:xfrm>
          <a:off x="0" y="0"/>
          <a:ext cx="0" cy="0"/>
          <a:chOff x="0" y="0"/>
          <a:chExt cx="0" cy="0"/>
        </a:xfrm>
      </p:grpSpPr>
      <p:sp>
        <p:nvSpPr>
          <p:cNvPr id="8" name="Rectangle 7"/>
          <p:cNvSpPr/>
          <p:nvPr userDrawn="1"/>
        </p:nvSpPr>
        <p:spPr>
          <a:xfrm>
            <a:off x="0" y="699965"/>
            <a:ext cx="2979701" cy="6158035"/>
          </a:xfrm>
          <a:prstGeom prst="rect">
            <a:avLst/>
          </a:prstGeom>
          <a:solidFill>
            <a:srgbClr val="35B1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 name="Content Placeholder 2"/>
          <p:cNvSpPr>
            <a:spLocks noGrp="1"/>
          </p:cNvSpPr>
          <p:nvPr>
            <p:ph idx="1"/>
          </p:nvPr>
        </p:nvSpPr>
        <p:spPr>
          <a:xfrm>
            <a:off x="3261367" y="1287593"/>
            <a:ext cx="8612954" cy="4525963"/>
          </a:xfrm>
        </p:spPr>
        <p:txBody>
          <a:bodyPr>
            <a:normAutofit/>
          </a:bodyPr>
          <a:lstStyle>
            <a:lvl1pPr>
              <a:defRPr sz="1600">
                <a:solidFill>
                  <a:schemeClr val="tx1"/>
                </a:solidFill>
              </a:defRPr>
            </a:lvl1pPr>
            <a:lvl2pPr>
              <a:defRPr sz="1600">
                <a:solidFill>
                  <a:schemeClr val="tx1"/>
                </a:solidFill>
              </a:defRPr>
            </a:lvl2pPr>
            <a:lvl3pPr>
              <a:defRPr sz="16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1" y="2"/>
            <a:ext cx="2979703" cy="699964"/>
          </a:xfrm>
          <a:prstGeom prst="rect">
            <a:avLst/>
          </a:prstGeom>
          <a:solidFill>
            <a:srgbClr val="B2B2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hasCustomPrompt="1"/>
          </p:nvPr>
        </p:nvSpPr>
        <p:spPr>
          <a:xfrm>
            <a:off x="269646" y="816328"/>
            <a:ext cx="2440413" cy="3791224"/>
          </a:xfrm>
        </p:spPr>
        <p:txBody>
          <a:bodyPr anchor="t">
            <a:noAutofit/>
          </a:bodyPr>
          <a:lstStyle>
            <a:lvl1pPr>
              <a:defRPr sz="2400">
                <a:solidFill>
                  <a:schemeClr val="bg1"/>
                </a:solidFill>
              </a:defRPr>
            </a:lvl1pPr>
          </a:lstStyle>
          <a:p>
            <a:r>
              <a:rPr lang="en-US" dirty="0" smtClean="0"/>
              <a:t>Slide Title Goes Here</a:t>
            </a:r>
            <a:endParaRPr lang="en-US" dirty="0"/>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645" y="6363792"/>
            <a:ext cx="1183356" cy="180401"/>
          </a:xfrm>
          <a:prstGeom prst="rect">
            <a:avLst/>
          </a:prstGeom>
        </p:spPr>
      </p:pic>
      <p:sp>
        <p:nvSpPr>
          <p:cNvPr id="22" name="Slide Number Placeholder 5"/>
          <p:cNvSpPr txBox="1">
            <a:spLocks/>
          </p:cNvSpPr>
          <p:nvPr userDrawn="1"/>
        </p:nvSpPr>
        <p:spPr>
          <a:xfrm>
            <a:off x="10818281" y="6263975"/>
            <a:ext cx="803940" cy="365125"/>
          </a:xfrm>
          <a:prstGeom prst="rect">
            <a:avLst/>
          </a:prstGeom>
        </p:spPr>
        <p:txBody>
          <a:bodyPr vert="horz" lIns="121920" tIns="60960" rIns="121920" bIns="60960" rtlCol="0" anchor="ctr"/>
          <a:lstStyle>
            <a:defPPr>
              <a:defRPr lang="en-US"/>
            </a:defPPr>
            <a:lvl1pPr marL="0" algn="r" defTabSz="457200" rtl="0" eaLnBrk="1" latinLnBrk="0" hangingPunct="1">
              <a:defRPr sz="1000" b="0" i="0" kern="1200">
                <a:solidFill>
                  <a:srgbClr val="7F7F7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A58616-E411-5E43-B735-1BBCC8A35A89}" type="slidenum">
              <a:rPr lang="en-US" sz="1333" smtClean="0">
                <a:solidFill>
                  <a:schemeClr val="tx1"/>
                </a:solidFill>
              </a:rPr>
              <a:pPr/>
              <a:t>‹#›</a:t>
            </a:fld>
            <a:endParaRPr lang="en-US" sz="1333" dirty="0">
              <a:solidFill>
                <a:schemeClr val="tx1"/>
              </a:solidFill>
            </a:endParaRPr>
          </a:p>
        </p:txBody>
      </p:sp>
    </p:spTree>
    <p:extLst>
      <p:ext uri="{BB962C8B-B14F-4D97-AF65-F5344CB8AC3E}">
        <p14:creationId xmlns:p14="http://schemas.microsoft.com/office/powerpoint/2010/main" val="152036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quarius Title Slide">
    <p:spTree>
      <p:nvGrpSpPr>
        <p:cNvPr id="1" name=""/>
        <p:cNvGrpSpPr/>
        <p:nvPr/>
      </p:nvGrpSpPr>
      <p:grpSpPr>
        <a:xfrm>
          <a:off x="0" y="0"/>
          <a:ext cx="0" cy="0"/>
          <a:chOff x="0" y="0"/>
          <a:chExt cx="0" cy="0"/>
        </a:xfrm>
      </p:grpSpPr>
      <p:sp>
        <p:nvSpPr>
          <p:cNvPr id="8" name="Rectangle 7"/>
          <p:cNvSpPr/>
          <p:nvPr userDrawn="1"/>
        </p:nvSpPr>
        <p:spPr>
          <a:xfrm>
            <a:off x="0" y="0"/>
            <a:ext cx="12199697" cy="6858001"/>
          </a:xfrm>
          <a:prstGeom prst="rect">
            <a:avLst/>
          </a:prstGeom>
          <a:solidFill>
            <a:srgbClr val="35B1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1"/>
              </a:solidFill>
            </a:endParaRPr>
          </a:p>
        </p:txBody>
      </p:sp>
      <p:sp>
        <p:nvSpPr>
          <p:cNvPr id="7" name="Title 1"/>
          <p:cNvSpPr>
            <a:spLocks noGrp="1"/>
          </p:cNvSpPr>
          <p:nvPr>
            <p:ph type="title" hasCustomPrompt="1"/>
          </p:nvPr>
        </p:nvSpPr>
        <p:spPr>
          <a:xfrm>
            <a:off x="0" y="2625386"/>
            <a:ext cx="12182592" cy="1187989"/>
          </a:xfrm>
        </p:spPr>
        <p:txBody>
          <a:bodyPr>
            <a:noAutofit/>
          </a:bodyPr>
          <a:lstStyle>
            <a:lvl1pPr algn="ctr">
              <a:defRPr sz="4800">
                <a:solidFill>
                  <a:schemeClr val="bg1"/>
                </a:solidFill>
              </a:defRPr>
            </a:lvl1pPr>
          </a:lstStyle>
          <a:p>
            <a:r>
              <a:rPr lang="en-US" dirty="0" smtClean="0"/>
              <a:t>Slide Title Goes Here</a:t>
            </a:r>
            <a:endParaRPr lang="en-US" dirty="0"/>
          </a:p>
        </p:txBody>
      </p:sp>
      <p:sp>
        <p:nvSpPr>
          <p:cNvPr id="14" name="Rectangle 13"/>
          <p:cNvSpPr/>
          <p:nvPr userDrawn="1"/>
        </p:nvSpPr>
        <p:spPr>
          <a:xfrm>
            <a:off x="0" y="6608830"/>
            <a:ext cx="12192000" cy="262150"/>
          </a:xfrm>
          <a:prstGeom prst="rect">
            <a:avLst/>
          </a:prstGeom>
          <a:solidFill>
            <a:srgbClr val="35B1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645" y="6363792"/>
            <a:ext cx="1183356" cy="180401"/>
          </a:xfrm>
          <a:prstGeom prst="rect">
            <a:avLst/>
          </a:prstGeom>
        </p:spPr>
      </p:pic>
      <p:sp>
        <p:nvSpPr>
          <p:cNvPr id="19" name="Slide Number Placeholder 5"/>
          <p:cNvSpPr txBox="1">
            <a:spLocks/>
          </p:cNvSpPr>
          <p:nvPr userDrawn="1"/>
        </p:nvSpPr>
        <p:spPr>
          <a:xfrm>
            <a:off x="10818281" y="6263975"/>
            <a:ext cx="803940" cy="365125"/>
          </a:xfrm>
          <a:prstGeom prst="rect">
            <a:avLst/>
          </a:prstGeom>
        </p:spPr>
        <p:txBody>
          <a:bodyPr vert="horz" lIns="121920" tIns="60960" rIns="121920" bIns="60960" rtlCol="0" anchor="ctr"/>
          <a:lstStyle>
            <a:defPPr>
              <a:defRPr lang="en-US"/>
            </a:defPPr>
            <a:lvl1pPr marL="0" algn="r" defTabSz="457200" rtl="0" eaLnBrk="1" latinLnBrk="0" hangingPunct="1">
              <a:defRPr sz="1000" b="0" i="0" kern="1200">
                <a:solidFill>
                  <a:srgbClr val="7F7F7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A58616-E411-5E43-B735-1BBCC8A35A89}" type="slidenum">
              <a:rPr lang="en-US" sz="1333" smtClean="0">
                <a:solidFill>
                  <a:schemeClr val="bg1"/>
                </a:solidFill>
              </a:rPr>
              <a:pPr/>
              <a:t>‹#›</a:t>
            </a:fld>
            <a:endParaRPr lang="en-US" sz="1333" dirty="0">
              <a:solidFill>
                <a:schemeClr val="bg1"/>
              </a:solidFill>
            </a:endParaRPr>
          </a:p>
        </p:txBody>
      </p:sp>
    </p:spTree>
    <p:extLst>
      <p:ext uri="{BB962C8B-B14F-4D97-AF65-F5344CB8AC3E}">
        <p14:creationId xmlns:p14="http://schemas.microsoft.com/office/powerpoint/2010/main" val="319222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quarius Featur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l="2165" r="69"/>
          <a:stretch/>
        </p:blipFill>
        <p:spPr>
          <a:xfrm>
            <a:off x="-12881" y="-8104"/>
            <a:ext cx="12204881" cy="6866104"/>
          </a:xfrm>
          <a:prstGeom prst="rect">
            <a:avLst/>
          </a:prstGeom>
        </p:spPr>
      </p:pic>
      <p:sp>
        <p:nvSpPr>
          <p:cNvPr id="14" name="Title 5"/>
          <p:cNvSpPr>
            <a:spLocks noGrp="1"/>
          </p:cNvSpPr>
          <p:nvPr>
            <p:ph type="title" hasCustomPrompt="1"/>
          </p:nvPr>
        </p:nvSpPr>
        <p:spPr>
          <a:xfrm>
            <a:off x="2361033" y="3023412"/>
            <a:ext cx="7469935" cy="533491"/>
          </a:xfrm>
        </p:spPr>
        <p:txBody>
          <a:bodyPr>
            <a:noAutofit/>
          </a:bodyPr>
          <a:lstStyle>
            <a:lvl1pPr algn="ctr">
              <a:defRPr sz="3200" b="1">
                <a:solidFill>
                  <a:schemeClr val="bg1"/>
                </a:solidFill>
              </a:defRPr>
            </a:lvl1pPr>
          </a:lstStyle>
          <a:p>
            <a:r>
              <a:rPr lang="en-US" dirty="0" smtClean="0"/>
              <a:t>Feature text here.</a:t>
            </a:r>
            <a:endParaRPr lang="en-US" dirty="0"/>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62867" y="1979733"/>
            <a:ext cx="2025203" cy="2620851"/>
          </a:xfrm>
          <a:prstGeom prst="rect">
            <a:avLst/>
          </a:prstGeom>
        </p:spPr>
      </p:pic>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8839433" y="1979731"/>
            <a:ext cx="2025203" cy="2620851"/>
          </a:xfrm>
          <a:prstGeom prst="rect">
            <a:avLst/>
          </a:prstGeom>
        </p:spPr>
      </p:pic>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9645" y="6363792"/>
            <a:ext cx="1183356" cy="180401"/>
          </a:xfrm>
          <a:prstGeom prst="rect">
            <a:avLst/>
          </a:prstGeom>
        </p:spPr>
      </p:pic>
      <p:sp>
        <p:nvSpPr>
          <p:cNvPr id="22" name="Slide Number Placeholder 5"/>
          <p:cNvSpPr txBox="1">
            <a:spLocks/>
          </p:cNvSpPr>
          <p:nvPr userDrawn="1"/>
        </p:nvSpPr>
        <p:spPr>
          <a:xfrm>
            <a:off x="10818281" y="6263975"/>
            <a:ext cx="803940" cy="365125"/>
          </a:xfrm>
          <a:prstGeom prst="rect">
            <a:avLst/>
          </a:prstGeom>
        </p:spPr>
        <p:txBody>
          <a:bodyPr vert="horz" lIns="121920" tIns="60960" rIns="121920" bIns="60960" rtlCol="0" anchor="ctr"/>
          <a:lstStyle>
            <a:defPPr>
              <a:defRPr lang="en-US"/>
            </a:defPPr>
            <a:lvl1pPr marL="0" algn="r" defTabSz="457200" rtl="0" eaLnBrk="1" latinLnBrk="0" hangingPunct="1">
              <a:defRPr sz="1000" b="0" i="0" kern="1200">
                <a:solidFill>
                  <a:srgbClr val="7F7F7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A58616-E411-5E43-B735-1BBCC8A35A89}" type="slidenum">
              <a:rPr lang="en-US" sz="1333" smtClean="0">
                <a:solidFill>
                  <a:schemeClr val="bg1"/>
                </a:solidFill>
              </a:rPr>
              <a:pPr/>
              <a:t>‹#›</a:t>
            </a:fld>
            <a:endParaRPr lang="en-US" sz="1333" dirty="0">
              <a:solidFill>
                <a:schemeClr val="bg1"/>
              </a:solidFill>
            </a:endParaRPr>
          </a:p>
        </p:txBody>
      </p:sp>
    </p:spTree>
    <p:extLst>
      <p:ext uri="{BB962C8B-B14F-4D97-AF65-F5344CB8AC3E}">
        <p14:creationId xmlns:p14="http://schemas.microsoft.com/office/powerpoint/2010/main" val="154536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OF SHOW Legal Line Slide">
    <p:spTree>
      <p:nvGrpSpPr>
        <p:cNvPr id="1" name=""/>
        <p:cNvGrpSpPr/>
        <p:nvPr/>
      </p:nvGrpSpPr>
      <p:grpSpPr>
        <a:xfrm>
          <a:off x="0" y="0"/>
          <a:ext cx="0" cy="0"/>
          <a:chOff x="0" y="0"/>
          <a:chExt cx="0" cy="0"/>
        </a:xfrm>
      </p:grpSpPr>
      <p:sp>
        <p:nvSpPr>
          <p:cNvPr id="5" name="TextBox 4"/>
          <p:cNvSpPr txBox="1"/>
          <p:nvPr userDrawn="1"/>
        </p:nvSpPr>
        <p:spPr>
          <a:xfrm>
            <a:off x="1026695" y="6464968"/>
            <a:ext cx="10154653" cy="261610"/>
          </a:xfrm>
          <a:prstGeom prst="rect">
            <a:avLst/>
          </a:prstGeom>
          <a:noFill/>
        </p:spPr>
        <p:txBody>
          <a:bodyPr wrap="square" rtlCol="0">
            <a:spAutoFit/>
          </a:bodyPr>
          <a:lstStyle/>
          <a:p>
            <a:pPr algn="ctr"/>
            <a:r>
              <a:rPr lang="en-US" sz="1100" dirty="0" smtClean="0">
                <a:solidFill>
                  <a:schemeClr val="tx1">
                    <a:lumMod val="50000"/>
                    <a:lumOff val="50000"/>
                  </a:schemeClr>
                </a:solidFill>
              </a:rPr>
              <a:t>©</a:t>
            </a:r>
            <a:r>
              <a:rPr lang="en-US" sz="1100" baseline="0" dirty="0" smtClean="0">
                <a:solidFill>
                  <a:schemeClr val="tx1">
                    <a:lumMod val="50000"/>
                    <a:lumOff val="50000"/>
                  </a:schemeClr>
                </a:solidFill>
              </a:rPr>
              <a:t> Copyright 2018 Panasonic Corporation of North America. All Rights Reserved. All preceding content is considered CONFIDENTIAL unless otherwise noted.</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379704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DF517-1AFC-4577-B719-E2C256C09DDB}" type="datetimeFigureOut">
              <a:rPr lang="en-US" smtClean="0"/>
              <a:t>4/9/2019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73FDF-FEAF-48AD-84EA-85CA35EE03A6}" type="slidenum">
              <a:rPr lang="en-US" smtClean="0"/>
              <a:t>‹#›</a:t>
            </a:fld>
            <a:endParaRPr lang="en-US" dirty="0"/>
          </a:p>
        </p:txBody>
      </p:sp>
    </p:spTree>
    <p:extLst>
      <p:ext uri="{BB962C8B-B14F-4D97-AF65-F5344CB8AC3E}">
        <p14:creationId xmlns:p14="http://schemas.microsoft.com/office/powerpoint/2010/main" val="153989430"/>
      </p:ext>
    </p:extLst>
  </p:cSld>
  <p:clrMap bg1="lt1" tx1="dk1" bg2="lt2" tx2="dk2" accent1="accent1" accent2="accent2" accent3="accent3" accent4="accent4" accent5="accent5" accent6="accent6" hlink="hlink" folHlink="folHlink"/>
  <p:sldLayoutIdLst>
    <p:sldLayoutId id="2147483677" r:id="rId1"/>
    <p:sldLayoutId id="2147483672" r:id="rId2"/>
    <p:sldLayoutId id="2147483660" r:id="rId3"/>
    <p:sldLayoutId id="2147483667" r:id="rId4"/>
    <p:sldLayoutId id="2147483671" r:id="rId5"/>
    <p:sldLayoutId id="2147483674" r:id="rId6"/>
    <p:sldLayoutId id="2147483678"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khyati.shastri@us.panasonic.com" TargetMode="External"/><Relationship Id="rId2" Type="http://schemas.openxmlformats.org/officeDocument/2006/relationships/hyperlink" Target="mailto:tony.tang@us.panasonic.com" TargetMode="External"/><Relationship Id="rId1" Type="http://schemas.openxmlformats.org/officeDocument/2006/relationships/slideLayout" Target="../slideLayouts/slideLayout2.xml"/><Relationship Id="rId4" Type="http://schemas.openxmlformats.org/officeDocument/2006/relationships/hyperlink" Target="mailto:james.kuhn@us.Panasonic.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4093642"/>
            <a:ext cx="304800" cy="1457737"/>
          </a:xfrm>
          <a:prstGeom prst="rect">
            <a:avLst/>
          </a:prstGeom>
          <a:solidFill>
            <a:srgbClr val="35B1D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1867" dirty="0">
              <a:solidFill>
                <a:schemeClr val="accent1"/>
              </a:solidFill>
              <a:latin typeface="DINOT-Medium"/>
              <a:cs typeface="DINOT-Medium"/>
            </a:endParaRPr>
          </a:p>
        </p:txBody>
      </p:sp>
      <p:sp>
        <p:nvSpPr>
          <p:cNvPr id="5" name="Rectangle 4"/>
          <p:cNvSpPr/>
          <p:nvPr/>
        </p:nvSpPr>
        <p:spPr>
          <a:xfrm>
            <a:off x="304801" y="4093642"/>
            <a:ext cx="6677024" cy="1457737"/>
          </a:xfrm>
          <a:prstGeom prst="rect">
            <a:avLst/>
          </a:prstGeom>
          <a:solidFill>
            <a:schemeClr val="bg1">
              <a:alpha val="17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en-US" sz="1867" dirty="0">
              <a:solidFill>
                <a:schemeClr val="accent1"/>
              </a:solidFill>
              <a:latin typeface="DINOT-Medium"/>
              <a:cs typeface="DINOT-Medium"/>
            </a:endParaRPr>
          </a:p>
        </p:txBody>
      </p:sp>
      <p:sp>
        <p:nvSpPr>
          <p:cNvPr id="6" name="Title 1"/>
          <p:cNvSpPr txBox="1">
            <a:spLocks/>
          </p:cNvSpPr>
          <p:nvPr/>
        </p:nvSpPr>
        <p:spPr>
          <a:xfrm>
            <a:off x="506766" y="4261382"/>
            <a:ext cx="5324867" cy="1187695"/>
          </a:xfrm>
          <a:prstGeom prst="rect">
            <a:avLst/>
          </a:prstGeom>
          <a:noFill/>
        </p:spPr>
        <p:txBody>
          <a:bodyPr anchor="t" anchorCtr="0">
            <a:noAutofit/>
          </a:bodyPr>
          <a:lstStyle>
            <a:lvl1pPr algn="l" defTabSz="457200" rtl="0" eaLnBrk="1" latinLnBrk="0" hangingPunct="1">
              <a:spcBef>
                <a:spcPct val="0"/>
              </a:spcBef>
              <a:buNone/>
              <a:defRPr sz="2000" b="0" i="0" kern="1200">
                <a:solidFill>
                  <a:schemeClr val="bg1"/>
                </a:solidFill>
                <a:latin typeface="Arial" charset="0"/>
                <a:ea typeface="Arial" charset="0"/>
                <a:cs typeface="Arial" charset="0"/>
              </a:defRPr>
            </a:lvl1pPr>
          </a:lstStyle>
          <a:p>
            <a:r>
              <a:rPr lang="en-US" sz="3200" dirty="0" err="1" smtClean="0">
                <a:solidFill>
                  <a:schemeClr val="bg1">
                    <a:lumMod val="75000"/>
                  </a:schemeClr>
                </a:solidFill>
              </a:rPr>
              <a:t>PanaCIM</a:t>
            </a:r>
            <a:r>
              <a:rPr lang="en-US" sz="3200" dirty="0" smtClean="0">
                <a:solidFill>
                  <a:schemeClr val="bg1">
                    <a:lumMod val="75000"/>
                  </a:schemeClr>
                </a:solidFill>
              </a:rPr>
              <a:t> </a:t>
            </a:r>
            <a:r>
              <a:rPr lang="en-US" sz="3200" dirty="0" smtClean="0">
                <a:solidFill>
                  <a:schemeClr val="bg1">
                    <a:lumMod val="75000"/>
                  </a:schemeClr>
                </a:solidFill>
              </a:rPr>
              <a:t>Gen2</a:t>
            </a:r>
          </a:p>
          <a:p>
            <a:r>
              <a:rPr lang="en-US" sz="3200" dirty="0" smtClean="0">
                <a:solidFill>
                  <a:srgbClr val="FF0000"/>
                </a:solidFill>
              </a:rPr>
              <a:t>v10.6</a:t>
            </a:r>
            <a:endParaRPr lang="en-US" sz="3200" dirty="0">
              <a:solidFill>
                <a:srgbClr val="FF0000"/>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9531" y="627051"/>
            <a:ext cx="2974780" cy="453501"/>
          </a:xfrm>
          <a:prstGeom prst="rect">
            <a:avLst/>
          </a:prstGeom>
        </p:spPr>
      </p:pic>
      <p:sp>
        <p:nvSpPr>
          <p:cNvPr id="7" name="TextBox 6"/>
          <p:cNvSpPr txBox="1"/>
          <p:nvPr/>
        </p:nvSpPr>
        <p:spPr>
          <a:xfrm>
            <a:off x="580010" y="1347167"/>
            <a:ext cx="4887340" cy="646331"/>
          </a:xfrm>
          <a:prstGeom prst="rect">
            <a:avLst/>
          </a:prstGeom>
          <a:noFill/>
        </p:spPr>
        <p:txBody>
          <a:bodyPr wrap="square" rtlCol="0">
            <a:spAutoFit/>
          </a:bodyPr>
          <a:lstStyle/>
          <a:p>
            <a:r>
              <a:rPr lang="en-US" dirty="0" smtClean="0">
                <a:solidFill>
                  <a:schemeClr val="bg1"/>
                </a:solidFill>
              </a:rPr>
              <a:t>System Solutions Company North America</a:t>
            </a:r>
          </a:p>
          <a:p>
            <a:r>
              <a:rPr lang="en-US" dirty="0" smtClean="0">
                <a:solidFill>
                  <a:schemeClr val="bg1"/>
                </a:solidFill>
              </a:rPr>
              <a:t>Process Automation</a:t>
            </a:r>
            <a:endParaRPr lang="en-US" dirty="0">
              <a:solidFill>
                <a:schemeClr val="bg1"/>
              </a:solidFill>
            </a:endParaRPr>
          </a:p>
        </p:txBody>
      </p:sp>
    </p:spTree>
    <p:extLst>
      <p:ext uri="{BB962C8B-B14F-4D97-AF65-F5344CB8AC3E}">
        <p14:creationId xmlns:p14="http://schemas.microsoft.com/office/powerpoint/2010/main" val="115014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err="1"/>
              <a:t>PanaCIM</a:t>
            </a:r>
            <a:r>
              <a:rPr lang="en-US" dirty="0"/>
              <a:t> </a:t>
            </a:r>
            <a:r>
              <a:rPr lang="en-US" dirty="0" smtClean="0"/>
              <a:t>Gen2 </a:t>
            </a:r>
            <a:r>
              <a:rPr lang="en-US" dirty="0"/>
              <a:t>is the new line-based manufacturing execution system which is designed and driven from the </a:t>
            </a:r>
            <a:r>
              <a:rPr lang="en-US" dirty="0" err="1"/>
              <a:t>iLNB</a:t>
            </a:r>
            <a:r>
              <a:rPr lang="en-US" dirty="0"/>
              <a:t> to compliment the next generation of integrated smart factory solutions (Industrial Internet of Things - </a:t>
            </a:r>
            <a:r>
              <a:rPr lang="en-US" dirty="0" err="1"/>
              <a:t>IIoT</a:t>
            </a:r>
            <a:r>
              <a:rPr lang="en-US" dirty="0" smtClean="0"/>
              <a:t>). </a:t>
            </a:r>
            <a:endParaRPr lang="en-US" dirty="0"/>
          </a:p>
          <a:p>
            <a:pPr marL="0" indent="0">
              <a:buNone/>
            </a:pPr>
            <a:endParaRPr lang="en-US" dirty="0" smtClean="0"/>
          </a:p>
          <a:p>
            <a:pPr marL="0" indent="0">
              <a:buNone/>
            </a:pPr>
            <a:r>
              <a:rPr lang="en-US" dirty="0" smtClean="0"/>
              <a:t>The purpose of this training course is to provide internal members with the overview, functionality, and troubleshooting procedures that will allow them to ramp-up their skills to support the sales and engineering entities globally.</a:t>
            </a:r>
          </a:p>
          <a:p>
            <a:pPr marL="0" indent="0">
              <a:buNone/>
            </a:pPr>
            <a:endParaRPr lang="en-US" dirty="0" smtClean="0"/>
          </a:p>
          <a:p>
            <a:pPr marL="0" indent="0">
              <a:buNone/>
            </a:pPr>
            <a:r>
              <a:rPr lang="en-US" b="1" dirty="0" smtClean="0"/>
              <a:t>	Target Audience: </a:t>
            </a:r>
            <a:r>
              <a:rPr lang="en-US" dirty="0" smtClean="0"/>
              <a:t>Panasonic team members tasked with </a:t>
            </a:r>
            <a:r>
              <a:rPr lang="en-US" dirty="0" err="1" smtClean="0"/>
              <a:t>PanaCIM</a:t>
            </a:r>
            <a:r>
              <a:rPr lang="en-US" dirty="0" smtClean="0"/>
              <a:t> Gen2 support.</a:t>
            </a:r>
          </a:p>
          <a:p>
            <a:pPr marL="0" indent="0">
              <a:buNone/>
            </a:pPr>
            <a:endParaRPr lang="en-US" dirty="0"/>
          </a:p>
          <a:p>
            <a:pPr marL="0" indent="0">
              <a:buNone/>
            </a:pPr>
            <a:r>
              <a:rPr lang="en-US" b="1" dirty="0" smtClean="0"/>
              <a:t>	Course Length: </a:t>
            </a:r>
            <a:r>
              <a:rPr lang="en-US" dirty="0" smtClean="0"/>
              <a:t>Students may work at their own pace to complete all Sections and Lectures.</a:t>
            </a:r>
          </a:p>
          <a:p>
            <a:pPr marL="0" indent="0">
              <a:buNone/>
            </a:pPr>
            <a:endParaRPr lang="en-US" dirty="0"/>
          </a:p>
          <a:p>
            <a:pPr marL="0" indent="0">
              <a:buNone/>
            </a:pPr>
            <a:r>
              <a:rPr lang="en-US" b="1" dirty="0"/>
              <a:t>	</a:t>
            </a:r>
            <a:r>
              <a:rPr lang="en-US" b="1" dirty="0" smtClean="0"/>
              <a:t>Course Instructor: </a:t>
            </a:r>
            <a:r>
              <a:rPr lang="en-US" dirty="0" smtClean="0"/>
              <a:t>Process Automation – Quality Assurance Team (Tony Tang, Manager.)</a:t>
            </a:r>
          </a:p>
          <a:p>
            <a:pPr marL="0" indent="0">
              <a:buNone/>
            </a:pPr>
            <a:endParaRPr lang="en-US" dirty="0" smtClean="0"/>
          </a:p>
          <a:p>
            <a:pPr marL="0" indent="0">
              <a:buNone/>
            </a:pPr>
            <a:r>
              <a:rPr lang="en-US" b="1" dirty="0" smtClean="0"/>
              <a:t>	Creation Date / Revision: </a:t>
            </a:r>
            <a:r>
              <a:rPr lang="en-US" dirty="0" smtClean="0"/>
              <a:t>4</a:t>
            </a:r>
            <a:r>
              <a:rPr lang="en-US" dirty="0" smtClean="0"/>
              <a:t>-9-2019</a:t>
            </a:r>
            <a:r>
              <a:rPr lang="en-US" dirty="0" smtClean="0"/>
              <a:t>, Revision 1</a:t>
            </a:r>
            <a:endParaRPr lang="en-US" dirty="0"/>
          </a:p>
          <a:p>
            <a:pPr marL="0" indent="0">
              <a:buNone/>
            </a:pPr>
            <a:endParaRPr lang="en-US" dirty="0" smtClean="0"/>
          </a:p>
        </p:txBody>
      </p:sp>
      <p:sp>
        <p:nvSpPr>
          <p:cNvPr id="3" name="Content Placeholder 2"/>
          <p:cNvSpPr>
            <a:spLocks noGrp="1"/>
          </p:cNvSpPr>
          <p:nvPr>
            <p:ph sz="quarter" idx="10"/>
          </p:nvPr>
        </p:nvSpPr>
        <p:spPr/>
        <p:txBody>
          <a:bodyPr/>
          <a:lstStyle/>
          <a:p>
            <a:r>
              <a:rPr lang="en-US" dirty="0"/>
              <a:t>C</a:t>
            </a:r>
            <a:r>
              <a:rPr lang="en-US" dirty="0" smtClean="0"/>
              <a:t>ourse </a:t>
            </a:r>
            <a:r>
              <a:rPr lang="en-US" dirty="0"/>
              <a:t>O</a:t>
            </a:r>
            <a:r>
              <a:rPr lang="en-US" dirty="0" smtClean="0"/>
              <a:t>verview</a:t>
            </a:r>
            <a:endParaRPr lang="en-US" dirty="0"/>
          </a:p>
        </p:txBody>
      </p:sp>
    </p:spTree>
    <p:extLst>
      <p:ext uri="{BB962C8B-B14F-4D97-AF65-F5344CB8AC3E}">
        <p14:creationId xmlns:p14="http://schemas.microsoft.com/office/powerpoint/2010/main" val="75227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Beginning </a:t>
            </a:r>
            <a:r>
              <a:rPr lang="en-US" dirty="0" smtClean="0"/>
              <a:t>3/20/2019</a:t>
            </a:r>
            <a:r>
              <a:rPr lang="en-US" dirty="0" smtClean="0"/>
              <a:t>, the Process Automation – Quality Assurance Team, with the support of the software group, will provide multiple 2-hour blocks of training via </a:t>
            </a:r>
            <a:r>
              <a:rPr lang="en-US" dirty="0" err="1" smtClean="0"/>
              <a:t>Webex</a:t>
            </a:r>
            <a:r>
              <a:rPr lang="en-US" dirty="0" smtClean="0"/>
              <a:t>. We encourage all members who are available to attend those sessions as it will include a Q &amp; A session following the training.</a:t>
            </a:r>
          </a:p>
          <a:p>
            <a:pPr marL="0" indent="0">
              <a:buNone/>
            </a:pPr>
            <a:endParaRPr lang="en-US" dirty="0"/>
          </a:p>
          <a:p>
            <a:pPr marL="0" indent="0">
              <a:buNone/>
            </a:pPr>
            <a:r>
              <a:rPr lang="en-US" dirty="0" smtClean="0"/>
              <a:t>Training for </a:t>
            </a:r>
            <a:r>
              <a:rPr lang="en-US" dirty="0" smtClean="0"/>
              <a:t>v10.6 </a:t>
            </a:r>
            <a:r>
              <a:rPr lang="en-US" dirty="0" smtClean="0"/>
              <a:t>will run through the end of </a:t>
            </a:r>
            <a:r>
              <a:rPr lang="en-US" dirty="0" smtClean="0"/>
              <a:t>April</a:t>
            </a:r>
            <a:r>
              <a:rPr lang="en-US" dirty="0" smtClean="0"/>
              <a:t> </a:t>
            </a:r>
            <a:r>
              <a:rPr lang="en-US" dirty="0" smtClean="0"/>
              <a:t>2019, however all sessions will be recorded and made available here. From the entire WebEx training session, we will break the session into digestible lectures to allow additional members to attend online as their schedule permits.</a:t>
            </a:r>
          </a:p>
          <a:p>
            <a:pPr marL="690563" indent="0">
              <a:buNone/>
            </a:pPr>
            <a:endParaRPr lang="en-US" dirty="0" smtClean="0"/>
          </a:p>
          <a:p>
            <a:pPr marL="690563" indent="279400"/>
            <a:r>
              <a:rPr lang="en-US" dirty="0" smtClean="0"/>
              <a:t>Training for subsequent versions will begin tentatively </a:t>
            </a:r>
            <a:r>
              <a:rPr lang="en-US" dirty="0" smtClean="0"/>
              <a:t>August</a:t>
            </a:r>
            <a:r>
              <a:rPr lang="en-US" dirty="0" smtClean="0"/>
              <a:t> </a:t>
            </a:r>
            <a:r>
              <a:rPr lang="en-US" dirty="0" smtClean="0"/>
              <a:t>2019.</a:t>
            </a:r>
          </a:p>
          <a:p>
            <a:pPr marL="690563" indent="279400"/>
            <a:endParaRPr lang="en-US" dirty="0" smtClean="0"/>
          </a:p>
          <a:p>
            <a:pPr marL="690563" indent="279400"/>
            <a:r>
              <a:rPr lang="en-US" dirty="0" smtClean="0"/>
              <a:t>Please feel free to send your questions to:</a:t>
            </a:r>
          </a:p>
          <a:p>
            <a:pPr marL="690563" indent="0">
              <a:buNone/>
            </a:pPr>
            <a:r>
              <a:rPr lang="en-US" dirty="0"/>
              <a:t>	</a:t>
            </a:r>
            <a:r>
              <a:rPr lang="en-US" b="1" dirty="0" smtClean="0"/>
              <a:t>Tony Tang</a:t>
            </a:r>
            <a:r>
              <a:rPr lang="en-US" dirty="0" smtClean="0"/>
              <a:t>, QA Department Manager		</a:t>
            </a:r>
            <a:r>
              <a:rPr lang="en-US" dirty="0" smtClean="0">
                <a:hlinkClick r:id="rId2"/>
              </a:rPr>
              <a:t>tony.tang@us.panasonic.com</a:t>
            </a:r>
            <a:endParaRPr lang="en-US" dirty="0" smtClean="0"/>
          </a:p>
          <a:p>
            <a:pPr marL="690563" indent="0">
              <a:buNone/>
            </a:pPr>
            <a:r>
              <a:rPr lang="en-US" dirty="0"/>
              <a:t>	</a:t>
            </a:r>
            <a:r>
              <a:rPr lang="en-US" b="1" dirty="0" smtClean="0"/>
              <a:t>Khyati Shastri</a:t>
            </a:r>
            <a:r>
              <a:rPr lang="en-US" dirty="0" smtClean="0"/>
              <a:t>, QA Department Team Lead		</a:t>
            </a:r>
            <a:r>
              <a:rPr lang="en-US" dirty="0" smtClean="0">
                <a:hlinkClick r:id="rId3"/>
              </a:rPr>
              <a:t>khyati.shastri@us.panasonic.com</a:t>
            </a:r>
            <a:endParaRPr lang="en-US" dirty="0" smtClean="0"/>
          </a:p>
          <a:p>
            <a:pPr marL="690563" indent="0">
              <a:buNone/>
            </a:pPr>
            <a:r>
              <a:rPr lang="en-US" dirty="0" smtClean="0"/>
              <a:t>	</a:t>
            </a:r>
            <a:r>
              <a:rPr lang="en-US" b="1" dirty="0" smtClean="0"/>
              <a:t>James Kuhn</a:t>
            </a:r>
            <a:r>
              <a:rPr lang="en-US" dirty="0" smtClean="0"/>
              <a:t>, Training Department		</a:t>
            </a:r>
            <a:r>
              <a:rPr lang="en-US" dirty="0" smtClean="0">
                <a:hlinkClick r:id="rId4"/>
              </a:rPr>
              <a:t>james.kuhn@us.Panasonic.com</a:t>
            </a:r>
            <a:endParaRPr lang="en-US" dirty="0" smtClean="0"/>
          </a:p>
          <a:p>
            <a:pPr marL="690563" indent="0">
              <a:buNone/>
            </a:pPr>
            <a:endParaRPr lang="en-US" dirty="0" smtClean="0"/>
          </a:p>
        </p:txBody>
      </p:sp>
      <p:sp>
        <p:nvSpPr>
          <p:cNvPr id="3" name="Content Placeholder 2"/>
          <p:cNvSpPr>
            <a:spLocks noGrp="1"/>
          </p:cNvSpPr>
          <p:nvPr>
            <p:ph sz="quarter" idx="10"/>
          </p:nvPr>
        </p:nvSpPr>
        <p:spPr>
          <a:xfrm>
            <a:off x="828509" y="399047"/>
            <a:ext cx="9009758" cy="586650"/>
          </a:xfrm>
        </p:spPr>
        <p:txBody>
          <a:bodyPr>
            <a:normAutofit/>
          </a:bodyPr>
          <a:lstStyle/>
          <a:p>
            <a:r>
              <a:rPr lang="en-US" dirty="0" smtClean="0"/>
              <a:t>v10.6 </a:t>
            </a:r>
            <a:r>
              <a:rPr lang="en-US" dirty="0" smtClean="0"/>
              <a:t>Training Plan Overview</a:t>
            </a:r>
            <a:endParaRPr lang="en-US" dirty="0"/>
          </a:p>
        </p:txBody>
      </p:sp>
    </p:spTree>
    <p:extLst>
      <p:ext uri="{BB962C8B-B14F-4D97-AF65-F5344CB8AC3E}">
        <p14:creationId xmlns:p14="http://schemas.microsoft.com/office/powerpoint/2010/main" val="260001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0025" y="1478604"/>
            <a:ext cx="10064200" cy="550221"/>
          </a:xfrm>
        </p:spPr>
        <p:txBody>
          <a:bodyPr>
            <a:normAutofit/>
          </a:bodyPr>
          <a:lstStyle/>
          <a:p>
            <a:pPr marL="0" indent="0">
              <a:buNone/>
            </a:pPr>
            <a:r>
              <a:rPr lang="en-US" dirty="0" smtClean="0"/>
              <a:t>Training for </a:t>
            </a:r>
            <a:r>
              <a:rPr lang="en-US" dirty="0" smtClean="0"/>
              <a:t>v10.6 </a:t>
            </a:r>
            <a:r>
              <a:rPr lang="en-US" dirty="0" smtClean="0"/>
              <a:t>will begin on </a:t>
            </a:r>
            <a:r>
              <a:rPr lang="en-US" dirty="0" smtClean="0"/>
              <a:t>3/20/2019 </a:t>
            </a:r>
            <a:r>
              <a:rPr lang="en-US" dirty="0" smtClean="0"/>
              <a:t>and run tentatively through </a:t>
            </a:r>
            <a:r>
              <a:rPr lang="en-US" dirty="0" smtClean="0"/>
              <a:t>4/26/2019 </a:t>
            </a:r>
            <a:r>
              <a:rPr lang="en-US" i="1" dirty="0" smtClean="0"/>
              <a:t>(complete 2019 training plan available in the Introduction section).</a:t>
            </a:r>
          </a:p>
        </p:txBody>
      </p:sp>
      <p:sp>
        <p:nvSpPr>
          <p:cNvPr id="3" name="Content Placeholder 2"/>
          <p:cNvSpPr>
            <a:spLocks noGrp="1"/>
          </p:cNvSpPr>
          <p:nvPr>
            <p:ph sz="quarter" idx="10"/>
          </p:nvPr>
        </p:nvSpPr>
        <p:spPr>
          <a:xfrm>
            <a:off x="828509" y="399047"/>
            <a:ext cx="9009758" cy="586650"/>
          </a:xfrm>
        </p:spPr>
        <p:txBody>
          <a:bodyPr>
            <a:normAutofit/>
          </a:bodyPr>
          <a:lstStyle/>
          <a:p>
            <a:r>
              <a:rPr lang="en-US" dirty="0" smtClean="0"/>
              <a:t>v10.6 </a:t>
            </a:r>
            <a:r>
              <a:rPr lang="en-US" dirty="0" smtClean="0"/>
              <a:t>Training Schedule</a:t>
            </a:r>
            <a:endParaRPr lang="en-US" dirty="0"/>
          </a:p>
        </p:txBody>
      </p:sp>
      <p:pic>
        <p:nvPicPr>
          <p:cNvPr id="6" name="Picture 5"/>
          <p:cNvPicPr>
            <a:picLocks noChangeAspect="1"/>
          </p:cNvPicPr>
          <p:nvPr/>
        </p:nvPicPr>
        <p:blipFill>
          <a:blip r:embed="rId2"/>
          <a:stretch>
            <a:fillRect/>
          </a:stretch>
        </p:blipFill>
        <p:spPr>
          <a:xfrm>
            <a:off x="1493699" y="3650429"/>
            <a:ext cx="8428451" cy="2080440"/>
          </a:xfrm>
          <a:prstGeom prst="rect">
            <a:avLst/>
          </a:prstGeom>
        </p:spPr>
      </p:pic>
      <p:pic>
        <p:nvPicPr>
          <p:cNvPr id="5" name="Picture 4"/>
          <p:cNvPicPr>
            <a:picLocks noChangeAspect="1"/>
          </p:cNvPicPr>
          <p:nvPr/>
        </p:nvPicPr>
        <p:blipFill>
          <a:blip r:embed="rId3"/>
          <a:stretch>
            <a:fillRect/>
          </a:stretch>
        </p:blipFill>
        <p:spPr>
          <a:xfrm>
            <a:off x="1493699" y="2283841"/>
            <a:ext cx="8462063" cy="1394581"/>
          </a:xfrm>
          <a:prstGeom prst="rect">
            <a:avLst/>
          </a:prstGeom>
        </p:spPr>
      </p:pic>
    </p:spTree>
    <p:extLst>
      <p:ext uri="{BB962C8B-B14F-4D97-AF65-F5344CB8AC3E}">
        <p14:creationId xmlns:p14="http://schemas.microsoft.com/office/powerpoint/2010/main" val="122615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This training session will identify and describe new Base support for </a:t>
            </a:r>
            <a:r>
              <a:rPr lang="en-US" dirty="0" err="1"/>
              <a:t>PanaCIM</a:t>
            </a:r>
            <a:r>
              <a:rPr lang="en-US" dirty="0"/>
              <a:t> Gen2, specifically v10.6 new functionality. To include</a:t>
            </a:r>
            <a:r>
              <a:rPr lang="en-US" dirty="0" smtClean="0"/>
              <a:t>:</a:t>
            </a:r>
          </a:p>
          <a:p>
            <a:pPr marL="0" indent="0">
              <a:buNone/>
            </a:pPr>
            <a:endParaRPr lang="en-US" dirty="0"/>
          </a:p>
          <a:p>
            <a:pPr marL="342900" indent="-342900">
              <a:buFont typeface="+mj-lt"/>
              <a:buAutoNum type="arabicPeriod"/>
            </a:pPr>
            <a:r>
              <a:rPr lang="en-US" dirty="0" smtClean="0"/>
              <a:t>Support VDA Label Specification</a:t>
            </a:r>
          </a:p>
          <a:p>
            <a:pPr marL="342900" indent="-342900">
              <a:buFont typeface="+mj-lt"/>
              <a:buAutoNum type="arabicPeriod"/>
            </a:pPr>
            <a:r>
              <a:rPr lang="en-US" dirty="0" smtClean="0"/>
              <a:t>Lock Application on Scanner (Android)</a:t>
            </a:r>
          </a:p>
          <a:p>
            <a:pPr marL="342900" indent="-342900">
              <a:buFont typeface="+mj-lt"/>
              <a:buAutoNum type="arabicPeriod"/>
            </a:pPr>
            <a:r>
              <a:rPr lang="en-US" dirty="0" smtClean="0"/>
              <a:t>Support 50-Characters for Pre-setup Cart ID</a:t>
            </a:r>
          </a:p>
          <a:p>
            <a:pPr marL="342900" indent="-342900">
              <a:buFont typeface="+mj-lt"/>
              <a:buAutoNum type="arabicPeriod"/>
            </a:pPr>
            <a:r>
              <a:rPr lang="en-US" dirty="0" smtClean="0"/>
              <a:t>Sound Support on Scanner</a:t>
            </a:r>
          </a:p>
          <a:p>
            <a:pPr marL="342900" indent="-342900">
              <a:buFont typeface="+mj-lt"/>
              <a:buAutoNum type="arabicPeriod"/>
            </a:pPr>
            <a:r>
              <a:rPr lang="en-US" dirty="0" smtClean="0"/>
              <a:t>Transaction Logging for Audit</a:t>
            </a:r>
          </a:p>
          <a:p>
            <a:pPr marL="342900" indent="-342900">
              <a:buFont typeface="+mj-lt"/>
              <a:buAutoNum type="arabicPeriod"/>
            </a:pPr>
            <a:r>
              <a:rPr lang="en-US" dirty="0" smtClean="0"/>
              <a:t>Transaction Logging for Pre-setup</a:t>
            </a:r>
          </a:p>
          <a:p>
            <a:pPr marL="342900" indent="-342900">
              <a:buFont typeface="+mj-lt"/>
              <a:buAutoNum type="arabicPeriod"/>
            </a:pPr>
            <a:r>
              <a:rPr lang="en-US" dirty="0" smtClean="0"/>
              <a:t>Configure Pre-setup Connection Timeout</a:t>
            </a:r>
          </a:p>
          <a:p>
            <a:pPr marL="342900" indent="-342900">
              <a:buFont typeface="+mj-lt"/>
              <a:buAutoNum type="arabicPeriod"/>
            </a:pPr>
            <a:r>
              <a:rPr lang="en-US" dirty="0" smtClean="0"/>
              <a:t>HF and Patch Install Support</a:t>
            </a:r>
          </a:p>
          <a:p>
            <a:pPr marL="342900" indent="-342900">
              <a:buFont typeface="+mj-lt"/>
              <a:buAutoNum type="arabicPeriod"/>
            </a:pPr>
            <a:r>
              <a:rPr lang="en-US" dirty="0" smtClean="0"/>
              <a:t>CM 212/232 Support</a:t>
            </a:r>
          </a:p>
          <a:p>
            <a:pPr marL="342900" indent="-342900">
              <a:buFont typeface="+mj-lt"/>
              <a:buAutoNum type="arabicPeriod"/>
            </a:pPr>
            <a:endParaRPr lang="en-US" dirty="0" smtClean="0"/>
          </a:p>
          <a:p>
            <a:pPr marL="342900" indent="-342900">
              <a:buFont typeface="+mj-lt"/>
              <a:buAutoNum type="arabicPeriod"/>
            </a:pPr>
            <a:endParaRPr lang="en-US" dirty="0"/>
          </a:p>
        </p:txBody>
      </p:sp>
      <p:sp>
        <p:nvSpPr>
          <p:cNvPr id="3" name="Content Placeholder 2"/>
          <p:cNvSpPr>
            <a:spLocks noGrp="1"/>
          </p:cNvSpPr>
          <p:nvPr>
            <p:ph sz="quarter" idx="10"/>
          </p:nvPr>
        </p:nvSpPr>
        <p:spPr>
          <a:xfrm>
            <a:off x="828509" y="399047"/>
            <a:ext cx="9009758" cy="586650"/>
          </a:xfrm>
        </p:spPr>
        <p:txBody>
          <a:bodyPr>
            <a:normAutofit/>
          </a:bodyPr>
          <a:lstStyle/>
          <a:p>
            <a:r>
              <a:rPr lang="en-US" dirty="0" smtClean="0"/>
              <a:t>Session </a:t>
            </a:r>
            <a:r>
              <a:rPr lang="en-US" dirty="0" smtClean="0"/>
              <a:t>1 </a:t>
            </a:r>
            <a:r>
              <a:rPr lang="en-US" dirty="0" smtClean="0"/>
              <a:t>– </a:t>
            </a:r>
            <a:r>
              <a:rPr lang="en-US" dirty="0" smtClean="0"/>
              <a:t>Base</a:t>
            </a:r>
            <a:r>
              <a:rPr lang="en-US" dirty="0" smtClean="0"/>
              <a:t> (New </a:t>
            </a:r>
            <a:r>
              <a:rPr lang="en-US" dirty="0" smtClean="0"/>
              <a:t>F</a:t>
            </a:r>
            <a:r>
              <a:rPr lang="en-US" dirty="0" smtClean="0"/>
              <a:t>unctions)</a:t>
            </a:r>
            <a:endParaRPr lang="en-US" dirty="0"/>
          </a:p>
        </p:txBody>
      </p:sp>
    </p:spTree>
    <p:extLst>
      <p:ext uri="{BB962C8B-B14F-4D97-AF65-F5344CB8AC3E}">
        <p14:creationId xmlns:p14="http://schemas.microsoft.com/office/powerpoint/2010/main" val="72569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This training session will identify and describe </a:t>
            </a:r>
            <a:r>
              <a:rPr lang="en-US" dirty="0" smtClean="0"/>
              <a:t>new Material Verification (MV) support for </a:t>
            </a:r>
            <a:r>
              <a:rPr lang="en-US" dirty="0" err="1" smtClean="0"/>
              <a:t>PanaCIM</a:t>
            </a:r>
            <a:r>
              <a:rPr lang="en-US" dirty="0" smtClean="0"/>
              <a:t> Gen2, specifically v10.6 new functionality. To include:</a:t>
            </a:r>
          </a:p>
          <a:p>
            <a:pPr marL="0" indent="0">
              <a:buNone/>
            </a:pPr>
            <a:endParaRPr lang="en-US" dirty="0"/>
          </a:p>
          <a:p>
            <a:pPr marL="342900" indent="-342900">
              <a:buFont typeface="+mj-lt"/>
              <a:buAutoNum type="arabicPeriod"/>
            </a:pPr>
            <a:r>
              <a:rPr lang="en-US" dirty="0" smtClean="0"/>
              <a:t>Audit Delay After Mount</a:t>
            </a:r>
          </a:p>
          <a:p>
            <a:pPr marL="342900" indent="-342900">
              <a:buFont typeface="+mj-lt"/>
              <a:buAutoNum type="arabicPeriod"/>
            </a:pPr>
            <a:r>
              <a:rPr lang="en-US" dirty="0" smtClean="0"/>
              <a:t>Supply Type Change</a:t>
            </a:r>
          </a:p>
          <a:p>
            <a:pPr marL="342900" indent="-342900">
              <a:buFont typeface="+mj-lt"/>
              <a:buAutoNum type="arabicPeriod"/>
            </a:pPr>
            <a:r>
              <a:rPr lang="en-US" dirty="0" smtClean="0"/>
              <a:t>Enable Cart Serial Number for NPM Internal Cart ID Tracking</a:t>
            </a:r>
          </a:p>
          <a:p>
            <a:pPr marL="342900" indent="-342900">
              <a:buFont typeface="+mj-lt"/>
              <a:buAutoNum type="arabicPeriod"/>
            </a:pPr>
            <a:r>
              <a:rPr lang="en-US" dirty="0" smtClean="0"/>
              <a:t>Watch Audit (Android)</a:t>
            </a:r>
          </a:p>
          <a:p>
            <a:pPr marL="342900" indent="-342900">
              <a:buFont typeface="+mj-lt"/>
              <a:buAutoNum type="arabicPeriod"/>
            </a:pPr>
            <a:r>
              <a:rPr lang="en-US" dirty="0" smtClean="0"/>
              <a:t>Reel ID 42-Character Support</a:t>
            </a:r>
          </a:p>
          <a:p>
            <a:pPr marL="342900" indent="-342900">
              <a:buFont typeface="+mj-lt"/>
              <a:buAutoNum type="arabicPeriod"/>
            </a:pPr>
            <a:r>
              <a:rPr lang="en-US" dirty="0" smtClean="0"/>
              <a:t>Am 200/300 . VM101/102-8821 Support</a:t>
            </a:r>
          </a:p>
          <a:p>
            <a:pPr marL="342900" indent="-342900">
              <a:buFont typeface="+mj-lt"/>
              <a:buAutoNum type="arabicPeriod"/>
            </a:pPr>
            <a:r>
              <a:rPr lang="en-US" dirty="0" smtClean="0"/>
              <a:t>Tray RFID Support including Pre-setup</a:t>
            </a:r>
          </a:p>
          <a:p>
            <a:pPr marL="342900" indent="-342900">
              <a:buFont typeface="+mj-lt"/>
              <a:buAutoNum type="arabicPeriod"/>
            </a:pPr>
            <a:r>
              <a:rPr lang="en-US" dirty="0" smtClean="0"/>
              <a:t>Best Mix</a:t>
            </a:r>
          </a:p>
          <a:p>
            <a:pPr marL="342900" indent="-342900">
              <a:buFont typeface="+mj-lt"/>
              <a:buAutoNum type="arabicPeriod"/>
            </a:pPr>
            <a:endParaRPr lang="en-US" dirty="0" smtClean="0"/>
          </a:p>
          <a:p>
            <a:pPr marL="342900" indent="-342900">
              <a:buFont typeface="+mj-lt"/>
              <a:buAutoNum type="arabicPeriod"/>
            </a:pPr>
            <a:endParaRPr lang="en-US" dirty="0"/>
          </a:p>
        </p:txBody>
      </p:sp>
      <p:sp>
        <p:nvSpPr>
          <p:cNvPr id="3" name="Content Placeholder 2"/>
          <p:cNvSpPr>
            <a:spLocks noGrp="1"/>
          </p:cNvSpPr>
          <p:nvPr>
            <p:ph sz="quarter" idx="10"/>
          </p:nvPr>
        </p:nvSpPr>
        <p:spPr>
          <a:xfrm>
            <a:off x="828509" y="399047"/>
            <a:ext cx="9009758" cy="586650"/>
          </a:xfrm>
        </p:spPr>
        <p:txBody>
          <a:bodyPr>
            <a:normAutofit/>
          </a:bodyPr>
          <a:lstStyle/>
          <a:p>
            <a:r>
              <a:rPr lang="en-US" dirty="0" smtClean="0"/>
              <a:t>Session </a:t>
            </a:r>
            <a:r>
              <a:rPr lang="en-US" dirty="0" smtClean="0"/>
              <a:t>2 </a:t>
            </a:r>
            <a:r>
              <a:rPr lang="en-US" dirty="0" smtClean="0"/>
              <a:t>– </a:t>
            </a:r>
            <a:r>
              <a:rPr lang="en-US" dirty="0" smtClean="0"/>
              <a:t>MV</a:t>
            </a:r>
            <a:r>
              <a:rPr lang="en-US" dirty="0" smtClean="0"/>
              <a:t> (New Functions)</a:t>
            </a:r>
            <a:endParaRPr lang="en-US" dirty="0"/>
          </a:p>
        </p:txBody>
      </p:sp>
    </p:spTree>
    <p:extLst>
      <p:ext uri="{BB962C8B-B14F-4D97-AF65-F5344CB8AC3E}">
        <p14:creationId xmlns:p14="http://schemas.microsoft.com/office/powerpoint/2010/main" val="78055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This training session will identify and describe new </a:t>
            </a:r>
            <a:r>
              <a:rPr lang="en-US" dirty="0" smtClean="0"/>
              <a:t>PA/PMD/Trace/</a:t>
            </a:r>
            <a:r>
              <a:rPr lang="en-US" dirty="0" err="1" smtClean="0"/>
              <a:t>Elink</a:t>
            </a:r>
            <a:r>
              <a:rPr lang="en-US" dirty="0" smtClean="0"/>
              <a:t> </a:t>
            </a:r>
            <a:r>
              <a:rPr lang="en-US" dirty="0"/>
              <a:t>support for </a:t>
            </a:r>
            <a:r>
              <a:rPr lang="en-US" dirty="0" err="1"/>
              <a:t>PanaCIM</a:t>
            </a:r>
            <a:r>
              <a:rPr lang="en-US" dirty="0"/>
              <a:t> Gen2, specifically v10.6 new functionality. To include</a:t>
            </a:r>
            <a:r>
              <a:rPr lang="en-US" dirty="0" smtClean="0"/>
              <a:t>:</a:t>
            </a:r>
          </a:p>
          <a:p>
            <a:pPr marL="0" indent="0">
              <a:buNone/>
            </a:pPr>
            <a:endParaRPr lang="en-US" dirty="0"/>
          </a:p>
          <a:p>
            <a:pPr marL="342900" indent="-342900">
              <a:buFont typeface="+mj-lt"/>
              <a:buAutoNum type="arabicPeriod"/>
            </a:pPr>
            <a:r>
              <a:rPr lang="en-US" dirty="0" smtClean="0"/>
              <a:t>Expression Builder &amp; Chart Editor - PMD</a:t>
            </a:r>
          </a:p>
          <a:p>
            <a:pPr marL="342900" indent="-342900">
              <a:buFont typeface="+mj-lt"/>
              <a:buAutoNum type="arabicPeriod"/>
            </a:pPr>
            <a:r>
              <a:rPr lang="en-US" dirty="0" smtClean="0"/>
              <a:t>CSV Export from Product Import - </a:t>
            </a:r>
            <a:r>
              <a:rPr lang="en-US" dirty="0" err="1" smtClean="0"/>
              <a:t>Elink</a:t>
            </a:r>
            <a:endParaRPr lang="en-US" dirty="0"/>
          </a:p>
        </p:txBody>
      </p:sp>
      <p:sp>
        <p:nvSpPr>
          <p:cNvPr id="3" name="Content Placeholder 2"/>
          <p:cNvSpPr>
            <a:spLocks noGrp="1"/>
          </p:cNvSpPr>
          <p:nvPr>
            <p:ph sz="quarter" idx="10"/>
          </p:nvPr>
        </p:nvSpPr>
        <p:spPr>
          <a:xfrm>
            <a:off x="828509" y="399047"/>
            <a:ext cx="9009758" cy="586650"/>
          </a:xfrm>
        </p:spPr>
        <p:txBody>
          <a:bodyPr>
            <a:normAutofit/>
          </a:bodyPr>
          <a:lstStyle/>
          <a:p>
            <a:r>
              <a:rPr lang="en-US" dirty="0" smtClean="0"/>
              <a:t>Session 3 – </a:t>
            </a:r>
            <a:r>
              <a:rPr lang="en-US" dirty="0" smtClean="0"/>
              <a:t>PA/PMD/Trace/</a:t>
            </a:r>
            <a:r>
              <a:rPr lang="en-US" dirty="0" err="1" smtClean="0"/>
              <a:t>Elink</a:t>
            </a:r>
            <a:r>
              <a:rPr lang="en-US" dirty="0" smtClean="0"/>
              <a:t> (</a:t>
            </a:r>
            <a:r>
              <a:rPr lang="en-US" dirty="0"/>
              <a:t>N</a:t>
            </a:r>
            <a:r>
              <a:rPr lang="en-US" dirty="0" smtClean="0"/>
              <a:t>ew </a:t>
            </a:r>
            <a:r>
              <a:rPr lang="en-US" dirty="0" smtClean="0"/>
              <a:t>F</a:t>
            </a:r>
            <a:r>
              <a:rPr lang="en-US" dirty="0" smtClean="0"/>
              <a:t>unctions)</a:t>
            </a:r>
            <a:endParaRPr lang="en-US" dirty="0"/>
          </a:p>
        </p:txBody>
      </p:sp>
    </p:spTree>
    <p:extLst>
      <p:ext uri="{BB962C8B-B14F-4D97-AF65-F5344CB8AC3E}">
        <p14:creationId xmlns:p14="http://schemas.microsoft.com/office/powerpoint/2010/main" val="160270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This training session will identify and describe new </a:t>
            </a:r>
            <a:r>
              <a:rPr lang="en-US" dirty="0" smtClean="0"/>
              <a:t>MC/MA/MSD </a:t>
            </a:r>
            <a:r>
              <a:rPr lang="en-US" dirty="0"/>
              <a:t>support for </a:t>
            </a:r>
            <a:r>
              <a:rPr lang="en-US" dirty="0" err="1"/>
              <a:t>PanaCIM</a:t>
            </a:r>
            <a:r>
              <a:rPr lang="en-US" dirty="0"/>
              <a:t> Gen2, specifically v10.6 new functionality. To include</a:t>
            </a:r>
            <a:r>
              <a:rPr lang="en-US" dirty="0" smtClean="0"/>
              <a:t>:</a:t>
            </a:r>
            <a:endParaRPr lang="en-US" dirty="0"/>
          </a:p>
          <a:p>
            <a:pPr marL="0" indent="0">
              <a:buNone/>
            </a:pPr>
            <a:endParaRPr lang="en-US" dirty="0"/>
          </a:p>
          <a:p>
            <a:pPr marL="342900" indent="-342900">
              <a:buFont typeface="+mj-lt"/>
              <a:buAutoNum type="arabicPeriod"/>
            </a:pPr>
            <a:r>
              <a:rPr lang="en-US" dirty="0" smtClean="0"/>
              <a:t>Pause Work Order to allow switching work orders and prevent incomplete work orders from </a:t>
            </a:r>
            <a:r>
              <a:rPr lang="en-US" dirty="0" err="1" smtClean="0"/>
              <a:t>clising</a:t>
            </a:r>
            <a:endParaRPr lang="en-US" dirty="0" smtClean="0"/>
          </a:p>
          <a:p>
            <a:pPr marL="342900" indent="-342900">
              <a:buFont typeface="+mj-lt"/>
              <a:buAutoNum type="arabicPeriod"/>
            </a:pPr>
            <a:r>
              <a:rPr lang="en-US" dirty="0" smtClean="0"/>
              <a:t>Material Import support for new MC</a:t>
            </a:r>
          </a:p>
          <a:p>
            <a:pPr marL="342900" indent="-342900">
              <a:buFont typeface="+mj-lt"/>
              <a:buAutoNum type="arabicPeriod"/>
            </a:pPr>
            <a:r>
              <a:rPr lang="en-US" dirty="0" smtClean="0"/>
              <a:t>Allow user specified material ID registration from MC</a:t>
            </a:r>
          </a:p>
          <a:p>
            <a:pPr marL="342900" indent="-342900">
              <a:buFont typeface="+mj-lt"/>
              <a:buAutoNum type="arabicPeriod"/>
            </a:pPr>
            <a:r>
              <a:rPr lang="en-US" dirty="0" smtClean="0"/>
              <a:t>Material communication with </a:t>
            </a:r>
            <a:r>
              <a:rPr lang="en-US" dirty="0" err="1" smtClean="0"/>
              <a:t>Inovax</a:t>
            </a:r>
            <a:r>
              <a:rPr lang="en-US" dirty="0" smtClean="0"/>
              <a:t> Tower</a:t>
            </a:r>
          </a:p>
          <a:p>
            <a:pPr marL="342900" indent="-342900">
              <a:buFont typeface="+mj-lt"/>
              <a:buAutoNum type="arabicPeriod"/>
            </a:pPr>
            <a:r>
              <a:rPr lang="en-US" dirty="0" smtClean="0"/>
              <a:t>Material import improvements – Phase 1 MSD part registration via material import</a:t>
            </a:r>
          </a:p>
          <a:p>
            <a:pPr marL="342900" indent="-342900">
              <a:buFont typeface="+mj-lt"/>
              <a:buAutoNum type="arabicPeriod"/>
            </a:pPr>
            <a:endParaRPr lang="en-US" dirty="0"/>
          </a:p>
        </p:txBody>
      </p:sp>
      <p:sp>
        <p:nvSpPr>
          <p:cNvPr id="3" name="Content Placeholder 2"/>
          <p:cNvSpPr>
            <a:spLocks noGrp="1"/>
          </p:cNvSpPr>
          <p:nvPr>
            <p:ph sz="quarter" idx="10"/>
          </p:nvPr>
        </p:nvSpPr>
        <p:spPr>
          <a:xfrm>
            <a:off x="828509" y="399047"/>
            <a:ext cx="9009758" cy="586650"/>
          </a:xfrm>
        </p:spPr>
        <p:txBody>
          <a:bodyPr>
            <a:normAutofit/>
          </a:bodyPr>
          <a:lstStyle/>
          <a:p>
            <a:r>
              <a:rPr lang="en-US" dirty="0" smtClean="0"/>
              <a:t>Session 4 – </a:t>
            </a:r>
            <a:r>
              <a:rPr lang="en-US" dirty="0" smtClean="0"/>
              <a:t>MC/MA/MSD (New Functions)</a:t>
            </a:r>
            <a:endParaRPr lang="en-US" dirty="0"/>
          </a:p>
        </p:txBody>
      </p:sp>
    </p:spTree>
    <p:extLst>
      <p:ext uri="{BB962C8B-B14F-4D97-AF65-F5344CB8AC3E}">
        <p14:creationId xmlns:p14="http://schemas.microsoft.com/office/powerpoint/2010/main" val="288585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This training session will identify and describe new </a:t>
            </a:r>
            <a:r>
              <a:rPr lang="en-US" dirty="0" smtClean="0"/>
              <a:t>MMS </a:t>
            </a:r>
            <a:r>
              <a:rPr lang="en-US" dirty="0"/>
              <a:t>support for </a:t>
            </a:r>
            <a:r>
              <a:rPr lang="en-US" dirty="0" err="1"/>
              <a:t>PanaCIM</a:t>
            </a:r>
            <a:r>
              <a:rPr lang="en-US" dirty="0"/>
              <a:t> Gen2, specifically v10.6 new functionality. To include</a:t>
            </a:r>
            <a:r>
              <a:rPr lang="en-US" dirty="0" smtClean="0"/>
              <a:t>:</a:t>
            </a:r>
          </a:p>
          <a:p>
            <a:pPr marL="0" indent="0">
              <a:buNone/>
            </a:pPr>
            <a:endParaRPr lang="en-US" dirty="0"/>
          </a:p>
          <a:p>
            <a:pPr marL="342900" indent="-342900">
              <a:buFont typeface="+mj-lt"/>
              <a:buAutoNum type="arabicPeriod"/>
            </a:pPr>
            <a:r>
              <a:rPr lang="en-US" dirty="0" smtClean="0"/>
              <a:t>NG test results for maintenance unit (if MU sends U20 file with NG – Create MO and lock the machine if Feeder/Nozzle/Head needs maintenance)</a:t>
            </a:r>
          </a:p>
          <a:p>
            <a:pPr marL="342900" indent="-342900">
              <a:buFont typeface="+mj-lt"/>
              <a:buAutoNum type="arabicPeriod"/>
            </a:pPr>
            <a:r>
              <a:rPr lang="en-US" dirty="0" smtClean="0"/>
              <a:t>OK status of MU test results (Once operator starts working on the MO, MU can generate U20 file with OK status, add ok status to open MO)</a:t>
            </a:r>
            <a:endParaRPr lang="en-US" dirty="0"/>
          </a:p>
        </p:txBody>
      </p:sp>
      <p:sp>
        <p:nvSpPr>
          <p:cNvPr id="3" name="Content Placeholder 2"/>
          <p:cNvSpPr>
            <a:spLocks noGrp="1"/>
          </p:cNvSpPr>
          <p:nvPr>
            <p:ph sz="quarter" idx="10"/>
          </p:nvPr>
        </p:nvSpPr>
        <p:spPr>
          <a:xfrm>
            <a:off x="828509" y="399047"/>
            <a:ext cx="9009758" cy="586650"/>
          </a:xfrm>
        </p:spPr>
        <p:txBody>
          <a:bodyPr>
            <a:normAutofit/>
          </a:bodyPr>
          <a:lstStyle/>
          <a:p>
            <a:r>
              <a:rPr lang="en-US" dirty="0" smtClean="0"/>
              <a:t>Session 5 – </a:t>
            </a:r>
            <a:r>
              <a:rPr lang="en-US" dirty="0" smtClean="0"/>
              <a:t>MMS (New Functions)</a:t>
            </a:r>
            <a:endParaRPr lang="en-US" dirty="0"/>
          </a:p>
        </p:txBody>
      </p:sp>
    </p:spTree>
    <p:extLst>
      <p:ext uri="{BB962C8B-B14F-4D97-AF65-F5344CB8AC3E}">
        <p14:creationId xmlns:p14="http://schemas.microsoft.com/office/powerpoint/2010/main" val="279570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Autofit/>
      </a:bodyPr>
      <a:lstStyle>
        <a:defPPr>
          <a:defRPr sz="2800" b="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732</TotalTime>
  <Words>586</Words>
  <Application>Microsoft Office PowerPoint</Application>
  <PresentationFormat>Widescreen</PresentationFormat>
  <Paragraphs>70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DINOT-Medium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PFSA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MWohlner</dc:creator>
  <cp:lastModifiedBy>James Kuhn</cp:lastModifiedBy>
  <cp:revision>103</cp:revision>
  <dcterms:created xsi:type="dcterms:W3CDTF">2018-03-20T18:26:01Z</dcterms:created>
  <dcterms:modified xsi:type="dcterms:W3CDTF">2019-04-09T20:42:34Z</dcterms:modified>
</cp:coreProperties>
</file>