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97" d="100"/>
          <a:sy n="97" d="100"/>
        </p:scale>
        <p:origin x="84" y="21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11Mbps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802.11b</c:v>
                </c:pt>
              </c:strCache>
            </c:strRef>
          </c:cat>
          <c:val>
            <c:numRef>
              <c:f>Sheet1!$B$2</c:f>
              <c:numCache>
                <c:formatCode>General</c:formatCode>
                <c:ptCount val="1"/>
                <c:pt idx="0">
                  <c:v>150</c:v>
                </c:pt>
              </c:numCache>
            </c:numRef>
          </c:val>
          <c:extLst>
            <c:ext xmlns:c16="http://schemas.microsoft.com/office/drawing/2014/chart" uri="{C3380CC4-5D6E-409C-BE32-E72D297353CC}">
              <c16:uniqueId val="{00000000-FA1E-4247-B3A9-F162AC660A64}"/>
            </c:ext>
          </c:extLst>
        </c:ser>
        <c:ser>
          <c:idx val="1"/>
          <c:order val="1"/>
          <c:tx>
            <c:strRef>
              <c:f>Sheet1!$C$1</c:f>
              <c:strCache>
                <c:ptCount val="1"/>
                <c:pt idx="0">
                  <c:v>5.5Mbps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802.11b</c:v>
                </c:pt>
              </c:strCache>
            </c:strRef>
          </c:cat>
          <c:val>
            <c:numRef>
              <c:f>Sheet1!$C$2</c:f>
              <c:numCache>
                <c:formatCode>General</c:formatCode>
                <c:ptCount val="1"/>
                <c:pt idx="0">
                  <c:v>160</c:v>
                </c:pt>
              </c:numCache>
            </c:numRef>
          </c:val>
          <c:extLst>
            <c:ext xmlns:c16="http://schemas.microsoft.com/office/drawing/2014/chart" uri="{C3380CC4-5D6E-409C-BE32-E72D297353CC}">
              <c16:uniqueId val="{00000001-FA1E-4247-B3A9-F162AC660A64}"/>
            </c:ext>
          </c:extLst>
        </c:ser>
        <c:ser>
          <c:idx val="2"/>
          <c:order val="2"/>
          <c:tx>
            <c:strRef>
              <c:f>Sheet1!$D$1</c:f>
              <c:strCache>
                <c:ptCount val="1"/>
                <c:pt idx="0">
                  <c:v>2Mbps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802.11b</c:v>
                </c:pt>
              </c:strCache>
            </c:strRef>
          </c:cat>
          <c:val>
            <c:numRef>
              <c:f>Sheet1!$D$2</c:f>
              <c:numCache>
                <c:formatCode>General</c:formatCode>
                <c:ptCount val="1"/>
                <c:pt idx="0">
                  <c:v>250</c:v>
                </c:pt>
              </c:numCache>
            </c:numRef>
          </c:val>
          <c:extLst>
            <c:ext xmlns:c16="http://schemas.microsoft.com/office/drawing/2014/chart" uri="{C3380CC4-5D6E-409C-BE32-E72D297353CC}">
              <c16:uniqueId val="{00000002-FA1E-4247-B3A9-F162AC660A64}"/>
            </c:ext>
          </c:extLst>
        </c:ser>
        <c:ser>
          <c:idx val="3"/>
          <c:order val="3"/>
          <c:tx>
            <c:strRef>
              <c:f>Sheet1!$E$1</c:f>
              <c:strCache>
                <c:ptCount val="1"/>
                <c:pt idx="0">
                  <c:v>1Mbps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802.11b</c:v>
                </c:pt>
              </c:strCache>
            </c:strRef>
          </c:cat>
          <c:val>
            <c:numRef>
              <c:f>Sheet1!$E$2</c:f>
              <c:numCache>
                <c:formatCode>General</c:formatCode>
                <c:ptCount val="1"/>
                <c:pt idx="0">
                  <c:v>350</c:v>
                </c:pt>
              </c:numCache>
            </c:numRef>
          </c:val>
          <c:extLst>
            <c:ext xmlns:c16="http://schemas.microsoft.com/office/drawing/2014/chart" uri="{C3380CC4-5D6E-409C-BE32-E72D297353CC}">
              <c16:uniqueId val="{00000003-FA1E-4247-B3A9-F162AC660A64}"/>
            </c:ext>
          </c:extLst>
        </c:ser>
        <c:dLbls>
          <c:showLegendKey val="0"/>
          <c:showVal val="0"/>
          <c:showCatName val="0"/>
          <c:showSerName val="0"/>
          <c:showPercent val="0"/>
          <c:showBubbleSize val="0"/>
        </c:dLbls>
        <c:gapWidth val="150"/>
        <c:axId val="107746048"/>
        <c:axId val="107747584"/>
      </c:barChart>
      <c:catAx>
        <c:axId val="107746048"/>
        <c:scaling>
          <c:orientation val="minMax"/>
        </c:scaling>
        <c:delete val="0"/>
        <c:axPos val="l"/>
        <c:numFmt formatCode="General" sourceLinked="0"/>
        <c:majorTickMark val="out"/>
        <c:minorTickMark val="none"/>
        <c:tickLblPos val="nextTo"/>
        <c:crossAx val="107747584"/>
        <c:crosses val="autoZero"/>
        <c:auto val="1"/>
        <c:lblAlgn val="ctr"/>
        <c:lblOffset val="100"/>
        <c:noMultiLvlLbl val="0"/>
      </c:catAx>
      <c:valAx>
        <c:axId val="107747584"/>
        <c:scaling>
          <c:orientation val="minMax"/>
        </c:scaling>
        <c:delete val="0"/>
        <c:axPos val="b"/>
        <c:majorGridlines/>
        <c:numFmt formatCode="General" sourceLinked="1"/>
        <c:majorTickMark val="out"/>
        <c:minorTickMark val="none"/>
        <c:tickLblPos val="nextTo"/>
        <c:crossAx val="107746048"/>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54Mbps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802.11g</c:v>
                </c:pt>
              </c:strCache>
            </c:strRef>
          </c:cat>
          <c:val>
            <c:numRef>
              <c:f>Sheet1!$B$2</c:f>
              <c:numCache>
                <c:formatCode>General</c:formatCode>
                <c:ptCount val="1"/>
                <c:pt idx="0">
                  <c:v>95</c:v>
                </c:pt>
              </c:numCache>
            </c:numRef>
          </c:val>
          <c:extLst>
            <c:ext xmlns:c16="http://schemas.microsoft.com/office/drawing/2014/chart" uri="{C3380CC4-5D6E-409C-BE32-E72D297353CC}">
              <c16:uniqueId val="{00000000-C5AC-4DCD-B2DA-560CBD618007}"/>
            </c:ext>
          </c:extLst>
        </c:ser>
        <c:ser>
          <c:idx val="1"/>
          <c:order val="1"/>
          <c:tx>
            <c:strRef>
              <c:f>Sheet1!$C$1</c:f>
              <c:strCache>
                <c:ptCount val="1"/>
                <c:pt idx="0">
                  <c:v>48Mbps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802.11g</c:v>
                </c:pt>
              </c:strCache>
            </c:strRef>
          </c:cat>
          <c:val>
            <c:numRef>
              <c:f>Sheet1!$C$2</c:f>
              <c:numCache>
                <c:formatCode>General</c:formatCode>
                <c:ptCount val="1"/>
                <c:pt idx="0">
                  <c:v>100</c:v>
                </c:pt>
              </c:numCache>
            </c:numRef>
          </c:val>
          <c:extLst>
            <c:ext xmlns:c16="http://schemas.microsoft.com/office/drawing/2014/chart" uri="{C3380CC4-5D6E-409C-BE32-E72D297353CC}">
              <c16:uniqueId val="{00000001-C5AC-4DCD-B2DA-560CBD618007}"/>
            </c:ext>
          </c:extLst>
        </c:ser>
        <c:ser>
          <c:idx val="2"/>
          <c:order val="2"/>
          <c:tx>
            <c:strRef>
              <c:f>Sheet1!$D$1</c:f>
              <c:strCache>
                <c:ptCount val="1"/>
                <c:pt idx="0">
                  <c:v>36Mbps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802.11g</c:v>
                </c:pt>
              </c:strCache>
            </c:strRef>
          </c:cat>
          <c:val>
            <c:numRef>
              <c:f>Sheet1!$D$2</c:f>
              <c:numCache>
                <c:formatCode>General</c:formatCode>
                <c:ptCount val="1"/>
                <c:pt idx="0">
                  <c:v>105</c:v>
                </c:pt>
              </c:numCache>
            </c:numRef>
          </c:val>
          <c:extLst>
            <c:ext xmlns:c16="http://schemas.microsoft.com/office/drawing/2014/chart" uri="{C3380CC4-5D6E-409C-BE32-E72D297353CC}">
              <c16:uniqueId val="{00000002-C5AC-4DCD-B2DA-560CBD618007}"/>
            </c:ext>
          </c:extLst>
        </c:ser>
        <c:ser>
          <c:idx val="3"/>
          <c:order val="3"/>
          <c:tx>
            <c:strRef>
              <c:f>Sheet1!$E$1</c:f>
              <c:strCache>
                <c:ptCount val="1"/>
                <c:pt idx="0">
                  <c:v>24Mbps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802.11g</c:v>
                </c:pt>
              </c:strCache>
            </c:strRef>
          </c:cat>
          <c:val>
            <c:numRef>
              <c:f>Sheet1!$E$2</c:f>
              <c:numCache>
                <c:formatCode>General</c:formatCode>
                <c:ptCount val="1"/>
                <c:pt idx="0">
                  <c:v>150</c:v>
                </c:pt>
              </c:numCache>
            </c:numRef>
          </c:val>
          <c:extLst>
            <c:ext xmlns:c16="http://schemas.microsoft.com/office/drawing/2014/chart" uri="{C3380CC4-5D6E-409C-BE32-E72D297353CC}">
              <c16:uniqueId val="{00000003-C5AC-4DCD-B2DA-560CBD618007}"/>
            </c:ext>
          </c:extLst>
        </c:ser>
        <c:ser>
          <c:idx val="4"/>
          <c:order val="4"/>
          <c:tx>
            <c:strRef>
              <c:f>Sheet1!$F$1</c:f>
              <c:strCache>
                <c:ptCount val="1"/>
                <c:pt idx="0">
                  <c:v>18Mbps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802.11g</c:v>
                </c:pt>
              </c:strCache>
            </c:strRef>
          </c:cat>
          <c:val>
            <c:numRef>
              <c:f>Sheet1!$F$2</c:f>
              <c:numCache>
                <c:formatCode>General</c:formatCode>
                <c:ptCount val="1"/>
                <c:pt idx="0">
                  <c:v>180</c:v>
                </c:pt>
              </c:numCache>
            </c:numRef>
          </c:val>
          <c:extLst>
            <c:ext xmlns:c16="http://schemas.microsoft.com/office/drawing/2014/chart" uri="{C3380CC4-5D6E-409C-BE32-E72D297353CC}">
              <c16:uniqueId val="{00000004-C5AC-4DCD-B2DA-560CBD618007}"/>
            </c:ext>
          </c:extLst>
        </c:ser>
        <c:ser>
          <c:idx val="5"/>
          <c:order val="5"/>
          <c:tx>
            <c:strRef>
              <c:f>Sheet1!$G$1</c:f>
              <c:strCache>
                <c:ptCount val="1"/>
                <c:pt idx="0">
                  <c:v>12Mbps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802.11g</c:v>
                </c:pt>
              </c:strCache>
            </c:strRef>
          </c:cat>
          <c:val>
            <c:numRef>
              <c:f>Sheet1!$G$2</c:f>
              <c:numCache>
                <c:formatCode>General</c:formatCode>
                <c:ptCount val="1"/>
                <c:pt idx="0">
                  <c:v>202</c:v>
                </c:pt>
              </c:numCache>
            </c:numRef>
          </c:val>
          <c:extLst>
            <c:ext xmlns:c16="http://schemas.microsoft.com/office/drawing/2014/chart" uri="{C3380CC4-5D6E-409C-BE32-E72D297353CC}">
              <c16:uniqueId val="{00000005-C5AC-4DCD-B2DA-560CBD618007}"/>
            </c:ext>
          </c:extLst>
        </c:ser>
        <c:ser>
          <c:idx val="6"/>
          <c:order val="6"/>
          <c:tx>
            <c:strRef>
              <c:f>Sheet1!$H$1</c:f>
              <c:strCache>
                <c:ptCount val="1"/>
                <c:pt idx="0">
                  <c:v>9Mbps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802.11g</c:v>
                </c:pt>
              </c:strCache>
            </c:strRef>
          </c:cat>
          <c:val>
            <c:numRef>
              <c:f>Sheet1!$H$2</c:f>
              <c:numCache>
                <c:formatCode>General</c:formatCode>
                <c:ptCount val="1"/>
                <c:pt idx="0">
                  <c:v>252</c:v>
                </c:pt>
              </c:numCache>
            </c:numRef>
          </c:val>
          <c:extLst>
            <c:ext xmlns:c16="http://schemas.microsoft.com/office/drawing/2014/chart" uri="{C3380CC4-5D6E-409C-BE32-E72D297353CC}">
              <c16:uniqueId val="{00000006-C5AC-4DCD-B2DA-560CBD618007}"/>
            </c:ext>
          </c:extLst>
        </c:ser>
        <c:ser>
          <c:idx val="7"/>
          <c:order val="7"/>
          <c:tx>
            <c:strRef>
              <c:f>Sheet1!$I$1</c:f>
              <c:strCache>
                <c:ptCount val="1"/>
                <c:pt idx="0">
                  <c:v>6Mbps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802.11g</c:v>
                </c:pt>
              </c:strCache>
            </c:strRef>
          </c:cat>
          <c:val>
            <c:numRef>
              <c:f>Sheet1!$I$2</c:f>
              <c:numCache>
                <c:formatCode>General</c:formatCode>
                <c:ptCount val="1"/>
                <c:pt idx="0">
                  <c:v>300</c:v>
                </c:pt>
              </c:numCache>
            </c:numRef>
          </c:val>
          <c:extLst>
            <c:ext xmlns:c16="http://schemas.microsoft.com/office/drawing/2014/chart" uri="{C3380CC4-5D6E-409C-BE32-E72D297353CC}">
              <c16:uniqueId val="{00000007-C5AC-4DCD-B2DA-560CBD618007}"/>
            </c:ext>
          </c:extLst>
        </c:ser>
        <c:dLbls>
          <c:showLegendKey val="0"/>
          <c:showVal val="0"/>
          <c:showCatName val="0"/>
          <c:showSerName val="0"/>
          <c:showPercent val="0"/>
          <c:showBubbleSize val="0"/>
        </c:dLbls>
        <c:gapWidth val="150"/>
        <c:axId val="134303104"/>
        <c:axId val="134313088"/>
      </c:barChart>
      <c:catAx>
        <c:axId val="134303104"/>
        <c:scaling>
          <c:orientation val="minMax"/>
        </c:scaling>
        <c:delete val="0"/>
        <c:axPos val="l"/>
        <c:numFmt formatCode="General" sourceLinked="0"/>
        <c:majorTickMark val="out"/>
        <c:minorTickMark val="none"/>
        <c:tickLblPos val="nextTo"/>
        <c:crossAx val="134313088"/>
        <c:crosses val="autoZero"/>
        <c:auto val="1"/>
        <c:lblAlgn val="ctr"/>
        <c:lblOffset val="100"/>
        <c:noMultiLvlLbl val="0"/>
      </c:catAx>
      <c:valAx>
        <c:axId val="134313088"/>
        <c:scaling>
          <c:orientation val="minMax"/>
        </c:scaling>
        <c:delete val="0"/>
        <c:axPos val="b"/>
        <c:majorGridlines/>
        <c:numFmt formatCode="General" sourceLinked="1"/>
        <c:majorTickMark val="out"/>
        <c:minorTickMark val="none"/>
        <c:tickLblPos val="nextTo"/>
        <c:crossAx val="134303104"/>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clustered"/>
        <c:varyColors val="0"/>
        <c:ser>
          <c:idx val="0"/>
          <c:order val="0"/>
          <c:tx>
            <c:strRef>
              <c:f>Sheet1!$B$1</c:f>
              <c:strCache>
                <c:ptCount val="1"/>
                <c:pt idx="0">
                  <c:v>54Mbps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802.11a</c:v>
                </c:pt>
              </c:strCache>
            </c:strRef>
          </c:cat>
          <c:val>
            <c:numRef>
              <c:f>Sheet1!$B$2</c:f>
              <c:numCache>
                <c:formatCode>General</c:formatCode>
                <c:ptCount val="1"/>
                <c:pt idx="0">
                  <c:v>75</c:v>
                </c:pt>
              </c:numCache>
            </c:numRef>
          </c:val>
          <c:extLst>
            <c:ext xmlns:c16="http://schemas.microsoft.com/office/drawing/2014/chart" uri="{C3380CC4-5D6E-409C-BE32-E72D297353CC}">
              <c16:uniqueId val="{00000000-C821-4EF0-B18D-F97D3DA1D31C}"/>
            </c:ext>
          </c:extLst>
        </c:ser>
        <c:ser>
          <c:idx val="1"/>
          <c:order val="1"/>
          <c:tx>
            <c:strRef>
              <c:f>Sheet1!$C$1</c:f>
              <c:strCache>
                <c:ptCount val="1"/>
                <c:pt idx="0">
                  <c:v>48Mbps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802.11a</c:v>
                </c:pt>
              </c:strCache>
            </c:strRef>
          </c:cat>
          <c:val>
            <c:numRef>
              <c:f>Sheet1!$C$2</c:f>
              <c:numCache>
                <c:formatCode>General</c:formatCode>
                <c:ptCount val="1"/>
                <c:pt idx="0">
                  <c:v>90</c:v>
                </c:pt>
              </c:numCache>
            </c:numRef>
          </c:val>
          <c:extLst>
            <c:ext xmlns:c16="http://schemas.microsoft.com/office/drawing/2014/chart" uri="{C3380CC4-5D6E-409C-BE32-E72D297353CC}">
              <c16:uniqueId val="{00000001-C821-4EF0-B18D-F97D3DA1D31C}"/>
            </c:ext>
          </c:extLst>
        </c:ser>
        <c:ser>
          <c:idx val="2"/>
          <c:order val="2"/>
          <c:tx>
            <c:strRef>
              <c:f>Sheet1!$D$1</c:f>
              <c:strCache>
                <c:ptCount val="1"/>
                <c:pt idx="0">
                  <c:v>36Mbps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802.11a</c:v>
                </c:pt>
              </c:strCache>
            </c:strRef>
          </c:cat>
          <c:val>
            <c:numRef>
              <c:f>Sheet1!$D$2</c:f>
              <c:numCache>
                <c:formatCode>General</c:formatCode>
                <c:ptCount val="1"/>
                <c:pt idx="0">
                  <c:v>98</c:v>
                </c:pt>
              </c:numCache>
            </c:numRef>
          </c:val>
          <c:extLst>
            <c:ext xmlns:c16="http://schemas.microsoft.com/office/drawing/2014/chart" uri="{C3380CC4-5D6E-409C-BE32-E72D297353CC}">
              <c16:uniqueId val="{00000002-C821-4EF0-B18D-F97D3DA1D31C}"/>
            </c:ext>
          </c:extLst>
        </c:ser>
        <c:ser>
          <c:idx val="3"/>
          <c:order val="3"/>
          <c:tx>
            <c:strRef>
              <c:f>Sheet1!$E$1</c:f>
              <c:strCache>
                <c:ptCount val="1"/>
                <c:pt idx="0">
                  <c:v>24Mbps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802.11a</c:v>
                </c:pt>
              </c:strCache>
            </c:strRef>
          </c:cat>
          <c:val>
            <c:numRef>
              <c:f>Sheet1!$E$2</c:f>
              <c:numCache>
                <c:formatCode>General</c:formatCode>
                <c:ptCount val="1"/>
                <c:pt idx="0">
                  <c:v>130</c:v>
                </c:pt>
              </c:numCache>
            </c:numRef>
          </c:val>
          <c:extLst>
            <c:ext xmlns:c16="http://schemas.microsoft.com/office/drawing/2014/chart" uri="{C3380CC4-5D6E-409C-BE32-E72D297353CC}">
              <c16:uniqueId val="{00000003-C821-4EF0-B18D-F97D3DA1D31C}"/>
            </c:ext>
          </c:extLst>
        </c:ser>
        <c:ser>
          <c:idx val="4"/>
          <c:order val="4"/>
          <c:tx>
            <c:strRef>
              <c:f>Sheet1!$F$1</c:f>
              <c:strCache>
                <c:ptCount val="1"/>
                <c:pt idx="0">
                  <c:v>18Mbps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802.11a</c:v>
                </c:pt>
              </c:strCache>
            </c:strRef>
          </c:cat>
          <c:val>
            <c:numRef>
              <c:f>Sheet1!$F$2</c:f>
              <c:numCache>
                <c:formatCode>General</c:formatCode>
                <c:ptCount val="1"/>
                <c:pt idx="0">
                  <c:v>155</c:v>
                </c:pt>
              </c:numCache>
            </c:numRef>
          </c:val>
          <c:extLst>
            <c:ext xmlns:c16="http://schemas.microsoft.com/office/drawing/2014/chart" uri="{C3380CC4-5D6E-409C-BE32-E72D297353CC}">
              <c16:uniqueId val="{00000004-C821-4EF0-B18D-F97D3DA1D31C}"/>
            </c:ext>
          </c:extLst>
        </c:ser>
        <c:ser>
          <c:idx val="5"/>
          <c:order val="5"/>
          <c:tx>
            <c:strRef>
              <c:f>Sheet1!$G$1</c:f>
              <c:strCache>
                <c:ptCount val="1"/>
                <c:pt idx="0">
                  <c:v>12Mbps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802.11a</c:v>
                </c:pt>
              </c:strCache>
            </c:strRef>
          </c:cat>
          <c:val>
            <c:numRef>
              <c:f>Sheet1!$G$2</c:f>
              <c:numCache>
                <c:formatCode>General</c:formatCode>
                <c:ptCount val="1"/>
                <c:pt idx="0">
                  <c:v>165</c:v>
                </c:pt>
              </c:numCache>
            </c:numRef>
          </c:val>
          <c:extLst>
            <c:ext xmlns:c16="http://schemas.microsoft.com/office/drawing/2014/chart" uri="{C3380CC4-5D6E-409C-BE32-E72D297353CC}">
              <c16:uniqueId val="{00000005-C821-4EF0-B18D-F97D3DA1D31C}"/>
            </c:ext>
          </c:extLst>
        </c:ser>
        <c:ser>
          <c:idx val="6"/>
          <c:order val="6"/>
          <c:tx>
            <c:strRef>
              <c:f>Sheet1!$H$1</c:f>
              <c:strCache>
                <c:ptCount val="1"/>
                <c:pt idx="0">
                  <c:v>9Mbps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802.11a</c:v>
                </c:pt>
              </c:strCache>
            </c:strRef>
          </c:cat>
          <c:val>
            <c:numRef>
              <c:f>Sheet1!$H$2</c:f>
              <c:numCache>
                <c:formatCode>General</c:formatCode>
                <c:ptCount val="1"/>
                <c:pt idx="0">
                  <c:v>180</c:v>
                </c:pt>
              </c:numCache>
            </c:numRef>
          </c:val>
          <c:extLst>
            <c:ext xmlns:c16="http://schemas.microsoft.com/office/drawing/2014/chart" uri="{C3380CC4-5D6E-409C-BE32-E72D297353CC}">
              <c16:uniqueId val="{00000006-C821-4EF0-B18D-F97D3DA1D31C}"/>
            </c:ext>
          </c:extLst>
        </c:ser>
        <c:ser>
          <c:idx val="7"/>
          <c:order val="7"/>
          <c:tx>
            <c:strRef>
              <c:f>Sheet1!$I$1</c:f>
              <c:strCache>
                <c:ptCount val="1"/>
                <c:pt idx="0">
                  <c:v>6Mbps</c:v>
                </c:pt>
              </c:strCache>
            </c:strRef>
          </c:tx>
          <c:invertIfNegative val="0"/>
          <c:dLbls>
            <c:spPr>
              <a:noFill/>
              <a:ln>
                <a:noFill/>
              </a:ln>
              <a:effectLst/>
            </c:spPr>
            <c:showLegendKey val="0"/>
            <c:showVal val="0"/>
            <c:showCatName val="0"/>
            <c:showSerName val="1"/>
            <c:showPercent val="0"/>
            <c:showBubbleSize val="0"/>
            <c:showLeaderLines val="0"/>
            <c:extLst>
              <c:ext xmlns:c15="http://schemas.microsoft.com/office/drawing/2012/chart" uri="{CE6537A1-D6FC-4f65-9D91-7224C49458BB}">
                <c15:showLeaderLines val="0"/>
              </c:ext>
            </c:extLst>
          </c:dLbls>
          <c:cat>
            <c:strRef>
              <c:f>Sheet1!$A$2</c:f>
              <c:strCache>
                <c:ptCount val="1"/>
                <c:pt idx="0">
                  <c:v>802.11a</c:v>
                </c:pt>
              </c:strCache>
            </c:strRef>
          </c:cat>
          <c:val>
            <c:numRef>
              <c:f>Sheet1!$I$2</c:f>
              <c:numCache>
                <c:formatCode>General</c:formatCode>
                <c:ptCount val="1"/>
                <c:pt idx="0">
                  <c:v>200</c:v>
                </c:pt>
              </c:numCache>
            </c:numRef>
          </c:val>
          <c:extLst>
            <c:ext xmlns:c16="http://schemas.microsoft.com/office/drawing/2014/chart" uri="{C3380CC4-5D6E-409C-BE32-E72D297353CC}">
              <c16:uniqueId val="{00000007-C821-4EF0-B18D-F97D3DA1D31C}"/>
            </c:ext>
          </c:extLst>
        </c:ser>
        <c:dLbls>
          <c:showLegendKey val="0"/>
          <c:showVal val="0"/>
          <c:showCatName val="0"/>
          <c:showSerName val="0"/>
          <c:showPercent val="0"/>
          <c:showBubbleSize val="0"/>
        </c:dLbls>
        <c:gapWidth val="150"/>
        <c:axId val="134375680"/>
        <c:axId val="134381568"/>
      </c:barChart>
      <c:catAx>
        <c:axId val="134375680"/>
        <c:scaling>
          <c:orientation val="minMax"/>
        </c:scaling>
        <c:delete val="0"/>
        <c:axPos val="l"/>
        <c:numFmt formatCode="General" sourceLinked="0"/>
        <c:majorTickMark val="out"/>
        <c:minorTickMark val="none"/>
        <c:tickLblPos val="nextTo"/>
        <c:crossAx val="134381568"/>
        <c:crosses val="autoZero"/>
        <c:auto val="1"/>
        <c:lblAlgn val="ctr"/>
        <c:lblOffset val="100"/>
        <c:noMultiLvlLbl val="0"/>
      </c:catAx>
      <c:valAx>
        <c:axId val="134381568"/>
        <c:scaling>
          <c:orientation val="minMax"/>
        </c:scaling>
        <c:delete val="0"/>
        <c:axPos val="b"/>
        <c:majorGridlines/>
        <c:numFmt formatCode="General" sourceLinked="1"/>
        <c:majorTickMark val="out"/>
        <c:minorTickMark val="none"/>
        <c:tickLblPos val="nextTo"/>
        <c:crossAx val="13437568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08038-35BA-4F6F-ADEB-6A252C9F977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8D81967-A5AB-469A-8858-AC94A8862B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7888A31-6A37-40DA-925E-684AAAB8E3EA}"/>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5" name="Footer Placeholder 4">
            <a:extLst>
              <a:ext uri="{FF2B5EF4-FFF2-40B4-BE49-F238E27FC236}">
                <a16:creationId xmlns:a16="http://schemas.microsoft.com/office/drawing/2014/main" id="{A92095F0-B397-4DD7-87BD-AA2C150FD8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F532F53-99E2-48E0-A0AD-151AF52DEE9D}"/>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26142967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90C867-6612-4BE9-99D8-6133A94BCD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88607C-02CA-4F43-884A-488A6A0683A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78779E3-C767-4C97-87FC-72BE3C2A3C22}"/>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5" name="Footer Placeholder 4">
            <a:extLst>
              <a:ext uri="{FF2B5EF4-FFF2-40B4-BE49-F238E27FC236}">
                <a16:creationId xmlns:a16="http://schemas.microsoft.com/office/drawing/2014/main" id="{3DA4BA3F-F889-4D4E-9400-5E808765B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6B23FB-1361-4BA6-80C8-41F20DA68565}"/>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396927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5DBEEC-9D28-4902-82A2-BB0A9D35C4B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582C332-368C-413C-862B-209210921D6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E59DDE-4536-47CF-B090-2A4587180735}"/>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5" name="Footer Placeholder 4">
            <a:extLst>
              <a:ext uri="{FF2B5EF4-FFF2-40B4-BE49-F238E27FC236}">
                <a16:creationId xmlns:a16="http://schemas.microsoft.com/office/drawing/2014/main" id="{9435A94E-9593-4DFA-90FE-5E40ADB9A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11DB91-525D-418F-AB16-2977E93B4C11}"/>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764059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594C9-967E-4B9F-A3A0-C7B935133F1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59535A-9864-4654-A3F0-F495BF5D5E79}"/>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BE73E-13C2-4D95-B6DE-AAC567416A08}"/>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5" name="Footer Placeholder 4">
            <a:extLst>
              <a:ext uri="{FF2B5EF4-FFF2-40B4-BE49-F238E27FC236}">
                <a16:creationId xmlns:a16="http://schemas.microsoft.com/office/drawing/2014/main" id="{E597DC0A-BE48-4332-9E15-41BCD871AE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F4511A9-0DB3-4C73-8B47-8D104A8F6A2E}"/>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7302313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05C6BF-982E-48F7-8064-35A8BAC29B4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03F71F9-E813-40A2-96A7-F94F9B6E507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6FFC7DC-B5FF-4DDC-B178-2542E6C0964A}"/>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5" name="Footer Placeholder 4">
            <a:extLst>
              <a:ext uri="{FF2B5EF4-FFF2-40B4-BE49-F238E27FC236}">
                <a16:creationId xmlns:a16="http://schemas.microsoft.com/office/drawing/2014/main" id="{97AADE73-1AA0-4939-B4B1-D348128659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3D42F6-26DD-4363-88D0-7EC373B2FABD}"/>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4011590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BE1E38-E0ED-4D14-BB47-AD4BC891BDC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B9F383-4C52-4D7C-9533-8D81D836568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8517EF6-276C-41D9-977B-699D73AFC05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9486BBA-F3A6-4D76-B7DC-017E51DE5A01}"/>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6" name="Footer Placeholder 5">
            <a:extLst>
              <a:ext uri="{FF2B5EF4-FFF2-40B4-BE49-F238E27FC236}">
                <a16:creationId xmlns:a16="http://schemas.microsoft.com/office/drawing/2014/main" id="{7FF9C5B5-DDC7-468C-8CC9-29981E1677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C166F7-3906-4F89-B016-8F94E920D2ED}"/>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19959771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58B30-17AC-474C-B09A-F878160245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CB273CF-5EFC-43F4-BC0D-8FDA5E9B11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A20CE353-ED1A-44FA-BCB6-D49A571BAFF8}"/>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A2B9C7-79E3-43A0-8C50-538544F1D67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EE37A84-6127-4104-BA7B-20840ECB6832}"/>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AA2BB48-4964-4567-9F03-8CFEB9967930}"/>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8" name="Footer Placeholder 7">
            <a:extLst>
              <a:ext uri="{FF2B5EF4-FFF2-40B4-BE49-F238E27FC236}">
                <a16:creationId xmlns:a16="http://schemas.microsoft.com/office/drawing/2014/main" id="{32014808-62D1-4849-91E4-EBF29E772E7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9488E0C-4C11-4BEB-800E-AF882E49A1CB}"/>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271992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B1CE1-68CB-4404-A7D3-929AF5FC38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0663F74D-6080-48B7-A000-FF4CF32371B0}"/>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4" name="Footer Placeholder 3">
            <a:extLst>
              <a:ext uri="{FF2B5EF4-FFF2-40B4-BE49-F238E27FC236}">
                <a16:creationId xmlns:a16="http://schemas.microsoft.com/office/drawing/2014/main" id="{504FD7AD-61AB-4EF5-AD9D-573F01A7F10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23422DF-26D6-492F-8851-50B81C07F1BD}"/>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499419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665941B-A02C-4929-81DC-BBD14584C1FF}"/>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3" name="Footer Placeholder 2">
            <a:extLst>
              <a:ext uri="{FF2B5EF4-FFF2-40B4-BE49-F238E27FC236}">
                <a16:creationId xmlns:a16="http://schemas.microsoft.com/office/drawing/2014/main" id="{BE1B24C0-0845-4121-A9F0-1C39F7114D5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20CF31-7E05-4C8A-BB0F-7C69B14B79A9}"/>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39710345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6A05A-D7D0-46FE-A458-3F038F7D1D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9B8FDBD-5226-4DDC-A727-7CEB7DB76B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D53D113-6007-41AB-B1F0-18AC36E668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FC5E8B7-4A48-442C-8248-17D3124BBE19}"/>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6" name="Footer Placeholder 5">
            <a:extLst>
              <a:ext uri="{FF2B5EF4-FFF2-40B4-BE49-F238E27FC236}">
                <a16:creationId xmlns:a16="http://schemas.microsoft.com/office/drawing/2014/main" id="{1748DB01-35EC-47BD-B20E-9623604445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2FCB94-D382-4A9D-97C5-FD13FEB4DC03}"/>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26976606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57FD0B-6F73-4101-97E8-8DE27290016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759389C-BA09-4C39-80EB-9C3E80C9E59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7E82C59-A1E6-48A9-9387-36D2C617E95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4FD1799-AE23-4A58-A190-425B370FD836}"/>
              </a:ext>
            </a:extLst>
          </p:cNvPr>
          <p:cNvSpPr>
            <a:spLocks noGrp="1"/>
          </p:cNvSpPr>
          <p:nvPr>
            <p:ph type="dt" sz="half" idx="10"/>
          </p:nvPr>
        </p:nvSpPr>
        <p:spPr/>
        <p:txBody>
          <a:bodyPr/>
          <a:lstStyle/>
          <a:p>
            <a:fld id="{7213EF0B-B730-43C8-896A-CB6E9FE6BC9F}" type="datetimeFigureOut">
              <a:rPr lang="en-US" smtClean="0"/>
              <a:t>10/16/2017</a:t>
            </a:fld>
            <a:endParaRPr lang="en-US"/>
          </a:p>
        </p:txBody>
      </p:sp>
      <p:sp>
        <p:nvSpPr>
          <p:cNvPr id="6" name="Footer Placeholder 5">
            <a:extLst>
              <a:ext uri="{FF2B5EF4-FFF2-40B4-BE49-F238E27FC236}">
                <a16:creationId xmlns:a16="http://schemas.microsoft.com/office/drawing/2014/main" id="{533B68E0-3233-477F-B3CD-532A796A9DD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351A058-6C27-4C7B-8816-9FEF09992079}"/>
              </a:ext>
            </a:extLst>
          </p:cNvPr>
          <p:cNvSpPr>
            <a:spLocks noGrp="1"/>
          </p:cNvSpPr>
          <p:nvPr>
            <p:ph type="sldNum" sz="quarter" idx="12"/>
          </p:nvPr>
        </p:nvSpPr>
        <p:spPr/>
        <p:txBody>
          <a:bodyPr/>
          <a:lstStyle/>
          <a:p>
            <a:fld id="{78B890E3-0A5C-402E-9039-85458B4E9028}" type="slidenum">
              <a:rPr lang="en-US" smtClean="0"/>
              <a:t>‹#›</a:t>
            </a:fld>
            <a:endParaRPr lang="en-US"/>
          </a:p>
        </p:txBody>
      </p:sp>
    </p:spTree>
    <p:extLst>
      <p:ext uri="{BB962C8B-B14F-4D97-AF65-F5344CB8AC3E}">
        <p14:creationId xmlns:p14="http://schemas.microsoft.com/office/powerpoint/2010/main" val="192792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E54FEC-4937-4D60-8B1A-6D3CC0F1917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37220F0-23C6-49FA-A0CA-DBDD0610FE8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90F3D-2F89-4A95-8F5A-B37DD2354B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13EF0B-B730-43C8-896A-CB6E9FE6BC9F}" type="datetimeFigureOut">
              <a:rPr lang="en-US" smtClean="0"/>
              <a:t>10/16/2017</a:t>
            </a:fld>
            <a:endParaRPr lang="en-US"/>
          </a:p>
        </p:txBody>
      </p:sp>
      <p:sp>
        <p:nvSpPr>
          <p:cNvPr id="5" name="Footer Placeholder 4">
            <a:extLst>
              <a:ext uri="{FF2B5EF4-FFF2-40B4-BE49-F238E27FC236}">
                <a16:creationId xmlns:a16="http://schemas.microsoft.com/office/drawing/2014/main" id="{7759DCCA-A779-4383-81C4-CE939C16E3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B7B63E8-CE1C-4CE2-A6AD-ABBAD5CB755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B890E3-0A5C-402E-9039-85458B4E9028}" type="slidenum">
              <a:rPr lang="en-US" smtClean="0"/>
              <a:t>‹#›</a:t>
            </a:fld>
            <a:endParaRPr lang="en-US"/>
          </a:p>
        </p:txBody>
      </p:sp>
    </p:spTree>
    <p:extLst>
      <p:ext uri="{BB962C8B-B14F-4D97-AF65-F5344CB8AC3E}">
        <p14:creationId xmlns:p14="http://schemas.microsoft.com/office/powerpoint/2010/main" val="2570194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78FBF-DAC4-433B-8C6C-D68223481443}"/>
              </a:ext>
            </a:extLst>
          </p:cNvPr>
          <p:cNvSpPr>
            <a:spLocks noGrp="1"/>
          </p:cNvSpPr>
          <p:nvPr>
            <p:ph type="ctrTitle"/>
          </p:nvPr>
        </p:nvSpPr>
        <p:spPr/>
        <p:txBody>
          <a:bodyPr/>
          <a:lstStyle/>
          <a:p>
            <a:r>
              <a:rPr lang="en-US" dirty="0"/>
              <a:t>Wireless Regulatory Bodies</a:t>
            </a:r>
          </a:p>
        </p:txBody>
      </p:sp>
    </p:spTree>
    <p:extLst>
      <p:ext uri="{BB962C8B-B14F-4D97-AF65-F5344CB8AC3E}">
        <p14:creationId xmlns:p14="http://schemas.microsoft.com/office/powerpoint/2010/main" val="28970641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F64869-FD32-45C5-B6D4-0302FA8B7918}"/>
              </a:ext>
            </a:extLst>
          </p:cNvPr>
          <p:cNvSpPr>
            <a:spLocks noGrp="1"/>
          </p:cNvSpPr>
          <p:nvPr>
            <p:ph type="title"/>
          </p:nvPr>
        </p:nvSpPr>
        <p:spPr/>
        <p:txBody>
          <a:bodyPr/>
          <a:lstStyle/>
          <a:p>
            <a:r>
              <a:rPr lang="en-US" dirty="0"/>
              <a:t>2.4GHz 802.11n</a:t>
            </a:r>
          </a:p>
        </p:txBody>
      </p:sp>
      <p:sp>
        <p:nvSpPr>
          <p:cNvPr id="3" name="Content Placeholder 2">
            <a:extLst>
              <a:ext uri="{FF2B5EF4-FFF2-40B4-BE49-F238E27FC236}">
                <a16:creationId xmlns:a16="http://schemas.microsoft.com/office/drawing/2014/main" id="{1193D66C-77E7-4693-AD6E-7AD4AF2FDE25}"/>
              </a:ext>
            </a:extLst>
          </p:cNvPr>
          <p:cNvSpPr>
            <a:spLocks noGrp="1"/>
          </p:cNvSpPr>
          <p:nvPr>
            <p:ph idx="1"/>
          </p:nvPr>
        </p:nvSpPr>
        <p:spPr/>
        <p:txBody>
          <a:bodyPr/>
          <a:lstStyle/>
          <a:p>
            <a:r>
              <a:rPr lang="en-US" dirty="0"/>
              <a:t>Ratified in 1999</a:t>
            </a:r>
          </a:p>
          <a:p>
            <a:pPr lvl="1"/>
            <a:r>
              <a:rPr lang="en-US" sz="2800" dirty="0"/>
              <a:t>Products appeared in market around 2001</a:t>
            </a:r>
          </a:p>
          <a:p>
            <a:pPr lvl="1"/>
            <a:r>
              <a:rPr lang="en-US" sz="2800" dirty="0"/>
              <a:t>54Mbps </a:t>
            </a:r>
          </a:p>
          <a:p>
            <a:pPr lvl="1"/>
            <a:r>
              <a:rPr lang="en-US" sz="2800" dirty="0"/>
              <a:t>28 non-overlapping channels</a:t>
            </a:r>
          </a:p>
          <a:p>
            <a:pPr lvl="2"/>
            <a:r>
              <a:rPr lang="en-US" sz="2800" dirty="0"/>
              <a:t>23 of them available in U.S.</a:t>
            </a:r>
          </a:p>
          <a:p>
            <a:pPr lvl="1"/>
            <a:r>
              <a:rPr lang="en-US" sz="2800" dirty="0"/>
              <a:t>Immune to 2.4GHz interference</a:t>
            </a:r>
          </a:p>
          <a:p>
            <a:pPr lvl="2"/>
            <a:r>
              <a:rPr lang="en-US" sz="2800" dirty="0"/>
              <a:t>Microwave ovens</a:t>
            </a:r>
          </a:p>
          <a:p>
            <a:pPr lvl="2"/>
            <a:r>
              <a:rPr lang="en-US" sz="2800" dirty="0"/>
              <a:t>Cordless phones</a:t>
            </a:r>
          </a:p>
          <a:p>
            <a:pPr lvl="2"/>
            <a:r>
              <a:rPr lang="en-US" sz="2800" dirty="0"/>
              <a:t>Bluetooth devices</a:t>
            </a:r>
          </a:p>
          <a:p>
            <a:endParaRPr lang="en-US" dirty="0"/>
          </a:p>
        </p:txBody>
      </p:sp>
    </p:spTree>
    <p:extLst>
      <p:ext uri="{BB962C8B-B14F-4D97-AF65-F5344CB8AC3E}">
        <p14:creationId xmlns:p14="http://schemas.microsoft.com/office/powerpoint/2010/main" val="15852937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CBC71-BADE-4146-B2F0-99A295F47A22}"/>
              </a:ext>
            </a:extLst>
          </p:cNvPr>
          <p:cNvSpPr>
            <a:spLocks noGrp="1"/>
          </p:cNvSpPr>
          <p:nvPr>
            <p:ph type="title"/>
          </p:nvPr>
        </p:nvSpPr>
        <p:spPr/>
        <p:txBody>
          <a:bodyPr/>
          <a:lstStyle/>
          <a:p>
            <a:r>
              <a:rPr lang="en-US" dirty="0"/>
              <a:t>Max Power Output limits for 2.4GHz</a:t>
            </a:r>
          </a:p>
        </p:txBody>
      </p:sp>
      <p:graphicFrame>
        <p:nvGraphicFramePr>
          <p:cNvPr id="4" name="Content Placeholder 3">
            <a:extLst>
              <a:ext uri="{FF2B5EF4-FFF2-40B4-BE49-F238E27FC236}">
                <a16:creationId xmlns:a16="http://schemas.microsoft.com/office/drawing/2014/main" id="{29676D7D-2802-4B06-938C-36E0BFBE0EA4}"/>
              </a:ext>
            </a:extLst>
          </p:cNvPr>
          <p:cNvGraphicFramePr>
            <a:graphicFrameLocks noGrp="1"/>
          </p:cNvGraphicFramePr>
          <p:nvPr>
            <p:ph idx="1"/>
            <p:extLst>
              <p:ext uri="{D42A27DB-BD31-4B8C-83A1-F6EECF244321}">
                <p14:modId xmlns:p14="http://schemas.microsoft.com/office/powerpoint/2010/main" val="211083827"/>
              </p:ext>
            </p:extLst>
          </p:nvPr>
        </p:nvGraphicFramePr>
        <p:xfrm>
          <a:off x="495726" y="1690688"/>
          <a:ext cx="10858074" cy="4867824"/>
        </p:xfrm>
        <a:graphic>
          <a:graphicData uri="http://schemas.openxmlformats.org/drawingml/2006/table">
            <a:tbl>
              <a:tblPr firstRow="1" bandRow="1">
                <a:tableStyleId>{5C22544A-7EE6-4342-B048-85BDC9FD1C3A}</a:tableStyleId>
              </a:tblPr>
              <a:tblGrid>
                <a:gridCol w="5429037">
                  <a:extLst>
                    <a:ext uri="{9D8B030D-6E8A-4147-A177-3AD203B41FA5}">
                      <a16:colId xmlns:a16="http://schemas.microsoft.com/office/drawing/2014/main" val="20000"/>
                    </a:ext>
                  </a:extLst>
                </a:gridCol>
                <a:gridCol w="5429037">
                  <a:extLst>
                    <a:ext uri="{9D8B030D-6E8A-4147-A177-3AD203B41FA5}">
                      <a16:colId xmlns:a16="http://schemas.microsoft.com/office/drawing/2014/main" val="20001"/>
                    </a:ext>
                  </a:extLst>
                </a:gridCol>
              </a:tblGrid>
              <a:tr h="608478">
                <a:tc>
                  <a:txBody>
                    <a:bodyPr/>
                    <a:lstStyle/>
                    <a:p>
                      <a:r>
                        <a:rPr lang="en-US" sz="2800" dirty="0"/>
                        <a:t>DSSS(CCK)</a:t>
                      </a:r>
                    </a:p>
                  </a:txBody>
                  <a:tcPr marL="87630" marR="87630"/>
                </a:tc>
                <a:tc>
                  <a:txBody>
                    <a:bodyPr/>
                    <a:lstStyle/>
                    <a:p>
                      <a:r>
                        <a:rPr lang="en-US" sz="2800" dirty="0"/>
                        <a:t>OFDM</a:t>
                      </a:r>
                    </a:p>
                  </a:txBody>
                  <a:tcPr marL="87630" marR="87630"/>
                </a:tc>
                <a:extLst>
                  <a:ext uri="{0D108BD9-81ED-4DB2-BD59-A6C34878D82A}">
                    <a16:rowId xmlns:a16="http://schemas.microsoft.com/office/drawing/2014/main" val="10000"/>
                  </a:ext>
                </a:extLst>
              </a:tr>
              <a:tr h="608478">
                <a:tc>
                  <a:txBody>
                    <a:bodyPr/>
                    <a:lstStyle/>
                    <a:p>
                      <a:r>
                        <a:rPr lang="en-US" sz="2800" dirty="0"/>
                        <a:t>100mW</a:t>
                      </a:r>
                      <a:r>
                        <a:rPr lang="en-US" sz="2800" baseline="0" dirty="0"/>
                        <a:t> (-20dBm)</a:t>
                      </a:r>
                      <a:endParaRPr lang="en-US" sz="2800" dirty="0"/>
                    </a:p>
                  </a:txBody>
                  <a:tcPr marL="87630" marR="87630"/>
                </a:tc>
                <a:tc>
                  <a:txBody>
                    <a:bodyPr/>
                    <a:lstStyle/>
                    <a:p>
                      <a:r>
                        <a:rPr lang="en-US" sz="2800" dirty="0"/>
                        <a:t>N/A</a:t>
                      </a:r>
                    </a:p>
                  </a:txBody>
                  <a:tcPr marL="87630" marR="87630"/>
                </a:tc>
                <a:extLst>
                  <a:ext uri="{0D108BD9-81ED-4DB2-BD59-A6C34878D82A}">
                    <a16:rowId xmlns:a16="http://schemas.microsoft.com/office/drawing/2014/main" val="10001"/>
                  </a:ext>
                </a:extLst>
              </a:tr>
              <a:tr h="608478">
                <a:tc>
                  <a:txBody>
                    <a:bodyPr/>
                    <a:lstStyle/>
                    <a:p>
                      <a:r>
                        <a:rPr lang="en-US" sz="2800" dirty="0"/>
                        <a:t>50mW(17dBm)</a:t>
                      </a:r>
                    </a:p>
                  </a:txBody>
                  <a:tcPr marL="87630" marR="87630"/>
                </a:tc>
                <a:tc>
                  <a:txBody>
                    <a:bodyPr/>
                    <a:lstStyle/>
                    <a:p>
                      <a:r>
                        <a:rPr lang="en-US" sz="2800" dirty="0"/>
                        <a:t>N/A</a:t>
                      </a:r>
                    </a:p>
                  </a:txBody>
                  <a:tcPr marL="87630" marR="87630"/>
                </a:tc>
                <a:extLst>
                  <a:ext uri="{0D108BD9-81ED-4DB2-BD59-A6C34878D82A}">
                    <a16:rowId xmlns:a16="http://schemas.microsoft.com/office/drawing/2014/main" val="10002"/>
                  </a:ext>
                </a:extLst>
              </a:tr>
              <a:tr h="608478">
                <a:tc>
                  <a:txBody>
                    <a:bodyPr/>
                    <a:lstStyle/>
                    <a:p>
                      <a:r>
                        <a:rPr lang="en-US" sz="2800" dirty="0"/>
                        <a:t>30mW(15dBm)</a:t>
                      </a:r>
                    </a:p>
                  </a:txBody>
                  <a:tcPr marL="87630" marR="87630"/>
                </a:tc>
                <a:tc>
                  <a:txBody>
                    <a:bodyPr/>
                    <a:lstStyle/>
                    <a:p>
                      <a:r>
                        <a:rPr lang="en-US" sz="2800" dirty="0"/>
                        <a:t>30mW(15dBm)</a:t>
                      </a:r>
                    </a:p>
                  </a:txBody>
                  <a:tcPr marL="87630" marR="87630"/>
                </a:tc>
                <a:extLst>
                  <a:ext uri="{0D108BD9-81ED-4DB2-BD59-A6C34878D82A}">
                    <a16:rowId xmlns:a16="http://schemas.microsoft.com/office/drawing/2014/main" val="10003"/>
                  </a:ext>
                </a:extLst>
              </a:tr>
              <a:tr h="608478">
                <a:tc>
                  <a:txBody>
                    <a:bodyPr/>
                    <a:lstStyle/>
                    <a:p>
                      <a:r>
                        <a:rPr lang="en-US" sz="2800" dirty="0"/>
                        <a:t>20mW(13dBm)</a:t>
                      </a:r>
                    </a:p>
                  </a:txBody>
                  <a:tcPr marL="87630" marR="87630"/>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2800" dirty="0"/>
                        <a:t>20mW(13dBm)</a:t>
                      </a:r>
                    </a:p>
                  </a:txBody>
                  <a:tcPr marL="87630" marR="87630"/>
                </a:tc>
                <a:extLst>
                  <a:ext uri="{0D108BD9-81ED-4DB2-BD59-A6C34878D82A}">
                    <a16:rowId xmlns:a16="http://schemas.microsoft.com/office/drawing/2014/main" val="10004"/>
                  </a:ext>
                </a:extLst>
              </a:tr>
              <a:tr h="608478">
                <a:tc>
                  <a:txBody>
                    <a:bodyPr/>
                    <a:lstStyle/>
                    <a:p>
                      <a:r>
                        <a:rPr lang="en-US" sz="2800" dirty="0"/>
                        <a:t>10mW(10dBm)</a:t>
                      </a:r>
                    </a:p>
                  </a:txBody>
                  <a:tcPr marL="87630" marR="87630"/>
                </a:tc>
                <a:tc>
                  <a:txBody>
                    <a:bodyPr/>
                    <a:lstStyle/>
                    <a:p>
                      <a:r>
                        <a:rPr lang="en-US" sz="2800" dirty="0"/>
                        <a:t>10mW(10dBm)</a:t>
                      </a:r>
                    </a:p>
                  </a:txBody>
                  <a:tcPr marL="87630" marR="87630"/>
                </a:tc>
                <a:extLst>
                  <a:ext uri="{0D108BD9-81ED-4DB2-BD59-A6C34878D82A}">
                    <a16:rowId xmlns:a16="http://schemas.microsoft.com/office/drawing/2014/main" val="10005"/>
                  </a:ext>
                </a:extLst>
              </a:tr>
              <a:tr h="608478">
                <a:tc>
                  <a:txBody>
                    <a:bodyPr/>
                    <a:lstStyle/>
                    <a:p>
                      <a:r>
                        <a:rPr lang="en-US" sz="2800" dirty="0"/>
                        <a:t>5mW(7dBm)</a:t>
                      </a:r>
                    </a:p>
                  </a:txBody>
                  <a:tcPr marL="87630" marR="87630"/>
                </a:tc>
                <a:tc>
                  <a:txBody>
                    <a:bodyPr/>
                    <a:lstStyle/>
                    <a:p>
                      <a:r>
                        <a:rPr lang="en-US" sz="2800" dirty="0"/>
                        <a:t>5mW(7dBm)</a:t>
                      </a:r>
                    </a:p>
                  </a:txBody>
                  <a:tcPr marL="87630" marR="87630"/>
                </a:tc>
                <a:extLst>
                  <a:ext uri="{0D108BD9-81ED-4DB2-BD59-A6C34878D82A}">
                    <a16:rowId xmlns:a16="http://schemas.microsoft.com/office/drawing/2014/main" val="10006"/>
                  </a:ext>
                </a:extLst>
              </a:tr>
              <a:tr h="608478">
                <a:tc>
                  <a:txBody>
                    <a:bodyPr/>
                    <a:lstStyle/>
                    <a:p>
                      <a:r>
                        <a:rPr lang="en-US" sz="2800" dirty="0"/>
                        <a:t>1mW(0dBm)</a:t>
                      </a:r>
                    </a:p>
                  </a:txBody>
                  <a:tcPr marL="87630" marR="87630"/>
                </a:tc>
                <a:tc>
                  <a:txBody>
                    <a:bodyPr/>
                    <a:lstStyle/>
                    <a:p>
                      <a:r>
                        <a:rPr lang="en-US" sz="2800" dirty="0"/>
                        <a:t>1mW(0dBm)</a:t>
                      </a:r>
                    </a:p>
                  </a:txBody>
                  <a:tcPr marL="87630" marR="87630"/>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6954150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0A621E-12BB-4052-8F06-E99FE9957611}"/>
              </a:ext>
            </a:extLst>
          </p:cNvPr>
          <p:cNvSpPr>
            <a:spLocks noGrp="1"/>
          </p:cNvSpPr>
          <p:nvPr>
            <p:ph type="title"/>
          </p:nvPr>
        </p:nvSpPr>
        <p:spPr/>
        <p:txBody>
          <a:bodyPr/>
          <a:lstStyle/>
          <a:p>
            <a:r>
              <a:rPr lang="en-US" dirty="0"/>
              <a:t>2.4GHz 802.11a</a:t>
            </a:r>
          </a:p>
        </p:txBody>
      </p:sp>
      <p:sp>
        <p:nvSpPr>
          <p:cNvPr id="3" name="Content Placeholder 2">
            <a:extLst>
              <a:ext uri="{FF2B5EF4-FFF2-40B4-BE49-F238E27FC236}">
                <a16:creationId xmlns:a16="http://schemas.microsoft.com/office/drawing/2014/main" id="{EA77F6D2-DAC1-4B65-8C0A-525B17D0134C}"/>
              </a:ext>
            </a:extLst>
          </p:cNvPr>
          <p:cNvSpPr>
            <a:spLocks noGrp="1"/>
          </p:cNvSpPr>
          <p:nvPr>
            <p:ph idx="1"/>
          </p:nvPr>
        </p:nvSpPr>
        <p:spPr/>
        <p:txBody>
          <a:bodyPr/>
          <a:lstStyle/>
          <a:p>
            <a:r>
              <a:rPr lang="en-US" dirty="0"/>
              <a:t>Ratified in 2009</a:t>
            </a:r>
          </a:p>
          <a:p>
            <a:pPr lvl="1"/>
            <a:r>
              <a:rPr lang="en-US" dirty="0"/>
              <a:t>Backward compatible with 802.11a/b/g</a:t>
            </a:r>
          </a:p>
          <a:p>
            <a:pPr lvl="1"/>
            <a:r>
              <a:rPr lang="en-US" dirty="0"/>
              <a:t>Gives us up to 600Mbps data rate</a:t>
            </a:r>
          </a:p>
          <a:p>
            <a:pPr lvl="1"/>
            <a:r>
              <a:rPr lang="en-US" dirty="0"/>
              <a:t>Allow for 8 antennas but most use 3</a:t>
            </a:r>
          </a:p>
          <a:p>
            <a:r>
              <a:rPr lang="en-US" dirty="0"/>
              <a:t>MIMO</a:t>
            </a:r>
          </a:p>
          <a:p>
            <a:pPr lvl="1"/>
            <a:r>
              <a:rPr lang="en-US" dirty="0"/>
              <a:t>Uses Spatial Multiplexing</a:t>
            </a:r>
          </a:p>
          <a:p>
            <a:pPr lvl="2"/>
            <a:r>
              <a:rPr lang="en-US" dirty="0"/>
              <a:t>Used when signals are received out of PHASE</a:t>
            </a:r>
          </a:p>
          <a:p>
            <a:pPr lvl="1"/>
            <a:r>
              <a:rPr lang="en-US" dirty="0"/>
              <a:t>Maximal ratio combining (MRC)</a:t>
            </a:r>
          </a:p>
          <a:p>
            <a:pPr lvl="2"/>
            <a:r>
              <a:rPr lang="en-US" dirty="0"/>
              <a:t>MRC only used when signals are received in PHASE</a:t>
            </a:r>
          </a:p>
          <a:p>
            <a:r>
              <a:rPr lang="en-US" dirty="0"/>
              <a:t>In todays wireless world this should be the minimum 802.11N</a:t>
            </a:r>
          </a:p>
          <a:p>
            <a:endParaRPr lang="en-US" dirty="0"/>
          </a:p>
        </p:txBody>
      </p:sp>
    </p:spTree>
    <p:extLst>
      <p:ext uri="{BB962C8B-B14F-4D97-AF65-F5344CB8AC3E}">
        <p14:creationId xmlns:p14="http://schemas.microsoft.com/office/powerpoint/2010/main" val="2886197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B84DA-EA1B-4DF2-A94C-31A9169258D6}"/>
              </a:ext>
            </a:extLst>
          </p:cNvPr>
          <p:cNvSpPr>
            <a:spLocks noGrp="1"/>
          </p:cNvSpPr>
          <p:nvPr>
            <p:ph type="title"/>
          </p:nvPr>
        </p:nvSpPr>
        <p:spPr>
          <a:xfrm>
            <a:off x="838200" y="365125"/>
            <a:ext cx="10515600" cy="633251"/>
          </a:xfrm>
        </p:spPr>
        <p:txBody>
          <a:bodyPr>
            <a:normAutofit fontScale="90000"/>
          </a:bodyPr>
          <a:lstStyle/>
          <a:p>
            <a:r>
              <a:rPr lang="en-US" dirty="0"/>
              <a:t>5GHz 802.11a</a:t>
            </a:r>
          </a:p>
        </p:txBody>
      </p:sp>
      <p:graphicFrame>
        <p:nvGraphicFramePr>
          <p:cNvPr id="4" name="Content Placeholder 3">
            <a:extLst>
              <a:ext uri="{FF2B5EF4-FFF2-40B4-BE49-F238E27FC236}">
                <a16:creationId xmlns:a16="http://schemas.microsoft.com/office/drawing/2014/main" id="{5E27F379-48FB-439B-A0F2-4B2A341C203C}"/>
              </a:ext>
            </a:extLst>
          </p:cNvPr>
          <p:cNvGraphicFramePr>
            <a:graphicFrameLocks noGrp="1"/>
          </p:cNvGraphicFramePr>
          <p:nvPr>
            <p:ph idx="1"/>
            <p:extLst>
              <p:ext uri="{D42A27DB-BD31-4B8C-83A1-F6EECF244321}">
                <p14:modId xmlns:p14="http://schemas.microsoft.com/office/powerpoint/2010/main" val="251799218"/>
              </p:ext>
            </p:extLst>
          </p:nvPr>
        </p:nvGraphicFramePr>
        <p:xfrm>
          <a:off x="411038" y="998376"/>
          <a:ext cx="10186738" cy="5479189"/>
        </p:xfrm>
        <a:graphic>
          <a:graphicData uri="http://schemas.openxmlformats.org/drawingml/2006/table">
            <a:tbl>
              <a:tblPr firstRow="1" bandRow="1">
                <a:tableStyleId>{5C22544A-7EE6-4342-B048-85BDC9FD1C3A}</a:tableStyleId>
              </a:tblPr>
              <a:tblGrid>
                <a:gridCol w="5093369">
                  <a:extLst>
                    <a:ext uri="{9D8B030D-6E8A-4147-A177-3AD203B41FA5}">
                      <a16:colId xmlns:a16="http://schemas.microsoft.com/office/drawing/2014/main" val="20000"/>
                    </a:ext>
                  </a:extLst>
                </a:gridCol>
                <a:gridCol w="5093369">
                  <a:extLst>
                    <a:ext uri="{9D8B030D-6E8A-4147-A177-3AD203B41FA5}">
                      <a16:colId xmlns:a16="http://schemas.microsoft.com/office/drawing/2014/main" val="20001"/>
                    </a:ext>
                  </a:extLst>
                </a:gridCol>
              </a:tblGrid>
              <a:tr h="797139">
                <a:tc>
                  <a:txBody>
                    <a:bodyPr/>
                    <a:lstStyle/>
                    <a:p>
                      <a:r>
                        <a:rPr lang="en-US" sz="2400" dirty="0"/>
                        <a:t>BAND</a:t>
                      </a:r>
                    </a:p>
                  </a:txBody>
                  <a:tcPr marL="87630" marR="87630"/>
                </a:tc>
                <a:tc>
                  <a:txBody>
                    <a:bodyPr/>
                    <a:lstStyle/>
                    <a:p>
                      <a:r>
                        <a:rPr lang="en-US" sz="2400" dirty="0"/>
                        <a:t>POWER</a:t>
                      </a:r>
                      <a:r>
                        <a:rPr lang="en-US" sz="2400" baseline="0" dirty="0"/>
                        <a:t> MAX/</a:t>
                      </a:r>
                      <a:r>
                        <a:rPr lang="en-US" sz="2400" dirty="0"/>
                        <a:t>EIRP</a:t>
                      </a:r>
                      <a:r>
                        <a:rPr lang="en-US" sz="2400" baseline="0" dirty="0"/>
                        <a:t> MAX</a:t>
                      </a:r>
                      <a:endParaRPr lang="en-US" sz="2400" dirty="0"/>
                    </a:p>
                  </a:txBody>
                  <a:tcPr marL="87630" marR="87630"/>
                </a:tc>
                <a:extLst>
                  <a:ext uri="{0D108BD9-81ED-4DB2-BD59-A6C34878D82A}">
                    <a16:rowId xmlns:a16="http://schemas.microsoft.com/office/drawing/2014/main" val="10000"/>
                  </a:ext>
                </a:extLst>
              </a:tr>
              <a:tr h="797139">
                <a:tc>
                  <a:txBody>
                    <a:bodyPr/>
                    <a:lstStyle/>
                    <a:p>
                      <a:r>
                        <a:rPr lang="en-US" sz="2400" dirty="0"/>
                        <a:t>UNII-1</a:t>
                      </a:r>
                      <a:r>
                        <a:rPr lang="en-US" sz="2400" baseline="0" dirty="0"/>
                        <a:t> Indoor Operations</a:t>
                      </a:r>
                      <a:endParaRPr lang="en-US" sz="2400" dirty="0"/>
                    </a:p>
                  </a:txBody>
                  <a:tcPr marL="87630" marR="87630"/>
                </a:tc>
                <a:tc>
                  <a:txBody>
                    <a:bodyPr/>
                    <a:lstStyle/>
                    <a:p>
                      <a:r>
                        <a:rPr lang="en-US" sz="2400" dirty="0"/>
                        <a:t>50mW(17dBm)/22dBm</a:t>
                      </a:r>
                    </a:p>
                  </a:txBody>
                  <a:tcPr marL="87630" marR="87630"/>
                </a:tc>
                <a:extLst>
                  <a:ext uri="{0D108BD9-81ED-4DB2-BD59-A6C34878D82A}">
                    <a16:rowId xmlns:a16="http://schemas.microsoft.com/office/drawing/2014/main" val="10001"/>
                  </a:ext>
                </a:extLst>
              </a:tr>
              <a:tr h="896450">
                <a:tc>
                  <a:txBody>
                    <a:bodyPr/>
                    <a:lstStyle/>
                    <a:p>
                      <a:r>
                        <a:rPr lang="en-US" sz="2400" dirty="0"/>
                        <a:t>UNII-2</a:t>
                      </a:r>
                      <a:r>
                        <a:rPr lang="en-US" sz="2400" baseline="0" dirty="0"/>
                        <a:t> Indoor or Outdoor Operations</a:t>
                      </a:r>
                      <a:endParaRPr lang="en-US" sz="2400" dirty="0"/>
                    </a:p>
                  </a:txBody>
                  <a:tcPr marL="87630" marR="87630"/>
                </a:tc>
                <a:tc>
                  <a:txBody>
                    <a:bodyPr/>
                    <a:lstStyle/>
                    <a:p>
                      <a:r>
                        <a:rPr lang="en-US" sz="2400" dirty="0"/>
                        <a:t>250mW(24dBm)/29dBm</a:t>
                      </a:r>
                    </a:p>
                  </a:txBody>
                  <a:tcPr marL="87630" marR="87630"/>
                </a:tc>
                <a:extLst>
                  <a:ext uri="{0D108BD9-81ED-4DB2-BD59-A6C34878D82A}">
                    <a16:rowId xmlns:a16="http://schemas.microsoft.com/office/drawing/2014/main" val="10002"/>
                  </a:ext>
                </a:extLst>
              </a:tr>
              <a:tr h="797139">
                <a:tc>
                  <a:txBody>
                    <a:bodyPr/>
                    <a:lstStyle/>
                    <a:p>
                      <a:r>
                        <a:rPr lang="en-US" sz="2400" dirty="0"/>
                        <a:t>UNII-3</a:t>
                      </a:r>
                      <a:r>
                        <a:rPr lang="en-US" sz="2400" baseline="0" dirty="0"/>
                        <a:t> Outdoor Bridge products</a:t>
                      </a:r>
                      <a:endParaRPr lang="en-US" sz="2400" dirty="0"/>
                    </a:p>
                  </a:txBody>
                  <a:tcPr marL="87630" marR="87630"/>
                </a:tc>
                <a:tc>
                  <a:txBody>
                    <a:bodyPr/>
                    <a:lstStyle/>
                    <a:p>
                      <a:r>
                        <a:rPr lang="en-US" sz="2400" dirty="0"/>
                        <a:t>1W(3dBm)/36dBm</a:t>
                      </a:r>
                    </a:p>
                  </a:txBody>
                  <a:tcPr marL="87630" marR="87630"/>
                </a:tc>
                <a:extLst>
                  <a:ext uri="{0D108BD9-81ED-4DB2-BD59-A6C34878D82A}">
                    <a16:rowId xmlns:a16="http://schemas.microsoft.com/office/drawing/2014/main" val="10003"/>
                  </a:ext>
                </a:extLst>
              </a:tr>
              <a:tr h="896450">
                <a:tc gridSpan="2">
                  <a:txBody>
                    <a:bodyPr/>
                    <a:lstStyle/>
                    <a:p>
                      <a:r>
                        <a:rPr lang="en-US" sz="2400" dirty="0"/>
                        <a:t>UNII-1 &amp; UNII-2</a:t>
                      </a:r>
                      <a:r>
                        <a:rPr lang="en-US" sz="2400" baseline="0" dirty="0"/>
                        <a:t> are used in U.S./ETSI  channels: 36,40,44,48,52,56,60, and 64</a:t>
                      </a:r>
                      <a:endParaRPr lang="en-US" sz="2400" dirty="0"/>
                    </a:p>
                  </a:txBody>
                  <a:tcPr marL="87630" marR="87630"/>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a:txBody>
                  <a:tcPr/>
                </a:tc>
                <a:extLst>
                  <a:ext uri="{0D108BD9-81ED-4DB2-BD59-A6C34878D82A}">
                    <a16:rowId xmlns:a16="http://schemas.microsoft.com/office/drawing/2014/main" val="10004"/>
                  </a:ext>
                </a:extLst>
              </a:tr>
              <a:tr h="1294872">
                <a:tc gridSpan="2">
                  <a:txBody>
                    <a:bodyPr/>
                    <a:lstStyle/>
                    <a:p>
                      <a:r>
                        <a:rPr lang="en-US" sz="2400" dirty="0"/>
                        <a:t>UNII-2</a:t>
                      </a:r>
                      <a:r>
                        <a:rPr lang="en-US" sz="2400" baseline="0" dirty="0"/>
                        <a:t> Extended channels: 100,104,108,112,116,120,124,128,132,136 and 140 these channels are an extension to the 802.11a that comes from the 802.11h standard</a:t>
                      </a:r>
                      <a:endParaRPr lang="en-US" sz="2400" dirty="0"/>
                    </a:p>
                  </a:txBody>
                  <a:tcPr marL="87630" marR="87630"/>
                </a:tc>
                <a:tc hMerge="1">
                  <a:txBody>
                    <a:bodyPr/>
                    <a:lstStyle/>
                    <a:p>
                      <a:endParaRPr lang="en-US"/>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68530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B84DA-EA1B-4DF2-A94C-31A9169258D6}"/>
              </a:ext>
            </a:extLst>
          </p:cNvPr>
          <p:cNvSpPr>
            <a:spLocks noGrp="1"/>
          </p:cNvSpPr>
          <p:nvPr>
            <p:ph type="title"/>
          </p:nvPr>
        </p:nvSpPr>
        <p:spPr>
          <a:xfrm>
            <a:off x="838200" y="365125"/>
            <a:ext cx="10515600" cy="633251"/>
          </a:xfrm>
        </p:spPr>
        <p:txBody>
          <a:bodyPr>
            <a:normAutofit fontScale="90000"/>
          </a:bodyPr>
          <a:lstStyle/>
          <a:p>
            <a:r>
              <a:rPr lang="en-US" dirty="0"/>
              <a:t>5GHz 802.11h</a:t>
            </a:r>
          </a:p>
        </p:txBody>
      </p:sp>
      <p:graphicFrame>
        <p:nvGraphicFramePr>
          <p:cNvPr id="6" name="Content Placeholder 4">
            <a:extLst>
              <a:ext uri="{FF2B5EF4-FFF2-40B4-BE49-F238E27FC236}">
                <a16:creationId xmlns:a16="http://schemas.microsoft.com/office/drawing/2014/main" id="{18FF99B1-230F-4F87-8D52-0AF7AAE702A4}"/>
              </a:ext>
            </a:extLst>
          </p:cNvPr>
          <p:cNvGraphicFramePr>
            <a:graphicFrameLocks noGrp="1"/>
          </p:cNvGraphicFramePr>
          <p:nvPr>
            <p:ph idx="1"/>
            <p:extLst>
              <p:ext uri="{D42A27DB-BD31-4B8C-83A1-F6EECF244321}">
                <p14:modId xmlns:p14="http://schemas.microsoft.com/office/powerpoint/2010/main" val="1183490564"/>
              </p:ext>
            </p:extLst>
          </p:nvPr>
        </p:nvGraphicFramePr>
        <p:xfrm>
          <a:off x="978567" y="1039431"/>
          <a:ext cx="10507580" cy="5209275"/>
        </p:xfrm>
        <a:graphic>
          <a:graphicData uri="http://schemas.openxmlformats.org/drawingml/2006/table">
            <a:tbl>
              <a:tblPr firstRow="1" bandRow="1">
                <a:tableStyleId>{5C22544A-7EE6-4342-B048-85BDC9FD1C3A}</a:tableStyleId>
              </a:tblPr>
              <a:tblGrid>
                <a:gridCol w="5253790">
                  <a:extLst>
                    <a:ext uri="{9D8B030D-6E8A-4147-A177-3AD203B41FA5}">
                      <a16:colId xmlns:a16="http://schemas.microsoft.com/office/drawing/2014/main" val="20000"/>
                    </a:ext>
                  </a:extLst>
                </a:gridCol>
                <a:gridCol w="5253790">
                  <a:extLst>
                    <a:ext uri="{9D8B030D-6E8A-4147-A177-3AD203B41FA5}">
                      <a16:colId xmlns:a16="http://schemas.microsoft.com/office/drawing/2014/main" val="20001"/>
                    </a:ext>
                  </a:extLst>
                </a:gridCol>
              </a:tblGrid>
              <a:tr h="759195">
                <a:tc>
                  <a:txBody>
                    <a:bodyPr/>
                    <a:lstStyle/>
                    <a:p>
                      <a:r>
                        <a:rPr lang="en-US" sz="2800" dirty="0"/>
                        <a:t>New</a:t>
                      </a:r>
                      <a:r>
                        <a:rPr lang="en-US" sz="2800" baseline="0" dirty="0"/>
                        <a:t> Features</a:t>
                      </a:r>
                      <a:endParaRPr lang="en-US" sz="2800" dirty="0"/>
                    </a:p>
                  </a:txBody>
                  <a:tcPr marL="87630" marR="87630"/>
                </a:tc>
                <a:tc>
                  <a:txBody>
                    <a:bodyPr/>
                    <a:lstStyle/>
                    <a:p>
                      <a:r>
                        <a:rPr lang="en-US" sz="2800" dirty="0"/>
                        <a:t>Definition</a:t>
                      </a:r>
                    </a:p>
                  </a:txBody>
                  <a:tcPr marL="87630" marR="87630"/>
                </a:tc>
                <a:extLst>
                  <a:ext uri="{0D108BD9-81ED-4DB2-BD59-A6C34878D82A}">
                    <a16:rowId xmlns:a16="http://schemas.microsoft.com/office/drawing/2014/main" val="10000"/>
                  </a:ext>
                </a:extLst>
              </a:tr>
              <a:tr h="1871987">
                <a:tc>
                  <a:txBody>
                    <a:bodyPr/>
                    <a:lstStyle/>
                    <a:p>
                      <a:r>
                        <a:rPr lang="en-US" sz="2800" dirty="0"/>
                        <a:t>Dynamic Frequency Selection (DFS)</a:t>
                      </a:r>
                    </a:p>
                  </a:txBody>
                  <a:tcPr marL="87630" marR="87630"/>
                </a:tc>
                <a:tc>
                  <a:txBody>
                    <a:bodyPr/>
                    <a:lstStyle/>
                    <a:p>
                      <a:r>
                        <a:rPr lang="en-US" sz="2800" dirty="0"/>
                        <a:t>Monitors devices operating</a:t>
                      </a:r>
                      <a:r>
                        <a:rPr lang="en-US" sz="2800" baseline="0" dirty="0"/>
                        <a:t> range for any radar signals that are allowed to operate within the 5GHz band. If it finds any it will abort the occupied channel or mark it as unavailable, to avoid INTERFERENCE.</a:t>
                      </a:r>
                      <a:endParaRPr lang="en-US" sz="2800" dirty="0"/>
                    </a:p>
                  </a:txBody>
                  <a:tcPr marL="87630" marR="87630"/>
                </a:tc>
                <a:extLst>
                  <a:ext uri="{0D108BD9-81ED-4DB2-BD59-A6C34878D82A}">
                    <a16:rowId xmlns:a16="http://schemas.microsoft.com/office/drawing/2014/main" val="10001"/>
                  </a:ext>
                </a:extLst>
              </a:tr>
              <a:tr h="1029593">
                <a:tc>
                  <a:txBody>
                    <a:bodyPr/>
                    <a:lstStyle/>
                    <a:p>
                      <a:pPr marL="0" algn="l" defTabSz="914400" rtl="0" eaLnBrk="1" latinLnBrk="0" hangingPunct="1"/>
                      <a:r>
                        <a:rPr lang="en-US" sz="2800" kern="1200" dirty="0">
                          <a:solidFill>
                            <a:schemeClr val="dk1"/>
                          </a:solidFill>
                          <a:latin typeface="+mn-lt"/>
                          <a:ea typeface="+mn-ea"/>
                          <a:cs typeface="+mn-cs"/>
                        </a:rPr>
                        <a:t>Transmit Power Control (TPC)</a:t>
                      </a:r>
                    </a:p>
                  </a:txBody>
                  <a:tcPr marL="87630" marR="87630"/>
                </a:tc>
                <a:tc>
                  <a:txBody>
                    <a:bodyPr/>
                    <a:lstStyle/>
                    <a:p>
                      <a:r>
                        <a:rPr lang="en-US" sz="2800" dirty="0"/>
                        <a:t>You can fine tune the actual</a:t>
                      </a:r>
                      <a:r>
                        <a:rPr lang="en-US" sz="2800" baseline="0" dirty="0"/>
                        <a:t> power transmitting the signal and maintain it within your WLAN.</a:t>
                      </a:r>
                      <a:endParaRPr lang="en-US" sz="2800" dirty="0"/>
                    </a:p>
                  </a:txBody>
                  <a:tcPr marL="87630" marR="87630"/>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953997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1AF94-B8F9-41B1-AF42-4B928DE7CBBB}"/>
              </a:ext>
            </a:extLst>
          </p:cNvPr>
          <p:cNvSpPr>
            <a:spLocks noGrp="1"/>
          </p:cNvSpPr>
          <p:nvPr>
            <p:ph type="title"/>
          </p:nvPr>
        </p:nvSpPr>
        <p:spPr>
          <a:xfrm>
            <a:off x="838200" y="365125"/>
            <a:ext cx="10515600" cy="932733"/>
          </a:xfrm>
        </p:spPr>
        <p:txBody>
          <a:bodyPr/>
          <a:lstStyle/>
          <a:p>
            <a:r>
              <a:rPr lang="en-US" dirty="0"/>
              <a:t>5GHz 802.11b Speed and Distance</a:t>
            </a:r>
          </a:p>
        </p:txBody>
      </p:sp>
      <p:graphicFrame>
        <p:nvGraphicFramePr>
          <p:cNvPr id="4" name="Content Placeholder 3">
            <a:extLst>
              <a:ext uri="{FF2B5EF4-FFF2-40B4-BE49-F238E27FC236}">
                <a16:creationId xmlns:a16="http://schemas.microsoft.com/office/drawing/2014/main" id="{309E3254-8E25-47BB-8195-8819D358C778}"/>
              </a:ext>
            </a:extLst>
          </p:cNvPr>
          <p:cNvGraphicFramePr>
            <a:graphicFrameLocks noGrp="1"/>
          </p:cNvGraphicFramePr>
          <p:nvPr>
            <p:ph idx="1"/>
            <p:extLst>
              <p:ext uri="{D42A27DB-BD31-4B8C-83A1-F6EECF244321}">
                <p14:modId xmlns:p14="http://schemas.microsoft.com/office/powerpoint/2010/main" val="2190637740"/>
              </p:ext>
            </p:extLst>
          </p:nvPr>
        </p:nvGraphicFramePr>
        <p:xfrm>
          <a:off x="1326739" y="1389014"/>
          <a:ext cx="10027061" cy="5368053"/>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1636608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1AF94-B8F9-41B1-AF42-4B928DE7CBBB}"/>
              </a:ext>
            </a:extLst>
          </p:cNvPr>
          <p:cNvSpPr>
            <a:spLocks noGrp="1"/>
          </p:cNvSpPr>
          <p:nvPr>
            <p:ph type="title"/>
          </p:nvPr>
        </p:nvSpPr>
        <p:spPr>
          <a:xfrm>
            <a:off x="838200" y="365126"/>
            <a:ext cx="10515600" cy="768250"/>
          </a:xfrm>
        </p:spPr>
        <p:txBody>
          <a:bodyPr/>
          <a:lstStyle/>
          <a:p>
            <a:r>
              <a:rPr lang="en-US" dirty="0"/>
              <a:t>5GHz 802.11g Speed and Distance</a:t>
            </a:r>
          </a:p>
        </p:txBody>
      </p:sp>
      <p:graphicFrame>
        <p:nvGraphicFramePr>
          <p:cNvPr id="5" name="Content Placeholder 3">
            <a:extLst>
              <a:ext uri="{FF2B5EF4-FFF2-40B4-BE49-F238E27FC236}">
                <a16:creationId xmlns:a16="http://schemas.microsoft.com/office/drawing/2014/main" id="{2D9A36E3-C36B-4712-8211-18FCB7C4A277}"/>
              </a:ext>
            </a:extLst>
          </p:cNvPr>
          <p:cNvGraphicFramePr>
            <a:graphicFrameLocks noGrp="1"/>
          </p:cNvGraphicFramePr>
          <p:nvPr>
            <p:ph idx="1"/>
            <p:extLst>
              <p:ext uri="{D42A27DB-BD31-4B8C-83A1-F6EECF244321}">
                <p14:modId xmlns:p14="http://schemas.microsoft.com/office/powerpoint/2010/main" val="3070493959"/>
              </p:ext>
            </p:extLst>
          </p:nvPr>
        </p:nvGraphicFramePr>
        <p:xfrm>
          <a:off x="274689" y="1133375"/>
          <a:ext cx="11379246" cy="564998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5251972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1AF94-B8F9-41B1-AF42-4B928DE7CBBB}"/>
              </a:ext>
            </a:extLst>
          </p:cNvPr>
          <p:cNvSpPr>
            <a:spLocks noGrp="1"/>
          </p:cNvSpPr>
          <p:nvPr>
            <p:ph type="title"/>
          </p:nvPr>
        </p:nvSpPr>
        <p:spPr>
          <a:xfrm>
            <a:off x="838200" y="365126"/>
            <a:ext cx="10515600" cy="768250"/>
          </a:xfrm>
        </p:spPr>
        <p:txBody>
          <a:bodyPr/>
          <a:lstStyle/>
          <a:p>
            <a:r>
              <a:rPr lang="en-US" dirty="0"/>
              <a:t>5GHz 802.11a Speed and Distance</a:t>
            </a:r>
          </a:p>
        </p:txBody>
      </p:sp>
      <p:graphicFrame>
        <p:nvGraphicFramePr>
          <p:cNvPr id="6" name="Content Placeholder 3">
            <a:extLst>
              <a:ext uri="{FF2B5EF4-FFF2-40B4-BE49-F238E27FC236}">
                <a16:creationId xmlns:a16="http://schemas.microsoft.com/office/drawing/2014/main" id="{5185EB3F-4D39-44DE-9883-CB349EF76675}"/>
              </a:ext>
            </a:extLst>
          </p:cNvPr>
          <p:cNvGraphicFramePr>
            <a:graphicFrameLocks noGrp="1"/>
          </p:cNvGraphicFramePr>
          <p:nvPr>
            <p:ph idx="1"/>
            <p:extLst>
              <p:ext uri="{D42A27DB-BD31-4B8C-83A1-F6EECF244321}">
                <p14:modId xmlns:p14="http://schemas.microsoft.com/office/powerpoint/2010/main" val="2271742511"/>
              </p:ext>
            </p:extLst>
          </p:nvPr>
        </p:nvGraphicFramePr>
        <p:xfrm>
          <a:off x="393289" y="1133376"/>
          <a:ext cx="11454581" cy="557222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6877811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744E4-8925-444F-A8C6-A1492B2D3329}"/>
              </a:ext>
            </a:extLst>
          </p:cNvPr>
          <p:cNvSpPr>
            <a:spLocks noGrp="1"/>
          </p:cNvSpPr>
          <p:nvPr>
            <p:ph type="title"/>
          </p:nvPr>
        </p:nvSpPr>
        <p:spPr>
          <a:xfrm>
            <a:off x="838200" y="365126"/>
            <a:ext cx="10515600" cy="567936"/>
          </a:xfrm>
        </p:spPr>
        <p:txBody>
          <a:bodyPr>
            <a:normAutofit fontScale="90000"/>
          </a:bodyPr>
          <a:lstStyle/>
          <a:p>
            <a:r>
              <a:rPr lang="en-US" dirty="0"/>
              <a:t>Agencies Governing Wireless Standards</a:t>
            </a:r>
          </a:p>
        </p:txBody>
      </p:sp>
      <p:graphicFrame>
        <p:nvGraphicFramePr>
          <p:cNvPr id="4" name="Content Placeholder 3">
            <a:extLst>
              <a:ext uri="{FF2B5EF4-FFF2-40B4-BE49-F238E27FC236}">
                <a16:creationId xmlns:a16="http://schemas.microsoft.com/office/drawing/2014/main" id="{86FB58AF-A85D-4A25-8B8D-849B6F3C3E7D}"/>
              </a:ext>
            </a:extLst>
          </p:cNvPr>
          <p:cNvGraphicFramePr>
            <a:graphicFrameLocks noGrp="1"/>
          </p:cNvGraphicFramePr>
          <p:nvPr>
            <p:ph idx="1"/>
            <p:extLst>
              <p:ext uri="{D42A27DB-BD31-4B8C-83A1-F6EECF244321}">
                <p14:modId xmlns:p14="http://schemas.microsoft.com/office/powerpoint/2010/main" val="847959240"/>
              </p:ext>
            </p:extLst>
          </p:nvPr>
        </p:nvGraphicFramePr>
        <p:xfrm>
          <a:off x="471341" y="1036567"/>
          <a:ext cx="11491912" cy="4297680"/>
        </p:xfrm>
        <a:graphic>
          <a:graphicData uri="http://schemas.openxmlformats.org/drawingml/2006/table">
            <a:tbl>
              <a:tblPr firstRow="1" bandRow="1">
                <a:tableStyleId>{5C22544A-7EE6-4342-B048-85BDC9FD1C3A}</a:tableStyleId>
              </a:tblPr>
              <a:tblGrid>
                <a:gridCol w="5745956">
                  <a:extLst>
                    <a:ext uri="{9D8B030D-6E8A-4147-A177-3AD203B41FA5}">
                      <a16:colId xmlns:a16="http://schemas.microsoft.com/office/drawing/2014/main" val="1666783815"/>
                    </a:ext>
                  </a:extLst>
                </a:gridCol>
                <a:gridCol w="5745956">
                  <a:extLst>
                    <a:ext uri="{9D8B030D-6E8A-4147-A177-3AD203B41FA5}">
                      <a16:colId xmlns:a16="http://schemas.microsoft.com/office/drawing/2014/main" val="751471178"/>
                    </a:ext>
                  </a:extLst>
                </a:gridCol>
              </a:tblGrid>
              <a:tr h="370840">
                <a:tc>
                  <a:txBody>
                    <a:bodyPr/>
                    <a:lstStyle/>
                    <a:p>
                      <a:r>
                        <a:rPr lang="en-US" sz="2800" dirty="0"/>
                        <a:t>Agency</a:t>
                      </a:r>
                    </a:p>
                  </a:txBody>
                  <a:tcPr/>
                </a:tc>
                <a:tc>
                  <a:txBody>
                    <a:bodyPr/>
                    <a:lstStyle/>
                    <a:p>
                      <a:r>
                        <a:rPr lang="en-US" sz="2800" dirty="0"/>
                        <a:t>Purpose</a:t>
                      </a:r>
                    </a:p>
                  </a:txBody>
                  <a:tcPr/>
                </a:tc>
                <a:extLst>
                  <a:ext uri="{0D108BD9-81ED-4DB2-BD59-A6C34878D82A}">
                    <a16:rowId xmlns:a16="http://schemas.microsoft.com/office/drawing/2014/main" val="761063373"/>
                  </a:ext>
                </a:extLst>
              </a:tr>
              <a:tr h="370840">
                <a:tc>
                  <a:txBody>
                    <a:bodyPr/>
                    <a:lstStyle/>
                    <a:p>
                      <a:r>
                        <a:rPr lang="en-US" sz="2800" dirty="0"/>
                        <a:t>Institute of Electrical and Electronic Engineers</a:t>
                      </a:r>
                    </a:p>
                  </a:txBody>
                  <a:tcPr/>
                </a:tc>
                <a:tc>
                  <a:txBody>
                    <a:bodyPr/>
                    <a:lstStyle/>
                    <a:p>
                      <a:r>
                        <a:rPr lang="en-US" sz="2800" dirty="0"/>
                        <a:t>Creates and maintains operational standard</a:t>
                      </a:r>
                    </a:p>
                  </a:txBody>
                  <a:tcPr/>
                </a:tc>
                <a:extLst>
                  <a:ext uri="{0D108BD9-81ED-4DB2-BD59-A6C34878D82A}">
                    <a16:rowId xmlns:a16="http://schemas.microsoft.com/office/drawing/2014/main" val="1719217558"/>
                  </a:ext>
                </a:extLst>
              </a:tr>
              <a:tr h="370840">
                <a:tc>
                  <a:txBody>
                    <a:bodyPr/>
                    <a:lstStyle/>
                    <a:p>
                      <a:r>
                        <a:rPr lang="en-US" sz="2800" dirty="0"/>
                        <a:t>Federal Communications Commissions</a:t>
                      </a:r>
                    </a:p>
                  </a:txBody>
                  <a:tcPr/>
                </a:tc>
                <a:tc>
                  <a:txBody>
                    <a:bodyPr/>
                    <a:lstStyle/>
                    <a:p>
                      <a:r>
                        <a:rPr lang="en-US" sz="2800" dirty="0"/>
                        <a:t>Regulates the use of wireless device in the U.S.</a:t>
                      </a:r>
                    </a:p>
                  </a:txBody>
                  <a:tcPr/>
                </a:tc>
                <a:extLst>
                  <a:ext uri="{0D108BD9-81ED-4DB2-BD59-A6C34878D82A}">
                    <a16:rowId xmlns:a16="http://schemas.microsoft.com/office/drawing/2014/main" val="4088459399"/>
                  </a:ext>
                </a:extLst>
              </a:tr>
              <a:tr h="370840">
                <a:tc>
                  <a:txBody>
                    <a:bodyPr/>
                    <a:lstStyle/>
                    <a:p>
                      <a:r>
                        <a:rPr lang="en-US" sz="2800" dirty="0"/>
                        <a:t>European Telecommunications Standards Institute</a:t>
                      </a:r>
                    </a:p>
                  </a:txBody>
                  <a:tcPr/>
                </a:tc>
                <a:tc>
                  <a:txBody>
                    <a:bodyPr/>
                    <a:lstStyle/>
                    <a:p>
                      <a:r>
                        <a:rPr lang="en-US" sz="2800" dirty="0"/>
                        <a:t>Chartered to produce common standards in Europe</a:t>
                      </a:r>
                    </a:p>
                  </a:txBody>
                  <a:tcPr/>
                </a:tc>
                <a:extLst>
                  <a:ext uri="{0D108BD9-81ED-4DB2-BD59-A6C34878D82A}">
                    <a16:rowId xmlns:a16="http://schemas.microsoft.com/office/drawing/2014/main" val="2077814651"/>
                  </a:ext>
                </a:extLst>
              </a:tr>
              <a:tr h="370840">
                <a:tc>
                  <a:txBody>
                    <a:bodyPr/>
                    <a:lstStyle/>
                    <a:p>
                      <a:r>
                        <a:rPr lang="en-US" sz="2800" dirty="0"/>
                        <a:t>Wi-Fi Alliance</a:t>
                      </a:r>
                    </a:p>
                  </a:txBody>
                  <a:tcPr/>
                </a:tc>
                <a:tc>
                  <a:txBody>
                    <a:bodyPr/>
                    <a:lstStyle/>
                    <a:p>
                      <a:r>
                        <a:rPr lang="en-US" sz="2800" dirty="0"/>
                        <a:t>Promotes and test WLAN interoperability</a:t>
                      </a:r>
                    </a:p>
                  </a:txBody>
                  <a:tcPr/>
                </a:tc>
                <a:extLst>
                  <a:ext uri="{0D108BD9-81ED-4DB2-BD59-A6C34878D82A}">
                    <a16:rowId xmlns:a16="http://schemas.microsoft.com/office/drawing/2014/main" val="1330614316"/>
                  </a:ext>
                </a:extLst>
              </a:tr>
            </a:tbl>
          </a:graphicData>
        </a:graphic>
      </p:graphicFrame>
      <p:sp>
        <p:nvSpPr>
          <p:cNvPr id="5" name="TextBox 4">
            <a:extLst>
              <a:ext uri="{FF2B5EF4-FFF2-40B4-BE49-F238E27FC236}">
                <a16:creationId xmlns:a16="http://schemas.microsoft.com/office/drawing/2014/main" id="{E5D633F1-AC7A-4BBE-A08A-E4A5C71A3BE9}"/>
              </a:ext>
            </a:extLst>
          </p:cNvPr>
          <p:cNvSpPr txBox="1"/>
          <p:nvPr/>
        </p:nvSpPr>
        <p:spPr>
          <a:xfrm>
            <a:off x="274320" y="5319307"/>
            <a:ext cx="11643360" cy="830997"/>
          </a:xfrm>
          <a:prstGeom prst="rect">
            <a:avLst/>
          </a:prstGeom>
          <a:noFill/>
        </p:spPr>
        <p:txBody>
          <a:bodyPr wrap="square" rtlCol="0">
            <a:spAutoFit/>
          </a:bodyPr>
          <a:lstStyle/>
          <a:p>
            <a:r>
              <a:rPr lang="en-US" sz="2400" dirty="0"/>
              <a:t>It is important to understand what each of these agencies responsibilities are, since they are the ones that regulate wireless  communications.</a:t>
            </a:r>
          </a:p>
        </p:txBody>
      </p:sp>
    </p:spTree>
    <p:extLst>
      <p:ext uri="{BB962C8B-B14F-4D97-AF65-F5344CB8AC3E}">
        <p14:creationId xmlns:p14="http://schemas.microsoft.com/office/powerpoint/2010/main" val="3607373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EDF889-8A9F-40F2-A127-5B13339DBC93}"/>
              </a:ext>
            </a:extLst>
          </p:cNvPr>
          <p:cNvSpPr>
            <a:spLocks noGrp="1"/>
          </p:cNvSpPr>
          <p:nvPr>
            <p:ph type="title"/>
          </p:nvPr>
        </p:nvSpPr>
        <p:spPr/>
        <p:txBody>
          <a:bodyPr/>
          <a:lstStyle/>
          <a:p>
            <a:r>
              <a:rPr lang="en-US" dirty="0"/>
              <a:t>Unlicensed Bands</a:t>
            </a:r>
          </a:p>
        </p:txBody>
      </p:sp>
      <p:sp>
        <p:nvSpPr>
          <p:cNvPr id="3" name="Content Placeholder 2">
            <a:extLst>
              <a:ext uri="{FF2B5EF4-FFF2-40B4-BE49-F238E27FC236}">
                <a16:creationId xmlns:a16="http://schemas.microsoft.com/office/drawing/2014/main" id="{83DA0242-E59D-432F-A42F-90789602F6F9}"/>
              </a:ext>
            </a:extLst>
          </p:cNvPr>
          <p:cNvSpPr>
            <a:spLocks noGrp="1"/>
          </p:cNvSpPr>
          <p:nvPr>
            <p:ph idx="1"/>
          </p:nvPr>
        </p:nvSpPr>
        <p:spPr/>
        <p:txBody>
          <a:bodyPr>
            <a:normAutofit fontScale="92500" lnSpcReduction="20000"/>
          </a:bodyPr>
          <a:lstStyle/>
          <a:p>
            <a:r>
              <a:rPr lang="en-US" sz="3200" dirty="0"/>
              <a:t>ISM Band</a:t>
            </a:r>
          </a:p>
          <a:p>
            <a:pPr lvl="1"/>
            <a:r>
              <a:rPr lang="en-US" sz="3200" dirty="0"/>
              <a:t>900MHz</a:t>
            </a:r>
          </a:p>
          <a:p>
            <a:pPr lvl="2"/>
            <a:r>
              <a:rPr lang="en-US" sz="3200" dirty="0"/>
              <a:t>902.000 – 928.000MHz</a:t>
            </a:r>
          </a:p>
          <a:p>
            <a:pPr lvl="1"/>
            <a:r>
              <a:rPr lang="en-US" sz="3200" dirty="0"/>
              <a:t>2.4 GHz</a:t>
            </a:r>
          </a:p>
          <a:p>
            <a:pPr lvl="2"/>
            <a:r>
              <a:rPr lang="en-US" sz="3200" dirty="0"/>
              <a:t>2.4 – 2.4835GHz</a:t>
            </a:r>
          </a:p>
          <a:p>
            <a:r>
              <a:rPr lang="en-US" sz="3200" dirty="0"/>
              <a:t>UNII Band</a:t>
            </a:r>
          </a:p>
          <a:p>
            <a:pPr lvl="1"/>
            <a:r>
              <a:rPr lang="en-US" sz="3200" dirty="0"/>
              <a:t>5GHz</a:t>
            </a:r>
          </a:p>
          <a:p>
            <a:pPr lvl="2"/>
            <a:r>
              <a:rPr lang="en-US" sz="3200" dirty="0"/>
              <a:t>UNII-1: 5.15 – 5.25GHz</a:t>
            </a:r>
          </a:p>
          <a:p>
            <a:pPr lvl="2"/>
            <a:r>
              <a:rPr lang="en-US" sz="3200" dirty="0"/>
              <a:t>UNII-2: 5.25 – 5.35GHz</a:t>
            </a:r>
          </a:p>
          <a:p>
            <a:pPr lvl="2"/>
            <a:r>
              <a:rPr lang="en-US" sz="3200" dirty="0"/>
              <a:t>UNII-3: 5.75 – 5.825GHz</a:t>
            </a:r>
          </a:p>
          <a:p>
            <a:endParaRPr lang="en-US" dirty="0"/>
          </a:p>
        </p:txBody>
      </p:sp>
      <p:pic>
        <p:nvPicPr>
          <p:cNvPr id="5" name="Picture 4">
            <a:extLst>
              <a:ext uri="{FF2B5EF4-FFF2-40B4-BE49-F238E27FC236}">
                <a16:creationId xmlns:a16="http://schemas.microsoft.com/office/drawing/2014/main" id="{D11AFDE6-601F-4C41-8DF7-75C207DAB2B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57511" y="1536376"/>
            <a:ext cx="4296289" cy="2577774"/>
          </a:xfrm>
          <a:prstGeom prst="rect">
            <a:avLst/>
          </a:prstGeom>
        </p:spPr>
      </p:pic>
    </p:spTree>
    <p:extLst>
      <p:ext uri="{BB962C8B-B14F-4D97-AF65-F5344CB8AC3E}">
        <p14:creationId xmlns:p14="http://schemas.microsoft.com/office/powerpoint/2010/main" val="3597861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B45DF-C710-41AD-B611-7DDE2E17752E}"/>
              </a:ext>
            </a:extLst>
          </p:cNvPr>
          <p:cNvSpPr>
            <a:spLocks noGrp="1"/>
          </p:cNvSpPr>
          <p:nvPr>
            <p:ph type="title"/>
          </p:nvPr>
        </p:nvSpPr>
        <p:spPr/>
        <p:txBody>
          <a:bodyPr/>
          <a:lstStyle/>
          <a:p>
            <a:r>
              <a:rPr lang="en-US" dirty="0"/>
              <a:t>IEEE Wireless Standards</a:t>
            </a:r>
          </a:p>
        </p:txBody>
      </p:sp>
      <p:graphicFrame>
        <p:nvGraphicFramePr>
          <p:cNvPr id="4" name="Content Placeholder 3">
            <a:extLst>
              <a:ext uri="{FF2B5EF4-FFF2-40B4-BE49-F238E27FC236}">
                <a16:creationId xmlns:a16="http://schemas.microsoft.com/office/drawing/2014/main" id="{87B7D118-573F-4891-BBA9-9E4B0BDCF9F8}"/>
              </a:ext>
            </a:extLst>
          </p:cNvPr>
          <p:cNvGraphicFramePr>
            <a:graphicFrameLocks noGrp="1"/>
          </p:cNvGraphicFramePr>
          <p:nvPr>
            <p:ph idx="1"/>
            <p:extLst>
              <p:ext uri="{D42A27DB-BD31-4B8C-83A1-F6EECF244321}">
                <p14:modId xmlns:p14="http://schemas.microsoft.com/office/powerpoint/2010/main" val="423058074"/>
              </p:ext>
            </p:extLst>
          </p:nvPr>
        </p:nvGraphicFramePr>
        <p:xfrm>
          <a:off x="838200" y="1371599"/>
          <a:ext cx="9372600" cy="4836695"/>
        </p:xfrm>
        <a:graphic>
          <a:graphicData uri="http://schemas.openxmlformats.org/drawingml/2006/table">
            <a:tbl>
              <a:tblPr firstRow="1" bandRow="1">
                <a:tableStyleId>{5C22544A-7EE6-4342-B048-85BDC9FD1C3A}</a:tableStyleId>
              </a:tblPr>
              <a:tblGrid>
                <a:gridCol w="4686300">
                  <a:extLst>
                    <a:ext uri="{9D8B030D-6E8A-4147-A177-3AD203B41FA5}">
                      <a16:colId xmlns:a16="http://schemas.microsoft.com/office/drawing/2014/main" val="20000"/>
                    </a:ext>
                  </a:extLst>
                </a:gridCol>
                <a:gridCol w="4686300">
                  <a:extLst>
                    <a:ext uri="{9D8B030D-6E8A-4147-A177-3AD203B41FA5}">
                      <a16:colId xmlns:a16="http://schemas.microsoft.com/office/drawing/2014/main" val="20001"/>
                    </a:ext>
                  </a:extLst>
                </a:gridCol>
              </a:tblGrid>
              <a:tr h="399410">
                <a:tc>
                  <a:txBody>
                    <a:bodyPr/>
                    <a:lstStyle/>
                    <a:p>
                      <a:r>
                        <a:rPr lang="en-US" dirty="0"/>
                        <a:t>Committee</a:t>
                      </a:r>
                    </a:p>
                  </a:txBody>
                  <a:tcPr/>
                </a:tc>
                <a:tc>
                  <a:txBody>
                    <a:bodyPr/>
                    <a:lstStyle/>
                    <a:p>
                      <a:r>
                        <a:rPr lang="en-US" dirty="0"/>
                        <a:t>Purpose</a:t>
                      </a:r>
                    </a:p>
                  </a:txBody>
                  <a:tcPr/>
                </a:tc>
                <a:extLst>
                  <a:ext uri="{0D108BD9-81ED-4DB2-BD59-A6C34878D82A}">
                    <a16:rowId xmlns:a16="http://schemas.microsoft.com/office/drawing/2014/main" val="10000"/>
                  </a:ext>
                </a:extLst>
              </a:tr>
              <a:tr h="399410">
                <a:tc>
                  <a:txBody>
                    <a:bodyPr/>
                    <a:lstStyle/>
                    <a:p>
                      <a:r>
                        <a:rPr lang="en-US" dirty="0"/>
                        <a:t>IEEE 802.11a</a:t>
                      </a:r>
                    </a:p>
                  </a:txBody>
                  <a:tcPr/>
                </a:tc>
                <a:tc>
                  <a:txBody>
                    <a:bodyPr/>
                    <a:lstStyle/>
                    <a:p>
                      <a:r>
                        <a:rPr lang="en-US" dirty="0"/>
                        <a:t>54Mbps,  5GHz standard</a:t>
                      </a:r>
                    </a:p>
                  </a:txBody>
                  <a:tcPr/>
                </a:tc>
                <a:extLst>
                  <a:ext uri="{0D108BD9-81ED-4DB2-BD59-A6C34878D82A}">
                    <a16:rowId xmlns:a16="http://schemas.microsoft.com/office/drawing/2014/main" val="10001"/>
                  </a:ext>
                </a:extLst>
              </a:tr>
              <a:tr h="6893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a:t>IEEE 802.11b</a:t>
                      </a:r>
                    </a:p>
                  </a:txBody>
                  <a:tcPr/>
                </a:tc>
                <a:tc>
                  <a:txBody>
                    <a:bodyPr/>
                    <a:lstStyle/>
                    <a:p>
                      <a:r>
                        <a:rPr lang="en-US" dirty="0"/>
                        <a:t>Enhanced</a:t>
                      </a:r>
                      <a:r>
                        <a:rPr lang="en-US" baseline="0" dirty="0"/>
                        <a:t> to 802.11 to support 5.5/11Mbps</a:t>
                      </a:r>
                      <a:endParaRPr lang="en-US" dirty="0"/>
                    </a:p>
                  </a:txBody>
                  <a:tcPr/>
                </a:tc>
                <a:extLst>
                  <a:ext uri="{0D108BD9-81ED-4DB2-BD59-A6C34878D82A}">
                    <a16:rowId xmlns:a16="http://schemas.microsoft.com/office/drawing/2014/main" val="10002"/>
                  </a:ext>
                </a:extLst>
              </a:tr>
              <a:tr h="689393">
                <a:tc>
                  <a:txBody>
                    <a:bodyPr/>
                    <a:lstStyle/>
                    <a:p>
                      <a:r>
                        <a:rPr lang="en-US" dirty="0"/>
                        <a:t>IEEE 802.11g</a:t>
                      </a:r>
                    </a:p>
                  </a:txBody>
                  <a:tcPr/>
                </a:tc>
                <a:tc>
                  <a:txBody>
                    <a:bodyPr/>
                    <a:lstStyle/>
                    <a:p>
                      <a:r>
                        <a:rPr lang="en-US" dirty="0"/>
                        <a:t>54Mbps, 2.4GHz standard backward compatible</a:t>
                      </a:r>
                      <a:r>
                        <a:rPr lang="en-US" baseline="0" dirty="0"/>
                        <a:t> with 802.11b</a:t>
                      </a:r>
                      <a:endParaRPr lang="en-US" dirty="0"/>
                    </a:p>
                  </a:txBody>
                  <a:tcPr/>
                </a:tc>
                <a:extLst>
                  <a:ext uri="{0D108BD9-81ED-4DB2-BD59-A6C34878D82A}">
                    <a16:rowId xmlns:a16="http://schemas.microsoft.com/office/drawing/2014/main" val="10003"/>
                  </a:ext>
                </a:extLst>
              </a:tr>
              <a:tr h="689393">
                <a:tc>
                  <a:txBody>
                    <a:bodyPr/>
                    <a:lstStyle/>
                    <a:p>
                      <a:r>
                        <a:rPr lang="en-US" dirty="0"/>
                        <a:t>IEEE 802.11n</a:t>
                      </a:r>
                    </a:p>
                  </a:txBody>
                  <a:tcPr/>
                </a:tc>
                <a:tc>
                  <a:txBody>
                    <a:bodyPr/>
                    <a:lstStyle/>
                    <a:p>
                      <a:r>
                        <a:rPr lang="en-US" dirty="0"/>
                        <a:t>Higher throughput</a:t>
                      </a:r>
                      <a:r>
                        <a:rPr lang="en-US" baseline="0" dirty="0"/>
                        <a:t> using MIMO 54Mbps – 600Mbps 2.4GHz or 5GHz</a:t>
                      </a:r>
                      <a:endParaRPr lang="en-US" dirty="0"/>
                    </a:p>
                  </a:txBody>
                  <a:tcPr/>
                </a:tc>
                <a:extLst>
                  <a:ext uri="{0D108BD9-81ED-4DB2-BD59-A6C34878D82A}">
                    <a16:rowId xmlns:a16="http://schemas.microsoft.com/office/drawing/2014/main" val="10004"/>
                  </a:ext>
                </a:extLst>
              </a:tr>
              <a:tr h="984848">
                <a:tc>
                  <a:txBody>
                    <a:bodyPr/>
                    <a:lstStyle/>
                    <a:p>
                      <a:r>
                        <a:rPr lang="en-US" dirty="0"/>
                        <a:t>IEEE 802.11h</a:t>
                      </a:r>
                    </a:p>
                  </a:txBody>
                  <a:tcPr/>
                </a:tc>
                <a:tc>
                  <a:txBody>
                    <a:bodyPr/>
                    <a:lstStyle/>
                    <a:p>
                      <a:r>
                        <a:rPr lang="en-US" dirty="0"/>
                        <a:t>DFS or Dynamic Frequency Selection &amp; TPC</a:t>
                      </a:r>
                      <a:r>
                        <a:rPr lang="en-US" baseline="0" dirty="0"/>
                        <a:t> Transmit Power Control 5GHz (Solves problems with interference Satellite.)</a:t>
                      </a:r>
                      <a:endParaRPr lang="en-US" dirty="0"/>
                    </a:p>
                  </a:txBody>
                  <a:tcPr/>
                </a:tc>
                <a:extLst>
                  <a:ext uri="{0D108BD9-81ED-4DB2-BD59-A6C34878D82A}">
                    <a16:rowId xmlns:a16="http://schemas.microsoft.com/office/drawing/2014/main" val="10005"/>
                  </a:ext>
                </a:extLst>
              </a:tr>
              <a:tr h="984848">
                <a:tc>
                  <a:txBody>
                    <a:bodyPr/>
                    <a:lstStyle/>
                    <a:p>
                      <a:r>
                        <a:rPr lang="en-US" dirty="0"/>
                        <a:t>IEEE 802.11p</a:t>
                      </a:r>
                    </a:p>
                  </a:txBody>
                  <a:tcPr/>
                </a:tc>
                <a:tc>
                  <a:txBody>
                    <a:bodyPr/>
                    <a:lstStyle/>
                    <a:p>
                      <a:r>
                        <a:rPr lang="en-US" dirty="0"/>
                        <a:t>Wireless</a:t>
                      </a:r>
                      <a:r>
                        <a:rPr lang="en-US" baseline="0" dirty="0"/>
                        <a:t> Access in Vehicular Environments or (WAVE) </a:t>
                      </a:r>
                      <a:r>
                        <a:rPr lang="en-US" dirty="0"/>
                        <a:t>licensed ITS band of 5.9 GHz (5.85-5.925 GHz).</a:t>
                      </a: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4199599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969A0-B9D0-4E05-B88E-634BB1ADC86E}"/>
              </a:ext>
            </a:extLst>
          </p:cNvPr>
          <p:cNvSpPr>
            <a:spLocks noGrp="1"/>
          </p:cNvSpPr>
          <p:nvPr>
            <p:ph type="title"/>
          </p:nvPr>
        </p:nvSpPr>
        <p:spPr>
          <a:xfrm>
            <a:off x="875523" y="234496"/>
            <a:ext cx="10515600" cy="691081"/>
          </a:xfrm>
        </p:spPr>
        <p:txBody>
          <a:bodyPr>
            <a:normAutofit fontScale="90000"/>
          </a:bodyPr>
          <a:lstStyle/>
          <a:p>
            <a:r>
              <a:rPr lang="en-US" dirty="0"/>
              <a:t>Committee and Channel Width’s</a:t>
            </a:r>
          </a:p>
        </p:txBody>
      </p:sp>
      <p:graphicFrame>
        <p:nvGraphicFramePr>
          <p:cNvPr id="4" name="Table 3">
            <a:extLst>
              <a:ext uri="{FF2B5EF4-FFF2-40B4-BE49-F238E27FC236}">
                <a16:creationId xmlns:a16="http://schemas.microsoft.com/office/drawing/2014/main" id="{052EEF1E-1FA4-4C2E-8096-8877BE67C663}"/>
              </a:ext>
            </a:extLst>
          </p:cNvPr>
          <p:cNvGraphicFramePr>
            <a:graphicFrameLocks noGrp="1"/>
          </p:cNvGraphicFramePr>
          <p:nvPr>
            <p:extLst>
              <p:ext uri="{D42A27DB-BD31-4B8C-83A1-F6EECF244321}">
                <p14:modId xmlns:p14="http://schemas.microsoft.com/office/powerpoint/2010/main" val="1562014434"/>
              </p:ext>
            </p:extLst>
          </p:nvPr>
        </p:nvGraphicFramePr>
        <p:xfrm>
          <a:off x="586275" y="871440"/>
          <a:ext cx="10515600" cy="3569580"/>
        </p:xfrm>
        <a:graphic>
          <a:graphicData uri="http://schemas.openxmlformats.org/drawingml/2006/table">
            <a:tbl>
              <a:tblPr>
                <a:tableStyleId>{D113A9D2-9D6B-4929-AA2D-F23B5EE8CBE7}</a:tableStyleId>
              </a:tblPr>
              <a:tblGrid>
                <a:gridCol w="1836058">
                  <a:extLst>
                    <a:ext uri="{9D8B030D-6E8A-4147-A177-3AD203B41FA5}">
                      <a16:colId xmlns:a16="http://schemas.microsoft.com/office/drawing/2014/main" val="20000"/>
                    </a:ext>
                  </a:extLst>
                </a:gridCol>
                <a:gridCol w="2336800">
                  <a:extLst>
                    <a:ext uri="{9D8B030D-6E8A-4147-A177-3AD203B41FA5}">
                      <a16:colId xmlns:a16="http://schemas.microsoft.com/office/drawing/2014/main" val="20001"/>
                    </a:ext>
                  </a:extLst>
                </a:gridCol>
                <a:gridCol w="2169885">
                  <a:extLst>
                    <a:ext uri="{9D8B030D-6E8A-4147-A177-3AD203B41FA5}">
                      <a16:colId xmlns:a16="http://schemas.microsoft.com/office/drawing/2014/main" val="20002"/>
                    </a:ext>
                  </a:extLst>
                </a:gridCol>
                <a:gridCol w="2002972">
                  <a:extLst>
                    <a:ext uri="{9D8B030D-6E8A-4147-A177-3AD203B41FA5}">
                      <a16:colId xmlns:a16="http://schemas.microsoft.com/office/drawing/2014/main" val="20003"/>
                    </a:ext>
                  </a:extLst>
                </a:gridCol>
                <a:gridCol w="2169885">
                  <a:extLst>
                    <a:ext uri="{9D8B030D-6E8A-4147-A177-3AD203B41FA5}">
                      <a16:colId xmlns:a16="http://schemas.microsoft.com/office/drawing/2014/main" val="20004"/>
                    </a:ext>
                  </a:extLst>
                </a:gridCol>
              </a:tblGrid>
              <a:tr h="509940">
                <a:tc>
                  <a:txBody>
                    <a:bodyPr/>
                    <a:lstStyle/>
                    <a:p>
                      <a:pPr algn="ctr"/>
                      <a:endParaRPr lang="en-US" sz="2400" b="1"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gridSpan="4">
                  <a:txBody>
                    <a:bodyPr/>
                    <a:lstStyle/>
                    <a:p>
                      <a:pPr algn="ctr"/>
                      <a:r>
                        <a:rPr lang="en-US" sz="2400" b="1" dirty="0"/>
                        <a:t>Channel Width</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1019880">
                <a:tc>
                  <a:txBody>
                    <a:bodyPr/>
                    <a:lstStyle/>
                    <a:p>
                      <a:pPr algn="ctr"/>
                      <a:r>
                        <a:rPr lang="en-US" sz="2400" b="1" dirty="0"/>
                        <a:t>Spatial Streams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20 MHz</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40 MHz</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80 MHz</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160 MHz</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1"/>
                  </a:ext>
                </a:extLst>
              </a:tr>
              <a:tr h="509940">
                <a:tc>
                  <a:txBody>
                    <a:bodyPr/>
                    <a:lstStyle/>
                    <a:p>
                      <a:pPr algn="ctr"/>
                      <a:r>
                        <a:rPr lang="en-US" sz="2400" b="1"/>
                        <a:t>1</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86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200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433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866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2"/>
                  </a:ext>
                </a:extLst>
              </a:tr>
              <a:tr h="509940">
                <a:tc>
                  <a:txBody>
                    <a:bodyPr/>
                    <a:lstStyle/>
                    <a:p>
                      <a:pPr algn="ctr"/>
                      <a:r>
                        <a:rPr lang="en-US" sz="2400" b="1"/>
                        <a:t>2</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173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400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866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1.73 </a:t>
                      </a:r>
                      <a:r>
                        <a:rPr lang="en-US" sz="2400" b="1" dirty="0" err="1"/>
                        <a:t>Gbps</a:t>
                      </a:r>
                      <a:endParaRPr lang="en-US" sz="2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3"/>
                  </a:ext>
                </a:extLst>
              </a:tr>
              <a:tr h="509940">
                <a:tc>
                  <a:txBody>
                    <a:bodyPr/>
                    <a:lstStyle/>
                    <a:p>
                      <a:pPr algn="ctr"/>
                      <a:r>
                        <a:rPr lang="en-US" sz="2400" b="1"/>
                        <a:t>3</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288.9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600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1.3 Gbps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2.34 </a:t>
                      </a:r>
                      <a:r>
                        <a:rPr lang="en-US" sz="2400" b="1" dirty="0" err="1"/>
                        <a:t>Gbps</a:t>
                      </a:r>
                      <a:endParaRPr lang="en-US" sz="2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4"/>
                  </a:ext>
                </a:extLst>
              </a:tr>
              <a:tr h="509940">
                <a:tc>
                  <a:txBody>
                    <a:bodyPr/>
                    <a:lstStyle/>
                    <a:p>
                      <a:pPr algn="ctr"/>
                      <a:r>
                        <a:rPr lang="en-US" sz="2400" b="1"/>
                        <a:t>4</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346.7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800 Mbps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a:t>1.73 Gbps</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tc>
                  <a:txBody>
                    <a:bodyPr/>
                    <a:lstStyle/>
                    <a:p>
                      <a:pPr algn="ctr"/>
                      <a:r>
                        <a:rPr lang="en-US" sz="2400" b="1" dirty="0"/>
                        <a:t>3.46 </a:t>
                      </a:r>
                      <a:r>
                        <a:rPr lang="en-US" sz="2400" b="1" dirty="0" err="1"/>
                        <a:t>Gbp</a:t>
                      </a:r>
                      <a:endParaRPr lang="en-US" sz="2400" b="1" dirty="0"/>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10005"/>
                  </a:ext>
                </a:extLst>
              </a:tr>
            </a:tbl>
          </a:graphicData>
        </a:graphic>
      </p:graphicFrame>
      <p:graphicFrame>
        <p:nvGraphicFramePr>
          <p:cNvPr id="5" name="Content Placeholder 3">
            <a:extLst>
              <a:ext uri="{FF2B5EF4-FFF2-40B4-BE49-F238E27FC236}">
                <a16:creationId xmlns:a16="http://schemas.microsoft.com/office/drawing/2014/main" id="{5CAD7740-6CA1-4C9E-9963-0C0EC440C594}"/>
              </a:ext>
            </a:extLst>
          </p:cNvPr>
          <p:cNvGraphicFramePr>
            <a:graphicFrameLocks noGrp="1"/>
          </p:cNvGraphicFramePr>
          <p:nvPr>
            <p:ph idx="1"/>
            <p:extLst>
              <p:ext uri="{D42A27DB-BD31-4B8C-83A1-F6EECF244321}">
                <p14:modId xmlns:p14="http://schemas.microsoft.com/office/powerpoint/2010/main" val="3456867912"/>
              </p:ext>
            </p:extLst>
          </p:nvPr>
        </p:nvGraphicFramePr>
        <p:xfrm>
          <a:off x="1449356" y="4653778"/>
          <a:ext cx="8229600" cy="1889760"/>
        </p:xfrm>
        <a:graphic>
          <a:graphicData uri="http://schemas.openxmlformats.org/drawingml/2006/table">
            <a:tbl>
              <a:tblPr firstRow="1" bandRow="1">
                <a:tableStyleId>{AF606853-7671-496A-8E4F-DF71F8EC918B}</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43094">
                <a:tc>
                  <a:txBody>
                    <a:bodyPr/>
                    <a:lstStyle/>
                    <a:p>
                      <a:r>
                        <a:rPr lang="en-US" sz="2000" dirty="0"/>
                        <a:t>Committee</a:t>
                      </a:r>
                    </a:p>
                  </a:txBody>
                  <a:tcPr/>
                </a:tc>
                <a:tc>
                  <a:txBody>
                    <a:bodyPr/>
                    <a:lstStyle/>
                    <a:p>
                      <a:r>
                        <a:rPr lang="en-US" sz="2000" dirty="0"/>
                        <a:t>Purpose</a:t>
                      </a:r>
                    </a:p>
                  </a:txBody>
                  <a:tcPr/>
                </a:tc>
                <a:extLst>
                  <a:ext uri="{0D108BD9-81ED-4DB2-BD59-A6C34878D82A}">
                    <a16:rowId xmlns:a16="http://schemas.microsoft.com/office/drawing/2014/main" val="10000"/>
                  </a:ext>
                </a:extLst>
              </a:tr>
              <a:tr h="343094">
                <a:tc>
                  <a:txBody>
                    <a:bodyPr/>
                    <a:lstStyle/>
                    <a:p>
                      <a:r>
                        <a:rPr lang="en-US" sz="2000" dirty="0"/>
                        <a:t>IEEE 802.11ac</a:t>
                      </a:r>
                    </a:p>
                  </a:txBody>
                  <a:tcPr/>
                </a:tc>
                <a:tc>
                  <a:txBody>
                    <a:bodyPr/>
                    <a:lstStyle/>
                    <a:p>
                      <a:r>
                        <a:rPr lang="en-US" sz="2000" dirty="0"/>
                        <a:t>Up</a:t>
                      </a:r>
                      <a:r>
                        <a:rPr lang="en-US" sz="2000" baseline="0" dirty="0"/>
                        <a:t> to  1.3Gps per radio</a:t>
                      </a:r>
                      <a:endParaRPr lang="en-US" sz="2000" dirty="0"/>
                    </a:p>
                  </a:txBody>
                  <a:tcPr/>
                </a:tc>
                <a:extLst>
                  <a:ext uri="{0D108BD9-81ED-4DB2-BD59-A6C34878D82A}">
                    <a16:rowId xmlns:a16="http://schemas.microsoft.com/office/drawing/2014/main" val="10001"/>
                  </a:ext>
                </a:extLst>
              </a:tr>
              <a:tr h="607013">
                <a:tc>
                  <a:txBody>
                    <a:bodyPr/>
                    <a:lstStyle/>
                    <a:p>
                      <a:r>
                        <a:rPr lang="en-US" sz="2000" dirty="0"/>
                        <a:t>Beam forming</a:t>
                      </a:r>
                    </a:p>
                  </a:txBody>
                  <a:tcPr/>
                </a:tc>
                <a:tc>
                  <a:txBody>
                    <a:bodyPr/>
                    <a:lstStyle/>
                    <a:p>
                      <a:r>
                        <a:rPr lang="en-US" sz="2000" dirty="0"/>
                        <a:t>Greater</a:t>
                      </a:r>
                      <a:r>
                        <a:rPr lang="en-US" sz="2000" baseline="0" dirty="0"/>
                        <a:t> wireless AP/client link reliability</a:t>
                      </a:r>
                      <a:endParaRPr lang="en-US" sz="2000" dirty="0"/>
                    </a:p>
                  </a:txBody>
                  <a:tcPr/>
                </a:tc>
                <a:extLst>
                  <a:ext uri="{0D108BD9-81ED-4DB2-BD59-A6C34878D82A}">
                    <a16:rowId xmlns:a16="http://schemas.microsoft.com/office/drawing/2014/main" val="10002"/>
                  </a:ext>
                </a:extLst>
              </a:tr>
              <a:tr h="343094">
                <a:tc>
                  <a:txBody>
                    <a:bodyPr/>
                    <a:lstStyle/>
                    <a:p>
                      <a:r>
                        <a:rPr lang="en-US" sz="2000" dirty="0"/>
                        <a:t>Multi-user MIMO</a:t>
                      </a:r>
                    </a:p>
                  </a:txBody>
                  <a:tcPr/>
                </a:tc>
                <a:tc>
                  <a:txBody>
                    <a:bodyPr/>
                    <a:lstStyle/>
                    <a:p>
                      <a:r>
                        <a:rPr lang="en-US" sz="2000" dirty="0"/>
                        <a:t>Greater AP/client</a:t>
                      </a:r>
                      <a:r>
                        <a:rPr lang="en-US" sz="2000" baseline="0" dirty="0"/>
                        <a:t> capacity</a:t>
                      </a:r>
                      <a:endParaRPr lang="en-US" sz="20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436791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48C24F-E393-4C75-8532-26A2316394CE}"/>
              </a:ext>
            </a:extLst>
          </p:cNvPr>
          <p:cNvSpPr>
            <a:spLocks noGrp="1"/>
          </p:cNvSpPr>
          <p:nvPr>
            <p:ph type="title"/>
          </p:nvPr>
        </p:nvSpPr>
        <p:spPr/>
        <p:txBody>
          <a:bodyPr/>
          <a:lstStyle/>
          <a:p>
            <a:r>
              <a:rPr lang="en-US" dirty="0"/>
              <a:t>2.4GHz 802.11b</a:t>
            </a:r>
          </a:p>
        </p:txBody>
      </p:sp>
      <p:sp>
        <p:nvSpPr>
          <p:cNvPr id="3" name="Content Placeholder 2">
            <a:extLst>
              <a:ext uri="{FF2B5EF4-FFF2-40B4-BE49-F238E27FC236}">
                <a16:creationId xmlns:a16="http://schemas.microsoft.com/office/drawing/2014/main" id="{BAEC3CED-191E-480A-99BE-99F1B4A29D01}"/>
              </a:ext>
            </a:extLst>
          </p:cNvPr>
          <p:cNvSpPr>
            <a:spLocks noGrp="1"/>
          </p:cNvSpPr>
          <p:nvPr>
            <p:ph idx="1"/>
          </p:nvPr>
        </p:nvSpPr>
        <p:spPr/>
        <p:txBody>
          <a:bodyPr/>
          <a:lstStyle/>
          <a:p>
            <a:r>
              <a:rPr lang="en-US" sz="3200" dirty="0"/>
              <a:t>Came alive in 1999</a:t>
            </a:r>
          </a:p>
          <a:p>
            <a:pPr lvl="1"/>
            <a:r>
              <a:rPr lang="en-US" sz="3200" dirty="0"/>
              <a:t>Home </a:t>
            </a:r>
          </a:p>
          <a:p>
            <a:pPr lvl="1"/>
            <a:r>
              <a:rPr lang="en-US" sz="3200" dirty="0"/>
              <a:t>Corporate Environments</a:t>
            </a:r>
          </a:p>
          <a:p>
            <a:r>
              <a:rPr lang="en-US" sz="3200" dirty="0"/>
              <a:t>Data shift rates</a:t>
            </a:r>
          </a:p>
          <a:p>
            <a:pPr lvl="1"/>
            <a:r>
              <a:rPr lang="en-US" sz="3200" dirty="0"/>
              <a:t>11Mbps</a:t>
            </a:r>
          </a:p>
          <a:p>
            <a:pPr lvl="1"/>
            <a:r>
              <a:rPr lang="en-US" sz="3200" dirty="0"/>
              <a:t>5.5Mbps</a:t>
            </a:r>
          </a:p>
          <a:p>
            <a:pPr lvl="1"/>
            <a:r>
              <a:rPr lang="en-US" sz="3200" dirty="0"/>
              <a:t>2Mbps</a:t>
            </a:r>
          </a:p>
          <a:p>
            <a:pPr lvl="1"/>
            <a:r>
              <a:rPr lang="en-US" sz="3200" dirty="0"/>
              <a:t>1Mpbs</a:t>
            </a:r>
          </a:p>
          <a:p>
            <a:endParaRPr lang="en-US" dirty="0"/>
          </a:p>
        </p:txBody>
      </p:sp>
    </p:spTree>
    <p:extLst>
      <p:ext uri="{BB962C8B-B14F-4D97-AF65-F5344CB8AC3E}">
        <p14:creationId xmlns:p14="http://schemas.microsoft.com/office/powerpoint/2010/main" val="39804802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A8B355-0526-4C48-9E39-7FB55ED03ABE}"/>
              </a:ext>
            </a:extLst>
          </p:cNvPr>
          <p:cNvSpPr>
            <a:spLocks noGrp="1"/>
          </p:cNvSpPr>
          <p:nvPr>
            <p:ph type="title"/>
          </p:nvPr>
        </p:nvSpPr>
        <p:spPr/>
        <p:txBody>
          <a:bodyPr/>
          <a:lstStyle/>
          <a:p>
            <a:r>
              <a:rPr lang="en-US" dirty="0"/>
              <a:t>2.4GHz 802.11b Range</a:t>
            </a:r>
          </a:p>
        </p:txBody>
      </p:sp>
      <p:grpSp>
        <p:nvGrpSpPr>
          <p:cNvPr id="7" name="Group 6">
            <a:extLst>
              <a:ext uri="{FF2B5EF4-FFF2-40B4-BE49-F238E27FC236}">
                <a16:creationId xmlns:a16="http://schemas.microsoft.com/office/drawing/2014/main" id="{17CBBFDC-F5D5-4C05-848F-B3958BBC78D9}"/>
              </a:ext>
            </a:extLst>
          </p:cNvPr>
          <p:cNvGrpSpPr/>
          <p:nvPr/>
        </p:nvGrpSpPr>
        <p:grpSpPr>
          <a:xfrm>
            <a:off x="2813782" y="1469053"/>
            <a:ext cx="6097905" cy="4927599"/>
            <a:chOff x="494347" y="0"/>
            <a:chExt cx="6097905" cy="4927599"/>
          </a:xfrm>
        </p:grpSpPr>
        <p:sp>
          <p:nvSpPr>
            <p:cNvPr id="8" name="Oval 7">
              <a:extLst>
                <a:ext uri="{FF2B5EF4-FFF2-40B4-BE49-F238E27FC236}">
                  <a16:creationId xmlns:a16="http://schemas.microsoft.com/office/drawing/2014/main" id="{A91E947F-AD85-4794-8500-D3A0784C4923}"/>
                </a:ext>
              </a:extLst>
            </p:cNvPr>
            <p:cNvSpPr/>
            <p:nvPr/>
          </p:nvSpPr>
          <p:spPr>
            <a:xfrm>
              <a:off x="494347" y="0"/>
              <a:ext cx="6097905" cy="4927599"/>
            </a:xfrm>
            <a:prstGeom prst="ellipse">
              <a:avLst/>
            </a:prstGeom>
          </p:spPr>
          <p:style>
            <a:lnRef idx="2">
              <a:schemeClr val="lt1">
                <a:hueOff val="0"/>
                <a:satOff val="0"/>
                <a:lumOff val="0"/>
                <a:alphaOff val="0"/>
              </a:schemeClr>
            </a:lnRef>
            <a:fillRef idx="1">
              <a:schemeClr val="accent5">
                <a:hueOff val="0"/>
                <a:satOff val="0"/>
                <a:lumOff val="0"/>
                <a:alphaOff val="0"/>
              </a:schemeClr>
            </a:fillRef>
            <a:effectRef idx="0">
              <a:schemeClr val="accent5">
                <a:hueOff val="0"/>
                <a:satOff val="0"/>
                <a:lumOff val="0"/>
                <a:alphaOff val="0"/>
              </a:schemeClr>
            </a:effectRef>
            <a:fontRef idx="minor">
              <a:schemeClr val="lt1"/>
            </a:fontRef>
          </p:style>
        </p:sp>
        <p:sp>
          <p:nvSpPr>
            <p:cNvPr id="9" name="Oval 4">
              <a:extLst>
                <a:ext uri="{FF2B5EF4-FFF2-40B4-BE49-F238E27FC236}">
                  <a16:creationId xmlns:a16="http://schemas.microsoft.com/office/drawing/2014/main" id="{5F5E95A9-C598-41AD-80B4-5CB3A6084421}"/>
                </a:ext>
              </a:extLst>
            </p:cNvPr>
            <p:cNvSpPr txBox="1"/>
            <p:nvPr/>
          </p:nvSpPr>
          <p:spPr>
            <a:xfrm>
              <a:off x="2690812" y="246379"/>
              <a:ext cx="1704974" cy="73914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1Mbps</a:t>
              </a:r>
            </a:p>
          </p:txBody>
        </p:sp>
      </p:grpSp>
      <p:grpSp>
        <p:nvGrpSpPr>
          <p:cNvPr id="10" name="Group 9">
            <a:extLst>
              <a:ext uri="{FF2B5EF4-FFF2-40B4-BE49-F238E27FC236}">
                <a16:creationId xmlns:a16="http://schemas.microsoft.com/office/drawing/2014/main" id="{5D18B4C9-01DA-40F1-B9EC-CD7E3CF65C59}"/>
              </a:ext>
            </a:extLst>
          </p:cNvPr>
          <p:cNvGrpSpPr/>
          <p:nvPr/>
        </p:nvGrpSpPr>
        <p:grpSpPr>
          <a:xfrm>
            <a:off x="3891693" y="2198337"/>
            <a:ext cx="3942080" cy="3951936"/>
            <a:chOff x="1572259" y="1222044"/>
            <a:chExt cx="3942080" cy="3951936"/>
          </a:xfrm>
        </p:grpSpPr>
        <p:sp>
          <p:nvSpPr>
            <p:cNvPr id="11" name="Oval 10">
              <a:extLst>
                <a:ext uri="{FF2B5EF4-FFF2-40B4-BE49-F238E27FC236}">
                  <a16:creationId xmlns:a16="http://schemas.microsoft.com/office/drawing/2014/main" id="{F2CD4E0B-075E-4866-A5DE-C78457FA2837}"/>
                </a:ext>
              </a:extLst>
            </p:cNvPr>
            <p:cNvSpPr/>
            <p:nvPr/>
          </p:nvSpPr>
          <p:spPr>
            <a:xfrm>
              <a:off x="1572259" y="1231900"/>
              <a:ext cx="3942080" cy="3942080"/>
            </a:xfrm>
            <a:prstGeom prst="ellipse">
              <a:avLst/>
            </a:prstGeom>
          </p:spPr>
          <p:style>
            <a:lnRef idx="2">
              <a:schemeClr val="lt1">
                <a:hueOff val="0"/>
                <a:satOff val="0"/>
                <a:lumOff val="0"/>
                <a:alphaOff val="0"/>
              </a:schemeClr>
            </a:lnRef>
            <a:fillRef idx="1">
              <a:schemeClr val="accent5">
                <a:hueOff val="-2252848"/>
                <a:satOff val="-5806"/>
                <a:lumOff val="-3922"/>
                <a:alphaOff val="0"/>
              </a:schemeClr>
            </a:fillRef>
            <a:effectRef idx="0">
              <a:schemeClr val="accent5">
                <a:hueOff val="-2252848"/>
                <a:satOff val="-5806"/>
                <a:lumOff val="-3922"/>
                <a:alphaOff val="0"/>
              </a:schemeClr>
            </a:effectRef>
            <a:fontRef idx="minor">
              <a:schemeClr val="lt1"/>
            </a:fontRef>
          </p:style>
        </p:sp>
        <p:sp>
          <p:nvSpPr>
            <p:cNvPr id="12" name="Oval 4">
              <a:extLst>
                <a:ext uri="{FF2B5EF4-FFF2-40B4-BE49-F238E27FC236}">
                  <a16:creationId xmlns:a16="http://schemas.microsoft.com/office/drawing/2014/main" id="{2A4D78DE-3AA6-4432-8D1B-9F31C264E405}"/>
                </a:ext>
              </a:extLst>
            </p:cNvPr>
            <p:cNvSpPr txBox="1"/>
            <p:nvPr/>
          </p:nvSpPr>
          <p:spPr>
            <a:xfrm>
              <a:off x="2854421" y="1222044"/>
              <a:ext cx="1377756" cy="70957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2Mpbs</a:t>
              </a:r>
            </a:p>
          </p:txBody>
        </p:sp>
      </p:grpSp>
      <p:grpSp>
        <p:nvGrpSpPr>
          <p:cNvPr id="13" name="Group 12">
            <a:extLst>
              <a:ext uri="{FF2B5EF4-FFF2-40B4-BE49-F238E27FC236}">
                <a16:creationId xmlns:a16="http://schemas.microsoft.com/office/drawing/2014/main" id="{6ABFB13D-4879-4282-9E20-469840022DAE}"/>
              </a:ext>
            </a:extLst>
          </p:cNvPr>
          <p:cNvGrpSpPr/>
          <p:nvPr/>
        </p:nvGrpSpPr>
        <p:grpSpPr>
          <a:xfrm>
            <a:off x="4430649" y="2754427"/>
            <a:ext cx="2956560" cy="2956560"/>
            <a:chOff x="2065020" y="1971039"/>
            <a:chExt cx="2956560" cy="2956560"/>
          </a:xfrm>
        </p:grpSpPr>
        <p:sp>
          <p:nvSpPr>
            <p:cNvPr id="14" name="Oval 13">
              <a:extLst>
                <a:ext uri="{FF2B5EF4-FFF2-40B4-BE49-F238E27FC236}">
                  <a16:creationId xmlns:a16="http://schemas.microsoft.com/office/drawing/2014/main" id="{D8DEFEAF-DA8F-4BD7-BDB1-A4A1FA969891}"/>
                </a:ext>
              </a:extLst>
            </p:cNvPr>
            <p:cNvSpPr/>
            <p:nvPr/>
          </p:nvSpPr>
          <p:spPr>
            <a:xfrm>
              <a:off x="2065020" y="1971039"/>
              <a:ext cx="2956560" cy="2956560"/>
            </a:xfrm>
            <a:prstGeom prst="ellipse">
              <a:avLst/>
            </a:prstGeom>
          </p:spPr>
          <p:style>
            <a:lnRef idx="2">
              <a:schemeClr val="lt1">
                <a:hueOff val="0"/>
                <a:satOff val="0"/>
                <a:lumOff val="0"/>
                <a:alphaOff val="0"/>
              </a:schemeClr>
            </a:lnRef>
            <a:fillRef idx="1">
              <a:schemeClr val="accent5">
                <a:hueOff val="-4505695"/>
                <a:satOff val="-11613"/>
                <a:lumOff val="-7843"/>
                <a:alphaOff val="0"/>
              </a:schemeClr>
            </a:fillRef>
            <a:effectRef idx="0">
              <a:schemeClr val="accent5">
                <a:hueOff val="-4505695"/>
                <a:satOff val="-11613"/>
                <a:lumOff val="-7843"/>
                <a:alphaOff val="0"/>
              </a:schemeClr>
            </a:effectRef>
            <a:fontRef idx="minor">
              <a:schemeClr val="lt1"/>
            </a:fontRef>
          </p:style>
        </p:sp>
        <p:sp>
          <p:nvSpPr>
            <p:cNvPr id="15" name="Oval 4">
              <a:extLst>
                <a:ext uri="{FF2B5EF4-FFF2-40B4-BE49-F238E27FC236}">
                  <a16:creationId xmlns:a16="http://schemas.microsoft.com/office/drawing/2014/main" id="{D9951171-A1E5-4B68-B6BA-A7148F18A379}"/>
                </a:ext>
              </a:extLst>
            </p:cNvPr>
            <p:cNvSpPr txBox="1"/>
            <p:nvPr/>
          </p:nvSpPr>
          <p:spPr>
            <a:xfrm>
              <a:off x="2854421" y="2192781"/>
              <a:ext cx="1377756" cy="66522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5.5Mbps</a:t>
              </a:r>
            </a:p>
          </p:txBody>
        </p:sp>
      </p:grpSp>
      <p:grpSp>
        <p:nvGrpSpPr>
          <p:cNvPr id="16" name="Group 15">
            <a:extLst>
              <a:ext uri="{FF2B5EF4-FFF2-40B4-BE49-F238E27FC236}">
                <a16:creationId xmlns:a16="http://schemas.microsoft.com/office/drawing/2014/main" id="{C64093FF-318F-4247-A0D7-02ED770F009D}"/>
              </a:ext>
            </a:extLst>
          </p:cNvPr>
          <p:cNvGrpSpPr/>
          <p:nvPr/>
        </p:nvGrpSpPr>
        <p:grpSpPr>
          <a:xfrm>
            <a:off x="4923410" y="3427595"/>
            <a:ext cx="1971040" cy="1971040"/>
            <a:chOff x="2528904" y="2648585"/>
            <a:chExt cx="1971040" cy="1971040"/>
          </a:xfrm>
        </p:grpSpPr>
        <p:sp>
          <p:nvSpPr>
            <p:cNvPr id="17" name="Oval 16">
              <a:extLst>
                <a:ext uri="{FF2B5EF4-FFF2-40B4-BE49-F238E27FC236}">
                  <a16:creationId xmlns:a16="http://schemas.microsoft.com/office/drawing/2014/main" id="{9311DB2E-18E5-470F-8B7C-F13C27AC6AEE}"/>
                </a:ext>
              </a:extLst>
            </p:cNvPr>
            <p:cNvSpPr/>
            <p:nvPr/>
          </p:nvSpPr>
          <p:spPr>
            <a:xfrm>
              <a:off x="2528904" y="2648585"/>
              <a:ext cx="1971040" cy="1971040"/>
            </a:xfrm>
            <a:prstGeom prst="ellipse">
              <a:avLst/>
            </a:prstGeom>
          </p:spPr>
          <p:style>
            <a:lnRef idx="2">
              <a:schemeClr val="lt1">
                <a:hueOff val="0"/>
                <a:satOff val="0"/>
                <a:lumOff val="0"/>
                <a:alphaOff val="0"/>
              </a:schemeClr>
            </a:lnRef>
            <a:fillRef idx="1">
              <a:schemeClr val="accent5">
                <a:hueOff val="-6758543"/>
                <a:satOff val="-17419"/>
                <a:lumOff val="-11765"/>
                <a:alphaOff val="0"/>
              </a:schemeClr>
            </a:fillRef>
            <a:effectRef idx="0">
              <a:schemeClr val="accent5">
                <a:hueOff val="-6758543"/>
                <a:satOff val="-17419"/>
                <a:lumOff val="-11765"/>
                <a:alphaOff val="0"/>
              </a:schemeClr>
            </a:effectRef>
            <a:fontRef idx="minor">
              <a:schemeClr val="lt1"/>
            </a:fontRef>
          </p:style>
        </p:sp>
        <p:sp>
          <p:nvSpPr>
            <p:cNvPr id="18" name="Oval 4">
              <a:extLst>
                <a:ext uri="{FF2B5EF4-FFF2-40B4-BE49-F238E27FC236}">
                  <a16:creationId xmlns:a16="http://schemas.microsoft.com/office/drawing/2014/main" id="{4932D0EE-7639-413C-A4EF-909C01609845}"/>
                </a:ext>
              </a:extLst>
            </p:cNvPr>
            <p:cNvSpPr txBox="1"/>
            <p:nvPr/>
          </p:nvSpPr>
          <p:spPr>
            <a:xfrm>
              <a:off x="2817556" y="3141345"/>
              <a:ext cx="1393735" cy="98552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US" sz="2300" kern="1200" dirty="0"/>
                <a:t>11Mbps</a:t>
              </a:r>
            </a:p>
          </p:txBody>
        </p:sp>
      </p:grpSp>
      <p:pic>
        <p:nvPicPr>
          <p:cNvPr id="19" name="Picture 18">
            <a:extLst>
              <a:ext uri="{FF2B5EF4-FFF2-40B4-BE49-F238E27FC236}">
                <a16:creationId xmlns:a16="http://schemas.microsoft.com/office/drawing/2014/main" id="{CF8ACBC8-4CDF-4AF4-9CB4-DE565A37E5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87393" y="1154906"/>
            <a:ext cx="1071563" cy="1071563"/>
          </a:xfrm>
          <a:prstGeom prst="rect">
            <a:avLst/>
          </a:prstGeom>
        </p:spPr>
      </p:pic>
      <p:sp>
        <p:nvSpPr>
          <p:cNvPr id="20" name="Cloud Callout 12">
            <a:extLst>
              <a:ext uri="{FF2B5EF4-FFF2-40B4-BE49-F238E27FC236}">
                <a16:creationId xmlns:a16="http://schemas.microsoft.com/office/drawing/2014/main" id="{6866CFE4-93BE-45F0-9F81-B88C308C2CAB}"/>
              </a:ext>
            </a:extLst>
          </p:cNvPr>
          <p:cNvSpPr/>
          <p:nvPr/>
        </p:nvSpPr>
        <p:spPr>
          <a:xfrm>
            <a:off x="6888473" y="764974"/>
            <a:ext cx="1202303" cy="612648"/>
          </a:xfrm>
          <a:prstGeom prst="cloudCallout">
            <a:avLst>
              <a:gd name="adj1" fmla="val 45881"/>
              <a:gd name="adj2" fmla="val 13501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r>
              <a:rPr lang="en-US" dirty="0" err="1"/>
              <a:t>Ahhh</a:t>
            </a:r>
            <a:r>
              <a:rPr lang="en-US" dirty="0"/>
              <a:t>!</a:t>
            </a:r>
          </a:p>
        </p:txBody>
      </p:sp>
      <p:pic>
        <p:nvPicPr>
          <p:cNvPr id="21" name="Picture 20">
            <a:extLst>
              <a:ext uri="{FF2B5EF4-FFF2-40B4-BE49-F238E27FC236}">
                <a16:creationId xmlns:a16="http://schemas.microsoft.com/office/drawing/2014/main" id="{F8CD455A-0E5D-42F6-AE96-71E5ACB8CD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498120" y="4642284"/>
            <a:ext cx="865738" cy="933875"/>
          </a:xfrm>
          <a:prstGeom prst="rect">
            <a:avLst/>
          </a:prstGeom>
        </p:spPr>
      </p:pic>
      <p:sp>
        <p:nvSpPr>
          <p:cNvPr id="22" name="Cloud Callout 10">
            <a:extLst>
              <a:ext uri="{FF2B5EF4-FFF2-40B4-BE49-F238E27FC236}">
                <a16:creationId xmlns:a16="http://schemas.microsoft.com/office/drawing/2014/main" id="{707B7BD5-1E60-4A18-A748-CD5E5460079F}"/>
              </a:ext>
            </a:extLst>
          </p:cNvPr>
          <p:cNvSpPr/>
          <p:nvPr/>
        </p:nvSpPr>
        <p:spPr>
          <a:xfrm>
            <a:off x="6539678" y="3786497"/>
            <a:ext cx="1202303" cy="612648"/>
          </a:xfrm>
          <a:prstGeom prst="cloudCallout">
            <a:avLst>
              <a:gd name="adj1" fmla="val -62813"/>
              <a:gd name="adj2" fmla="val 13008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Great signal</a:t>
            </a:r>
          </a:p>
        </p:txBody>
      </p:sp>
    </p:spTree>
    <p:extLst>
      <p:ext uri="{BB962C8B-B14F-4D97-AF65-F5344CB8AC3E}">
        <p14:creationId xmlns:p14="http://schemas.microsoft.com/office/powerpoint/2010/main" val="6708863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3FB30-E35F-4506-B29C-25647B92FC11}"/>
              </a:ext>
            </a:extLst>
          </p:cNvPr>
          <p:cNvSpPr>
            <a:spLocks noGrp="1"/>
          </p:cNvSpPr>
          <p:nvPr>
            <p:ph type="title"/>
          </p:nvPr>
        </p:nvSpPr>
        <p:spPr/>
        <p:txBody>
          <a:bodyPr/>
          <a:lstStyle/>
          <a:p>
            <a:r>
              <a:rPr lang="en-US" dirty="0"/>
              <a:t>2.4GHz 802.11g</a:t>
            </a:r>
          </a:p>
        </p:txBody>
      </p:sp>
      <p:sp>
        <p:nvSpPr>
          <p:cNvPr id="3" name="Content Placeholder 2">
            <a:extLst>
              <a:ext uri="{FF2B5EF4-FFF2-40B4-BE49-F238E27FC236}">
                <a16:creationId xmlns:a16="http://schemas.microsoft.com/office/drawing/2014/main" id="{315CE84F-F494-4F37-B5DC-D6D658DA8CBF}"/>
              </a:ext>
            </a:extLst>
          </p:cNvPr>
          <p:cNvSpPr>
            <a:spLocks noGrp="1"/>
          </p:cNvSpPr>
          <p:nvPr>
            <p:ph idx="1"/>
          </p:nvPr>
        </p:nvSpPr>
        <p:spPr/>
        <p:txBody>
          <a:bodyPr/>
          <a:lstStyle/>
          <a:p>
            <a:r>
              <a:rPr lang="en-US" dirty="0"/>
              <a:t>Came alive in 2003</a:t>
            </a:r>
          </a:p>
          <a:p>
            <a:pPr lvl="1"/>
            <a:r>
              <a:rPr lang="en-US" sz="2800" dirty="0"/>
              <a:t>Backward compatible with 802.11b</a:t>
            </a:r>
          </a:p>
          <a:p>
            <a:pPr lvl="1"/>
            <a:r>
              <a:rPr lang="en-US" sz="2800" dirty="0"/>
              <a:t>Gave us the 54Mbps data rate</a:t>
            </a:r>
          </a:p>
          <a:p>
            <a:pPr lvl="1"/>
            <a:r>
              <a:rPr lang="en-US" sz="2800" dirty="0"/>
              <a:t>Will run at 802.11b rates in Mixed environment</a:t>
            </a:r>
          </a:p>
          <a:p>
            <a:r>
              <a:rPr lang="en-US" dirty="0"/>
              <a:t>Data shift rates</a:t>
            </a:r>
          </a:p>
          <a:p>
            <a:pPr lvl="1"/>
            <a:r>
              <a:rPr lang="en-US" sz="2800" dirty="0"/>
              <a:t>54Mbps – 1Mbps Mixed environment</a:t>
            </a:r>
          </a:p>
          <a:p>
            <a:pPr lvl="1"/>
            <a:r>
              <a:rPr lang="en-US" sz="2800" dirty="0"/>
              <a:t>We should disable 802.11b on our AP’s</a:t>
            </a:r>
          </a:p>
          <a:p>
            <a:endParaRPr lang="en-US" dirty="0"/>
          </a:p>
        </p:txBody>
      </p:sp>
    </p:spTree>
    <p:extLst>
      <p:ext uri="{BB962C8B-B14F-4D97-AF65-F5344CB8AC3E}">
        <p14:creationId xmlns:p14="http://schemas.microsoft.com/office/powerpoint/2010/main" val="3849319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FDFEB7-2FD9-4397-8AF1-DD1F0051F7D6}"/>
              </a:ext>
            </a:extLst>
          </p:cNvPr>
          <p:cNvSpPr>
            <a:spLocks noGrp="1"/>
          </p:cNvSpPr>
          <p:nvPr>
            <p:ph type="title"/>
          </p:nvPr>
        </p:nvSpPr>
        <p:spPr/>
        <p:txBody>
          <a:bodyPr/>
          <a:lstStyle/>
          <a:p>
            <a:r>
              <a:rPr lang="en-US" dirty="0"/>
              <a:t>2.4GHz 802.11g Range</a:t>
            </a:r>
          </a:p>
        </p:txBody>
      </p:sp>
      <p:grpSp>
        <p:nvGrpSpPr>
          <p:cNvPr id="4" name="Group 3">
            <a:extLst>
              <a:ext uri="{FF2B5EF4-FFF2-40B4-BE49-F238E27FC236}">
                <a16:creationId xmlns:a16="http://schemas.microsoft.com/office/drawing/2014/main" id="{7356BBFF-2F20-4F7F-96BC-93228CE0C055}"/>
              </a:ext>
            </a:extLst>
          </p:cNvPr>
          <p:cNvGrpSpPr/>
          <p:nvPr/>
        </p:nvGrpSpPr>
        <p:grpSpPr>
          <a:xfrm>
            <a:off x="3076621" y="1690688"/>
            <a:ext cx="6225648" cy="4954337"/>
            <a:chOff x="494347" y="0"/>
            <a:chExt cx="6097905" cy="4927599"/>
          </a:xfrm>
        </p:grpSpPr>
        <p:sp>
          <p:nvSpPr>
            <p:cNvPr id="5" name="Oval 4">
              <a:extLst>
                <a:ext uri="{FF2B5EF4-FFF2-40B4-BE49-F238E27FC236}">
                  <a16:creationId xmlns:a16="http://schemas.microsoft.com/office/drawing/2014/main" id="{DE778F82-AA0B-4433-9BD9-2E04DC646D88}"/>
                </a:ext>
              </a:extLst>
            </p:cNvPr>
            <p:cNvSpPr/>
            <p:nvPr/>
          </p:nvSpPr>
          <p:spPr>
            <a:xfrm>
              <a:off x="494347" y="0"/>
              <a:ext cx="6097905" cy="4927599"/>
            </a:xfrm>
            <a:prstGeom prst="ellipse">
              <a:avLst/>
            </a:prstGeom>
          </p:spPr>
          <p:style>
            <a:lnRef idx="2">
              <a:schemeClr val="accent2">
                <a:shade val="50000"/>
              </a:schemeClr>
            </a:lnRef>
            <a:fillRef idx="1">
              <a:schemeClr val="accent2"/>
            </a:fillRef>
            <a:effectRef idx="0">
              <a:schemeClr val="accent2"/>
            </a:effectRef>
            <a:fontRef idx="minor">
              <a:schemeClr val="lt1"/>
            </a:fontRef>
          </p:style>
        </p:sp>
        <p:sp>
          <p:nvSpPr>
            <p:cNvPr id="6" name="Oval 4">
              <a:extLst>
                <a:ext uri="{FF2B5EF4-FFF2-40B4-BE49-F238E27FC236}">
                  <a16:creationId xmlns:a16="http://schemas.microsoft.com/office/drawing/2014/main" id="{4F62FBB2-835A-4C31-BE14-950ACBD8696E}"/>
                </a:ext>
              </a:extLst>
            </p:cNvPr>
            <p:cNvSpPr txBox="1"/>
            <p:nvPr/>
          </p:nvSpPr>
          <p:spPr>
            <a:xfrm>
              <a:off x="2399942" y="39833"/>
              <a:ext cx="2286714" cy="4927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1600" kern="1200" dirty="0">
                  <a:solidFill>
                    <a:sysClr val="windowText" lastClr="000000"/>
                  </a:solidFill>
                </a:rPr>
                <a:t>1Mbps</a:t>
              </a:r>
            </a:p>
          </p:txBody>
        </p:sp>
      </p:grpSp>
      <p:grpSp>
        <p:nvGrpSpPr>
          <p:cNvPr id="7" name="Group 6">
            <a:extLst>
              <a:ext uri="{FF2B5EF4-FFF2-40B4-BE49-F238E27FC236}">
                <a16:creationId xmlns:a16="http://schemas.microsoft.com/office/drawing/2014/main" id="{C6E20125-D426-44BD-998C-57C060D4A023}"/>
              </a:ext>
            </a:extLst>
          </p:cNvPr>
          <p:cNvGrpSpPr/>
          <p:nvPr/>
        </p:nvGrpSpPr>
        <p:grpSpPr>
          <a:xfrm>
            <a:off x="4173368" y="2127253"/>
            <a:ext cx="4188460" cy="4188460"/>
            <a:chOff x="1463352" y="436565"/>
            <a:chExt cx="4188460" cy="4188460"/>
          </a:xfrm>
        </p:grpSpPr>
        <p:sp>
          <p:nvSpPr>
            <p:cNvPr id="8" name="Oval 7">
              <a:extLst>
                <a:ext uri="{FF2B5EF4-FFF2-40B4-BE49-F238E27FC236}">
                  <a16:creationId xmlns:a16="http://schemas.microsoft.com/office/drawing/2014/main" id="{5F0A453E-33F2-42E9-B3D1-404CD90F7CE3}"/>
                </a:ext>
              </a:extLst>
            </p:cNvPr>
            <p:cNvSpPr/>
            <p:nvPr/>
          </p:nvSpPr>
          <p:spPr>
            <a:xfrm>
              <a:off x="1463352" y="436565"/>
              <a:ext cx="4188460" cy="4188460"/>
            </a:xfrm>
            <a:prstGeom prst="ellipse">
              <a:avLst/>
            </a:prstGeom>
          </p:spPr>
          <p:style>
            <a:lnRef idx="2">
              <a:schemeClr val="accent3">
                <a:shade val="50000"/>
              </a:schemeClr>
            </a:lnRef>
            <a:fillRef idx="1">
              <a:schemeClr val="accent3"/>
            </a:fillRef>
            <a:effectRef idx="0">
              <a:schemeClr val="accent3"/>
            </a:effectRef>
            <a:fontRef idx="minor">
              <a:schemeClr val="lt1"/>
            </a:fontRef>
          </p:style>
        </p:sp>
        <p:sp>
          <p:nvSpPr>
            <p:cNvPr id="9" name="Oval 6">
              <a:extLst>
                <a:ext uri="{FF2B5EF4-FFF2-40B4-BE49-F238E27FC236}">
                  <a16:creationId xmlns:a16="http://schemas.microsoft.com/office/drawing/2014/main" id="{3A33E5E7-0DAD-486A-A9BB-1EED16EC7408}"/>
                </a:ext>
              </a:extLst>
            </p:cNvPr>
            <p:cNvSpPr txBox="1"/>
            <p:nvPr/>
          </p:nvSpPr>
          <p:spPr>
            <a:xfrm>
              <a:off x="2622908" y="564344"/>
              <a:ext cx="1806273" cy="48167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1600" kern="1200" dirty="0">
                  <a:solidFill>
                    <a:sysClr val="windowText" lastClr="000000"/>
                  </a:solidFill>
                </a:rPr>
                <a:t>2Mbps</a:t>
              </a:r>
            </a:p>
          </p:txBody>
        </p:sp>
      </p:grpSp>
      <p:grpSp>
        <p:nvGrpSpPr>
          <p:cNvPr id="10" name="Group 9">
            <a:extLst>
              <a:ext uri="{FF2B5EF4-FFF2-40B4-BE49-F238E27FC236}">
                <a16:creationId xmlns:a16="http://schemas.microsoft.com/office/drawing/2014/main" id="{4A7F2236-FC56-4A32-8112-37E8B498CBF2}"/>
              </a:ext>
            </a:extLst>
          </p:cNvPr>
          <p:cNvGrpSpPr/>
          <p:nvPr/>
        </p:nvGrpSpPr>
        <p:grpSpPr>
          <a:xfrm>
            <a:off x="4555664" y="2579686"/>
            <a:ext cx="3449320" cy="3449320"/>
            <a:chOff x="1845648" y="888998"/>
            <a:chExt cx="3449320" cy="3449320"/>
          </a:xfrm>
        </p:grpSpPr>
        <p:sp>
          <p:nvSpPr>
            <p:cNvPr id="11" name="Oval 10">
              <a:extLst>
                <a:ext uri="{FF2B5EF4-FFF2-40B4-BE49-F238E27FC236}">
                  <a16:creationId xmlns:a16="http://schemas.microsoft.com/office/drawing/2014/main" id="{ED0AD8A4-FFD9-4E38-A91E-E4A87A8833E3}"/>
                </a:ext>
              </a:extLst>
            </p:cNvPr>
            <p:cNvSpPr/>
            <p:nvPr/>
          </p:nvSpPr>
          <p:spPr>
            <a:xfrm>
              <a:off x="1845648" y="888998"/>
              <a:ext cx="3449320" cy="3449320"/>
            </a:xfrm>
            <a:prstGeom prst="ellipse">
              <a:avLst/>
            </a:prstGeom>
          </p:spPr>
          <p:style>
            <a:lnRef idx="2">
              <a:schemeClr val="lt1">
                <a:hueOff val="0"/>
                <a:satOff val="0"/>
                <a:lumOff val="0"/>
                <a:alphaOff val="0"/>
              </a:schemeClr>
            </a:lnRef>
            <a:fillRef idx="1">
              <a:schemeClr val="accent5">
                <a:hueOff val="-2252848"/>
                <a:satOff val="-5806"/>
                <a:lumOff val="-3922"/>
                <a:alphaOff val="0"/>
              </a:schemeClr>
            </a:fillRef>
            <a:effectRef idx="0">
              <a:schemeClr val="accent5">
                <a:hueOff val="-2252848"/>
                <a:satOff val="-5806"/>
                <a:lumOff val="-3922"/>
                <a:alphaOff val="0"/>
              </a:schemeClr>
            </a:effectRef>
            <a:fontRef idx="minor">
              <a:schemeClr val="lt1"/>
            </a:fontRef>
          </p:style>
        </p:sp>
        <p:sp>
          <p:nvSpPr>
            <p:cNvPr id="12" name="Oval 8">
              <a:extLst>
                <a:ext uri="{FF2B5EF4-FFF2-40B4-BE49-F238E27FC236}">
                  <a16:creationId xmlns:a16="http://schemas.microsoft.com/office/drawing/2014/main" id="{17069FEF-EFC7-462A-8B4F-13C882F8F63A}"/>
                </a:ext>
              </a:extLst>
            </p:cNvPr>
            <p:cNvSpPr txBox="1"/>
            <p:nvPr/>
          </p:nvSpPr>
          <p:spPr>
            <a:xfrm>
              <a:off x="2665070" y="997514"/>
              <a:ext cx="1785023" cy="476006"/>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1600" kern="1200" dirty="0">
                  <a:solidFill>
                    <a:sysClr val="windowText" lastClr="000000"/>
                  </a:solidFill>
                </a:rPr>
                <a:t>5.5Mbps</a:t>
              </a:r>
            </a:p>
          </p:txBody>
        </p:sp>
      </p:grpSp>
      <p:grpSp>
        <p:nvGrpSpPr>
          <p:cNvPr id="13" name="Group 12">
            <a:extLst>
              <a:ext uri="{FF2B5EF4-FFF2-40B4-BE49-F238E27FC236}">
                <a16:creationId xmlns:a16="http://schemas.microsoft.com/office/drawing/2014/main" id="{BCC64477-1792-4A10-8654-BD590869D6CA}"/>
              </a:ext>
            </a:extLst>
          </p:cNvPr>
          <p:cNvGrpSpPr/>
          <p:nvPr/>
        </p:nvGrpSpPr>
        <p:grpSpPr>
          <a:xfrm>
            <a:off x="4912508" y="3041717"/>
            <a:ext cx="2710180" cy="2710180"/>
            <a:chOff x="2202492" y="1351029"/>
            <a:chExt cx="2710180" cy="2710180"/>
          </a:xfrm>
        </p:grpSpPr>
        <p:sp>
          <p:nvSpPr>
            <p:cNvPr id="14" name="Oval 13">
              <a:extLst>
                <a:ext uri="{FF2B5EF4-FFF2-40B4-BE49-F238E27FC236}">
                  <a16:creationId xmlns:a16="http://schemas.microsoft.com/office/drawing/2014/main" id="{9C3A0007-23DD-47E6-8FCC-74D6B055474E}"/>
                </a:ext>
              </a:extLst>
            </p:cNvPr>
            <p:cNvSpPr/>
            <p:nvPr/>
          </p:nvSpPr>
          <p:spPr>
            <a:xfrm>
              <a:off x="2202492" y="1351029"/>
              <a:ext cx="2710180" cy="2710180"/>
            </a:xfrm>
            <a:prstGeom prst="ellipse">
              <a:avLst/>
            </a:prstGeom>
          </p:spPr>
          <p:style>
            <a:lnRef idx="2">
              <a:schemeClr val="lt1">
                <a:hueOff val="0"/>
                <a:satOff val="0"/>
                <a:lumOff val="0"/>
                <a:alphaOff val="0"/>
              </a:schemeClr>
            </a:lnRef>
            <a:fillRef idx="1">
              <a:schemeClr val="accent5">
                <a:hueOff val="-3379271"/>
                <a:satOff val="-8710"/>
                <a:lumOff val="-5883"/>
                <a:alphaOff val="0"/>
              </a:schemeClr>
            </a:fillRef>
            <a:effectRef idx="0">
              <a:schemeClr val="accent5">
                <a:hueOff val="-3379271"/>
                <a:satOff val="-8710"/>
                <a:lumOff val="-5883"/>
                <a:alphaOff val="0"/>
              </a:schemeClr>
            </a:effectRef>
            <a:fontRef idx="minor">
              <a:schemeClr val="lt1"/>
            </a:fontRef>
          </p:style>
        </p:sp>
        <p:sp>
          <p:nvSpPr>
            <p:cNvPr id="15" name="Oval 10">
              <a:extLst>
                <a:ext uri="{FF2B5EF4-FFF2-40B4-BE49-F238E27FC236}">
                  <a16:creationId xmlns:a16="http://schemas.microsoft.com/office/drawing/2014/main" id="{94B20941-FDF0-43FF-B77F-BFF68299DFA6}"/>
                </a:ext>
              </a:extLst>
            </p:cNvPr>
            <p:cNvSpPr txBox="1"/>
            <p:nvPr/>
          </p:nvSpPr>
          <p:spPr>
            <a:xfrm>
              <a:off x="2825834" y="1594945"/>
              <a:ext cx="1463497" cy="487832"/>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1600" kern="1200" dirty="0">
                  <a:solidFill>
                    <a:sysClr val="windowText" lastClr="000000"/>
                  </a:solidFill>
                </a:rPr>
                <a:t>6Mbps</a:t>
              </a:r>
            </a:p>
          </p:txBody>
        </p:sp>
      </p:grpSp>
      <p:grpSp>
        <p:nvGrpSpPr>
          <p:cNvPr id="16" name="Group 15">
            <a:extLst>
              <a:ext uri="{FF2B5EF4-FFF2-40B4-BE49-F238E27FC236}">
                <a16:creationId xmlns:a16="http://schemas.microsoft.com/office/drawing/2014/main" id="{323F302E-A08A-416B-AF12-1A947F505C23}"/>
              </a:ext>
            </a:extLst>
          </p:cNvPr>
          <p:cNvGrpSpPr/>
          <p:nvPr/>
        </p:nvGrpSpPr>
        <p:grpSpPr>
          <a:xfrm>
            <a:off x="5282086" y="3575376"/>
            <a:ext cx="1971040" cy="1971040"/>
            <a:chOff x="2572070" y="1884688"/>
            <a:chExt cx="1971040" cy="1971040"/>
          </a:xfrm>
        </p:grpSpPr>
        <p:sp>
          <p:nvSpPr>
            <p:cNvPr id="17" name="Oval 16">
              <a:extLst>
                <a:ext uri="{FF2B5EF4-FFF2-40B4-BE49-F238E27FC236}">
                  <a16:creationId xmlns:a16="http://schemas.microsoft.com/office/drawing/2014/main" id="{5FE3B168-459F-44B2-B6DE-F7119ACEE2AB}"/>
                </a:ext>
              </a:extLst>
            </p:cNvPr>
            <p:cNvSpPr/>
            <p:nvPr/>
          </p:nvSpPr>
          <p:spPr>
            <a:xfrm>
              <a:off x="2572070" y="1884688"/>
              <a:ext cx="1971040" cy="1971040"/>
            </a:xfrm>
            <a:prstGeom prst="ellipse">
              <a:avLst/>
            </a:prstGeom>
          </p:spPr>
          <p:style>
            <a:lnRef idx="2">
              <a:schemeClr val="lt1">
                <a:hueOff val="0"/>
                <a:satOff val="0"/>
                <a:lumOff val="0"/>
                <a:alphaOff val="0"/>
              </a:schemeClr>
            </a:lnRef>
            <a:fillRef idx="1">
              <a:schemeClr val="accent5">
                <a:hueOff val="-4505695"/>
                <a:satOff val="-11613"/>
                <a:lumOff val="-7843"/>
                <a:alphaOff val="0"/>
              </a:schemeClr>
            </a:fillRef>
            <a:effectRef idx="0">
              <a:schemeClr val="accent5">
                <a:hueOff val="-4505695"/>
                <a:satOff val="-11613"/>
                <a:lumOff val="-7843"/>
                <a:alphaOff val="0"/>
              </a:schemeClr>
            </a:effectRef>
            <a:fontRef idx="minor">
              <a:schemeClr val="lt1"/>
            </a:fontRef>
          </p:style>
        </p:sp>
        <p:sp>
          <p:nvSpPr>
            <p:cNvPr id="18" name="Oval 12">
              <a:extLst>
                <a:ext uri="{FF2B5EF4-FFF2-40B4-BE49-F238E27FC236}">
                  <a16:creationId xmlns:a16="http://schemas.microsoft.com/office/drawing/2014/main" id="{C44B7A17-8891-4500-B79E-122396DF1E2D}"/>
                </a:ext>
              </a:extLst>
            </p:cNvPr>
            <p:cNvSpPr txBox="1"/>
            <p:nvPr/>
          </p:nvSpPr>
          <p:spPr>
            <a:xfrm>
              <a:off x="2917002" y="2131068"/>
              <a:ext cx="1281176" cy="49276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1600" kern="1200" dirty="0">
                  <a:solidFill>
                    <a:sysClr val="windowText" lastClr="000000"/>
                  </a:solidFill>
                </a:rPr>
                <a:t>9Mbps</a:t>
              </a:r>
            </a:p>
          </p:txBody>
        </p:sp>
      </p:grpSp>
      <p:grpSp>
        <p:nvGrpSpPr>
          <p:cNvPr id="19" name="Group 18">
            <a:extLst>
              <a:ext uri="{FF2B5EF4-FFF2-40B4-BE49-F238E27FC236}">
                <a16:creationId xmlns:a16="http://schemas.microsoft.com/office/drawing/2014/main" id="{936F781C-A21D-4096-8D5A-4473927E189B}"/>
              </a:ext>
            </a:extLst>
          </p:cNvPr>
          <p:cNvGrpSpPr/>
          <p:nvPr/>
        </p:nvGrpSpPr>
        <p:grpSpPr>
          <a:xfrm>
            <a:off x="5651656" y="4103684"/>
            <a:ext cx="1231899" cy="1231899"/>
            <a:chOff x="2941640" y="2412996"/>
            <a:chExt cx="1231899" cy="1231899"/>
          </a:xfrm>
        </p:grpSpPr>
        <p:sp>
          <p:nvSpPr>
            <p:cNvPr id="20" name="Oval 19">
              <a:extLst>
                <a:ext uri="{FF2B5EF4-FFF2-40B4-BE49-F238E27FC236}">
                  <a16:creationId xmlns:a16="http://schemas.microsoft.com/office/drawing/2014/main" id="{679A6525-479F-4780-843A-34B2017849FA}"/>
                </a:ext>
              </a:extLst>
            </p:cNvPr>
            <p:cNvSpPr/>
            <p:nvPr/>
          </p:nvSpPr>
          <p:spPr>
            <a:xfrm>
              <a:off x="2941640" y="2412996"/>
              <a:ext cx="1231899" cy="1231899"/>
            </a:xfrm>
            <a:prstGeom prst="ellipse">
              <a:avLst/>
            </a:prstGeom>
          </p:spPr>
          <p:style>
            <a:lnRef idx="0">
              <a:schemeClr val="accent3"/>
            </a:lnRef>
            <a:fillRef idx="3">
              <a:schemeClr val="accent3"/>
            </a:fillRef>
            <a:effectRef idx="3">
              <a:schemeClr val="accent3"/>
            </a:effectRef>
            <a:fontRef idx="minor">
              <a:schemeClr val="lt1"/>
            </a:fontRef>
          </p:style>
        </p:sp>
        <p:sp>
          <p:nvSpPr>
            <p:cNvPr id="21" name="Oval 14">
              <a:extLst>
                <a:ext uri="{FF2B5EF4-FFF2-40B4-BE49-F238E27FC236}">
                  <a16:creationId xmlns:a16="http://schemas.microsoft.com/office/drawing/2014/main" id="{B2385015-E1B5-42FA-B9D7-82896A254C7C}"/>
                </a:ext>
              </a:extLst>
            </p:cNvPr>
            <p:cNvSpPr txBox="1"/>
            <p:nvPr/>
          </p:nvSpPr>
          <p:spPr>
            <a:xfrm>
              <a:off x="3138744" y="2597165"/>
              <a:ext cx="837692" cy="29688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1600" kern="1200" dirty="0">
                  <a:solidFill>
                    <a:sysClr val="windowText" lastClr="000000"/>
                  </a:solidFill>
                </a:rPr>
                <a:t>11Mbps</a:t>
              </a:r>
            </a:p>
          </p:txBody>
        </p:sp>
      </p:grpSp>
      <p:grpSp>
        <p:nvGrpSpPr>
          <p:cNvPr id="22" name="Group 21">
            <a:extLst>
              <a:ext uri="{FF2B5EF4-FFF2-40B4-BE49-F238E27FC236}">
                <a16:creationId xmlns:a16="http://schemas.microsoft.com/office/drawing/2014/main" id="{D58D63BF-3152-4C4A-8BA8-435123BE647E}"/>
              </a:ext>
            </a:extLst>
          </p:cNvPr>
          <p:cNvGrpSpPr/>
          <p:nvPr/>
        </p:nvGrpSpPr>
        <p:grpSpPr>
          <a:xfrm>
            <a:off x="5898033" y="4540343"/>
            <a:ext cx="739140" cy="739140"/>
            <a:chOff x="3188017" y="2849655"/>
            <a:chExt cx="739140" cy="739140"/>
          </a:xfrm>
        </p:grpSpPr>
        <p:sp>
          <p:nvSpPr>
            <p:cNvPr id="23" name="Oval 22">
              <a:extLst>
                <a:ext uri="{FF2B5EF4-FFF2-40B4-BE49-F238E27FC236}">
                  <a16:creationId xmlns:a16="http://schemas.microsoft.com/office/drawing/2014/main" id="{ADCB909B-2D11-4FEF-A37D-8F4C173F578F}"/>
                </a:ext>
              </a:extLst>
            </p:cNvPr>
            <p:cNvSpPr/>
            <p:nvPr/>
          </p:nvSpPr>
          <p:spPr>
            <a:xfrm>
              <a:off x="3188017" y="2849655"/>
              <a:ext cx="739140" cy="739140"/>
            </a:xfrm>
            <a:prstGeom prst="ellipse">
              <a:avLst/>
            </a:prstGeom>
          </p:spPr>
          <p:style>
            <a:lnRef idx="0">
              <a:schemeClr val="accent6"/>
            </a:lnRef>
            <a:fillRef idx="3">
              <a:schemeClr val="accent6"/>
            </a:fillRef>
            <a:effectRef idx="3">
              <a:schemeClr val="accent6"/>
            </a:effectRef>
            <a:fontRef idx="minor">
              <a:schemeClr val="lt1"/>
            </a:fontRef>
          </p:style>
        </p:sp>
        <p:sp>
          <p:nvSpPr>
            <p:cNvPr id="24" name="Oval 16">
              <a:extLst>
                <a:ext uri="{FF2B5EF4-FFF2-40B4-BE49-F238E27FC236}">
                  <a16:creationId xmlns:a16="http://schemas.microsoft.com/office/drawing/2014/main" id="{A3485813-74E0-4ED3-B37A-B2C06A2E2D5A}"/>
                </a:ext>
              </a:extLst>
            </p:cNvPr>
            <p:cNvSpPr txBox="1"/>
            <p:nvPr/>
          </p:nvSpPr>
          <p:spPr>
            <a:xfrm>
              <a:off x="3296262" y="3034440"/>
              <a:ext cx="522650" cy="36957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4008" tIns="64008" rIns="64008" bIns="64008" numCol="1" spcCol="1270" anchor="t" anchorCtr="0">
              <a:noAutofit/>
            </a:bodyPr>
            <a:lstStyle/>
            <a:p>
              <a:pPr marL="0" lvl="0" indent="0" algn="ctr" defTabSz="400050">
                <a:lnSpc>
                  <a:spcPct val="90000"/>
                </a:lnSpc>
                <a:spcBef>
                  <a:spcPct val="0"/>
                </a:spcBef>
                <a:spcAft>
                  <a:spcPct val="35000"/>
                </a:spcAft>
                <a:buNone/>
              </a:pPr>
              <a:r>
                <a:rPr lang="en-US" sz="1600" kern="1200" dirty="0">
                  <a:solidFill>
                    <a:sysClr val="windowText" lastClr="000000"/>
                  </a:solidFill>
                </a:rPr>
                <a:t>54Mbps</a:t>
              </a:r>
            </a:p>
          </p:txBody>
        </p:sp>
      </p:grpSp>
      <p:pic>
        <p:nvPicPr>
          <p:cNvPr id="25" name="Picture 24">
            <a:extLst>
              <a:ext uri="{FF2B5EF4-FFF2-40B4-BE49-F238E27FC236}">
                <a16:creationId xmlns:a16="http://schemas.microsoft.com/office/drawing/2014/main" id="{29900443-5C04-4E06-8BA9-463154C048A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77527" y="1989816"/>
            <a:ext cx="1071563" cy="1071563"/>
          </a:xfrm>
          <a:prstGeom prst="rect">
            <a:avLst/>
          </a:prstGeom>
        </p:spPr>
      </p:pic>
      <p:sp>
        <p:nvSpPr>
          <p:cNvPr id="26" name="Cloud Callout 12">
            <a:extLst>
              <a:ext uri="{FF2B5EF4-FFF2-40B4-BE49-F238E27FC236}">
                <a16:creationId xmlns:a16="http://schemas.microsoft.com/office/drawing/2014/main" id="{9EAC0F38-3E7A-418B-B4D0-EA02BACD0679}"/>
              </a:ext>
            </a:extLst>
          </p:cNvPr>
          <p:cNvSpPr/>
          <p:nvPr/>
        </p:nvSpPr>
        <p:spPr>
          <a:xfrm>
            <a:off x="955408" y="1690688"/>
            <a:ext cx="1202303" cy="612648"/>
          </a:xfrm>
          <a:prstGeom prst="cloudCallout">
            <a:avLst>
              <a:gd name="adj1" fmla="val 63227"/>
              <a:gd name="adj2" fmla="val 4860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 </a:t>
            </a:r>
            <a:r>
              <a:rPr lang="en-US" dirty="0" err="1"/>
              <a:t>Ahhh</a:t>
            </a:r>
            <a:r>
              <a:rPr lang="en-US" dirty="0"/>
              <a:t>!</a:t>
            </a:r>
          </a:p>
        </p:txBody>
      </p:sp>
      <p:sp>
        <p:nvSpPr>
          <p:cNvPr id="27" name="Cloud Callout 10">
            <a:extLst>
              <a:ext uri="{FF2B5EF4-FFF2-40B4-BE49-F238E27FC236}">
                <a16:creationId xmlns:a16="http://schemas.microsoft.com/office/drawing/2014/main" id="{4B956A45-FF6C-47FE-BBE8-C9DD0FD9A290}"/>
              </a:ext>
            </a:extLst>
          </p:cNvPr>
          <p:cNvSpPr/>
          <p:nvPr/>
        </p:nvSpPr>
        <p:spPr>
          <a:xfrm>
            <a:off x="8950792" y="4373922"/>
            <a:ext cx="1202303" cy="612648"/>
          </a:xfrm>
          <a:prstGeom prst="cloudCallout">
            <a:avLst>
              <a:gd name="adj1" fmla="val -169426"/>
              <a:gd name="adj2" fmla="val 4637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t>Great signal</a:t>
            </a:r>
          </a:p>
        </p:txBody>
      </p:sp>
      <p:pic>
        <p:nvPicPr>
          <p:cNvPr id="28" name="Picture 27">
            <a:extLst>
              <a:ext uri="{FF2B5EF4-FFF2-40B4-BE49-F238E27FC236}">
                <a16:creationId xmlns:a16="http://schemas.microsoft.com/office/drawing/2014/main" id="{5D0395AB-768D-4254-939C-066BC97FF56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678806" y="4726362"/>
            <a:ext cx="865738" cy="933875"/>
          </a:xfrm>
          <a:prstGeom prst="rect">
            <a:avLst/>
          </a:prstGeom>
        </p:spPr>
      </p:pic>
    </p:spTree>
    <p:extLst>
      <p:ext uri="{BB962C8B-B14F-4D97-AF65-F5344CB8AC3E}">
        <p14:creationId xmlns:p14="http://schemas.microsoft.com/office/powerpoint/2010/main" val="29928866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TotalTime>
  <Words>667</Words>
  <Application>Microsoft Office PowerPoint</Application>
  <PresentationFormat>Widescreen</PresentationFormat>
  <Paragraphs>167</Paragraphs>
  <Slides>17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Calibri</vt:lpstr>
      <vt:lpstr>Calibri Light</vt:lpstr>
      <vt:lpstr>Office Theme</vt:lpstr>
      <vt:lpstr>Wireless Regulatory Bodies</vt:lpstr>
      <vt:lpstr>Agencies Governing Wireless Standards</vt:lpstr>
      <vt:lpstr>Unlicensed Bands</vt:lpstr>
      <vt:lpstr>IEEE Wireless Standards</vt:lpstr>
      <vt:lpstr>Committee and Channel Width’s</vt:lpstr>
      <vt:lpstr>2.4GHz 802.11b</vt:lpstr>
      <vt:lpstr>2.4GHz 802.11b Range</vt:lpstr>
      <vt:lpstr>2.4GHz 802.11g</vt:lpstr>
      <vt:lpstr>2.4GHz 802.11g Range</vt:lpstr>
      <vt:lpstr>2.4GHz 802.11n</vt:lpstr>
      <vt:lpstr>Max Power Output limits for 2.4GHz</vt:lpstr>
      <vt:lpstr>2.4GHz 802.11a</vt:lpstr>
      <vt:lpstr>5GHz 802.11a</vt:lpstr>
      <vt:lpstr>5GHz 802.11h</vt:lpstr>
      <vt:lpstr>5GHz 802.11b Speed and Distance</vt:lpstr>
      <vt:lpstr>5GHz 802.11g Speed and Distance</vt:lpstr>
      <vt:lpstr>5GHz 802.11a Speed and Distance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Digna Diaz</dc:creator>
  <cp:lastModifiedBy>Digna Diaz</cp:lastModifiedBy>
  <cp:revision>13</cp:revision>
  <dcterms:created xsi:type="dcterms:W3CDTF">2017-10-16T15:25:18Z</dcterms:created>
  <dcterms:modified xsi:type="dcterms:W3CDTF">2017-10-16T15:54:19Z</dcterms:modified>
</cp:coreProperties>
</file>